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63"/>
  </p:handoutMasterIdLst>
  <p:sldIdLst>
    <p:sldId id="302" r:id="rId3"/>
    <p:sldId id="413" r:id="rId5"/>
    <p:sldId id="802" r:id="rId6"/>
    <p:sldId id="803" r:id="rId7"/>
    <p:sldId id="804" r:id="rId8"/>
    <p:sldId id="446" r:id="rId9"/>
    <p:sldId id="749" r:id="rId10"/>
    <p:sldId id="748" r:id="rId11"/>
    <p:sldId id="460" r:id="rId12"/>
    <p:sldId id="299" r:id="rId13"/>
    <p:sldId id="752" r:id="rId14"/>
    <p:sldId id="275" r:id="rId15"/>
    <p:sldId id="750" r:id="rId16"/>
    <p:sldId id="259" r:id="rId17"/>
    <p:sldId id="258" r:id="rId18"/>
    <p:sldId id="753" r:id="rId19"/>
    <p:sldId id="793" r:id="rId20"/>
    <p:sldId id="800" r:id="rId21"/>
    <p:sldId id="801" r:id="rId22"/>
    <p:sldId id="794" r:id="rId23"/>
    <p:sldId id="795" r:id="rId24"/>
    <p:sldId id="796" r:id="rId25"/>
    <p:sldId id="797" r:id="rId26"/>
    <p:sldId id="798" r:id="rId27"/>
    <p:sldId id="792" r:id="rId28"/>
    <p:sldId id="303" r:id="rId29"/>
    <p:sldId id="459" r:id="rId30"/>
    <p:sldId id="264" r:id="rId31"/>
    <p:sldId id="799" r:id="rId32"/>
    <p:sldId id="286" r:id="rId33"/>
    <p:sldId id="754" r:id="rId34"/>
    <p:sldId id="448" r:id="rId35"/>
    <p:sldId id="453" r:id="rId36"/>
    <p:sldId id="758" r:id="rId37"/>
    <p:sldId id="324" r:id="rId38"/>
    <p:sldId id="587" r:id="rId39"/>
    <p:sldId id="759" r:id="rId40"/>
    <p:sldId id="298" r:id="rId41"/>
    <p:sldId id="598" r:id="rId42"/>
    <p:sldId id="756" r:id="rId43"/>
    <p:sldId id="757" r:id="rId44"/>
    <p:sldId id="602" r:id="rId45"/>
    <p:sldId id="271" r:id="rId46"/>
    <p:sldId id="297" r:id="rId47"/>
    <p:sldId id="610" r:id="rId48"/>
    <p:sldId id="755" r:id="rId49"/>
    <p:sldId id="451" r:id="rId50"/>
    <p:sldId id="751" r:id="rId51"/>
    <p:sldId id="681" r:id="rId52"/>
    <p:sldId id="789" r:id="rId53"/>
    <p:sldId id="791" r:id="rId54"/>
    <p:sldId id="747" r:id="rId55"/>
    <p:sldId id="760" r:id="rId56"/>
    <p:sldId id="805" r:id="rId57"/>
    <p:sldId id="806" r:id="rId58"/>
    <p:sldId id="807" r:id="rId59"/>
    <p:sldId id="808" r:id="rId60"/>
    <p:sldId id="351" r:id="rId61"/>
    <p:sldId id="339" r:id="rId62"/>
  </p:sldIdLst>
  <p:sldSz cx="9144000" cy="6858000" type="overhead"/>
  <p:notesSz cx="6858000" cy="9144000"/>
  <p:custDataLst>
    <p:tags r:id="rId67"/>
  </p:custDataLst>
  <p:defaultTextStyle>
    <a:defPPr>
      <a:defRPr lang="en-US"/>
    </a:defPPr>
    <a:lvl1pPr algn="l" rtl="0" fontAlgn="base">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614" autoAdjust="0"/>
  </p:normalViewPr>
  <p:slideViewPr>
    <p:cSldViewPr>
      <p:cViewPr varScale="1">
        <p:scale>
          <a:sx n="112" d="100"/>
          <a:sy n="112" d="100"/>
        </p:scale>
        <p:origin x="1640"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2.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b="0">
                <a:latin typeface="Arial" panose="020B0604020202020204" pitchFamily="34" charset="0"/>
                <a:ea typeface="+mn-ea"/>
                <a:cs typeface="+mn-cs"/>
              </a:defRPr>
            </a:lvl1pPr>
          </a:lstStyle>
          <a:p>
            <a:pPr>
              <a:defRPr/>
            </a:pPr>
            <a:endParaRPr lang="zh-CN" altLang="en-US"/>
          </a:p>
        </p:txBody>
      </p:sp>
      <p:sp>
        <p:nvSpPr>
          <p:cNvPr id="11776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b="0">
                <a:latin typeface="Arial" panose="020B0604020202020204" pitchFamily="34" charset="0"/>
                <a:ea typeface="+mn-ea"/>
                <a:cs typeface="+mn-cs"/>
              </a:defRPr>
            </a:lvl1pPr>
          </a:lstStyle>
          <a:p>
            <a:pPr>
              <a:defRPr/>
            </a:pPr>
            <a:endParaRPr lang="en-US" altLang="zh-CN"/>
          </a:p>
        </p:txBody>
      </p:sp>
      <p:sp>
        <p:nvSpPr>
          <p:cNvPr id="11776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b="0">
                <a:latin typeface="Arial" panose="020B0604020202020204" pitchFamily="34" charset="0"/>
                <a:ea typeface="+mn-ea"/>
                <a:cs typeface="+mn-cs"/>
              </a:defRPr>
            </a:lvl1pPr>
          </a:lstStyle>
          <a:p>
            <a:pPr>
              <a:defRPr/>
            </a:pPr>
            <a:endParaRPr lang="en-US" altLang="zh-CN"/>
          </a:p>
        </p:txBody>
      </p:sp>
      <p:sp>
        <p:nvSpPr>
          <p:cNvPr id="117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Tx/>
              <a:buNone/>
              <a:defRPr sz="1200" b="0">
                <a:latin typeface="Arial" panose="020B0604020202020204" pitchFamily="34" charset="0"/>
                <a:ea typeface="宋体" panose="02010600030101010101" pitchFamily="2" charset="-122"/>
              </a:defRPr>
            </a:lvl1pPr>
          </a:lstStyle>
          <a:p>
            <a:pPr>
              <a:defRPr/>
            </a:pPr>
            <a:fld id="{85B07C5C-E8BB-A645-91D8-3297F71281D6}"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b="0">
                <a:latin typeface="Arial" panose="020B0604020202020204" pitchFamily="34" charset="0"/>
                <a:ea typeface="+mn-ea"/>
                <a:cs typeface="+mn-cs"/>
              </a:defRPr>
            </a:lvl1pPr>
          </a:lstStyle>
          <a:p>
            <a:pPr>
              <a:defRPr/>
            </a:pPr>
            <a:endParaRPr lang="zh-CN" altLang="en-US"/>
          </a:p>
        </p:txBody>
      </p:sp>
      <p:sp>
        <p:nvSpPr>
          <p:cNvPr id="1044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b="0">
                <a:latin typeface="Arial" panose="020B0604020202020204" pitchFamily="34" charset="0"/>
                <a:ea typeface="+mn-ea"/>
                <a:cs typeface="+mn-cs"/>
              </a:defRPr>
            </a:lvl1pPr>
          </a:lstStyle>
          <a:p>
            <a:pPr>
              <a:defRPr/>
            </a:pPr>
            <a:endParaRPr lang="en-US" altLang="zh-CN"/>
          </a:p>
        </p:txBody>
      </p:sp>
      <p:sp>
        <p:nvSpPr>
          <p:cNvPr id="10244"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4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b="0">
                <a:latin typeface="Arial" panose="020B0604020202020204" pitchFamily="34" charset="0"/>
                <a:ea typeface="+mn-ea"/>
                <a:cs typeface="+mn-cs"/>
              </a:defRPr>
            </a:lvl1pPr>
          </a:lstStyle>
          <a:p>
            <a:pPr>
              <a:defRPr/>
            </a:pPr>
            <a:endParaRPr lang="en-US" altLang="zh-CN"/>
          </a:p>
        </p:txBody>
      </p:sp>
      <p:sp>
        <p:nvSpPr>
          <p:cNvPr id="104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Tx/>
              <a:buNone/>
              <a:defRPr sz="1200" b="0">
                <a:latin typeface="Arial" panose="020B0604020202020204" pitchFamily="34" charset="0"/>
                <a:ea typeface="宋体" panose="02010600030101010101" pitchFamily="2" charset="-122"/>
              </a:defRPr>
            </a:lvl1pPr>
          </a:lstStyle>
          <a:p>
            <a:pPr>
              <a:defRPr/>
            </a:pPr>
            <a:fld id="{CD570CCD-7FD4-114F-8502-09681A0CD128}"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8" Type="http://schemas.openxmlformats.org/officeDocument/2006/relationships/image" Target="../media/image14.png"/><Relationship Id="rId7" Type="http://schemas.openxmlformats.org/officeDocument/2006/relationships/hyperlink" Target="http://www.mythweb.com/encyc/entries/sisyphus.html" TargetMode="External"/><Relationship Id="rId6" Type="http://schemas.openxmlformats.org/officeDocument/2006/relationships/hyperlink" Target="http://en.wikipedia.org/wiki/Greek_language" TargetMode="External"/><Relationship Id="rId5" Type="http://schemas.openxmlformats.org/officeDocument/2006/relationships/hyperlink" Target="http://en.wikipedia.org/wiki/Sisyphus" TargetMode="External"/><Relationship Id="rId4" Type="http://schemas.openxmlformats.org/officeDocument/2006/relationships/hyperlink" Target="http://en.wikipedia.org/wiki/Help:IPA_for_English" TargetMode="External"/><Relationship Id="rId3" Type="http://schemas.openxmlformats.org/officeDocument/2006/relationships/hyperlink" Target="http://en.wikipedia.org/wiki/Greek_mythology"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portal.etsi.org/NFV/NFV_White_Paper.pdf" TargetMode="Externa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p:sp>
      <p:sp>
        <p:nvSpPr>
          <p:cNvPr id="12290" name="备注占位符 2"/>
          <p:cNvSpPr>
            <a:spLocks noGrp="1" noChangeArrowheads="1"/>
          </p:cNvSpPr>
          <p:nvPr>
            <p:ph type="body" idx="4294967295"/>
          </p:nvPr>
        </p:nvSpPr>
        <p:spPr/>
        <p:txBody>
          <a:bodyPr/>
          <a:lstStyle/>
          <a:p>
            <a:pPr eaLnBrk="1" hangingPunct="1"/>
            <a:endParaRPr lang="zh-CN" altLang="en-US">
              <a:latin typeface="Arial" panose="020B0604020202020204" pitchFamily="34" charset="0"/>
              <a:ea typeface="宋体" panose="02010600030101010101" pitchFamily="2" charset="-122"/>
            </a:endParaRPr>
          </a:p>
        </p:txBody>
      </p:sp>
      <p:sp>
        <p:nvSpPr>
          <p:cNvPr id="122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2F78954A-68C0-684E-B24A-C0600ED0ECD5}" type="slidenum">
              <a:rPr lang="zh-CN" altLang="en-US" b="0" smtClean="0"/>
            </a:fld>
            <a:endParaRPr lang="zh-CN" altLang="en-US"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Espaço Reservado para Imagem de Slide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4"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kumimoji="0" lang="en-US" altLang="zh-CN">
                <a:ea typeface="宋体" panose="02010600030101010101" pitchFamily="2" charset="-122"/>
              </a:rPr>
              <a:t>E2E	End to End</a:t>
            </a:r>
            <a:endParaRPr kumimoji="0" lang="en-US" altLang="zh-CN">
              <a:ea typeface="宋体" panose="02010600030101010101" pitchFamily="2" charset="-122"/>
            </a:endParaRPr>
          </a:p>
          <a:p>
            <a:pPr>
              <a:spcBef>
                <a:spcPct val="0"/>
              </a:spcBef>
            </a:pPr>
            <a:r>
              <a:rPr kumimoji="0" lang="en-US" altLang="zh-CN">
                <a:ea typeface="宋体" panose="02010600030101010101" pitchFamily="2" charset="-122"/>
              </a:rPr>
              <a:t>VNF	Virtualized Network Function</a:t>
            </a:r>
            <a:endParaRPr kumimoji="0" lang="pt-BR" altLang="zh-CN">
              <a:ea typeface="宋体" panose="02010600030101010101" pitchFamily="2" charset="-122"/>
            </a:endParaRPr>
          </a:p>
        </p:txBody>
      </p:sp>
      <p:sp>
        <p:nvSpPr>
          <p:cNvPr id="49155"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4323DBB8-6214-FB45-B624-0D04FC149FBE}" type="slidenum">
              <a:rPr kumimoji="0" lang="pt-BR" altLang="zh-CN" sz="1200"/>
            </a:fld>
            <a:endParaRPr kumimoji="0" lang="pt-BR"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ln>
            <a:miter lim="800000"/>
          </a:ln>
        </p:spPr>
        <p:txBody>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fld id="{E57BD3B0-0FA7-4C46-98E8-9E260976FA77}" type="slidenum">
              <a:rPr kumimoji="0" lang="en-US" altLang="zh-TW"/>
            </a:fld>
            <a:endParaRPr kumimoji="0" lang="en-US" altLang="zh-TW"/>
          </a:p>
        </p:txBody>
      </p:sp>
      <p:sp>
        <p:nvSpPr>
          <p:cNvPr id="81923" name="Rectangle 1026"/>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4"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TW" altLang="zh-TW">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TW" altLang="zh-TW">
              <a:latin typeface="Arial" panose="020B0604020202020204" pitchFamily="34" charset="0"/>
            </a:endParaRPr>
          </a:p>
        </p:txBody>
      </p:sp>
      <p:sp>
        <p:nvSpPr>
          <p:cNvPr id="92164" name="Slide Number Placeholder 3"/>
          <p:cNvSpPr>
            <a:spLocks noGrp="1"/>
          </p:cNvSpPr>
          <p:nvPr>
            <p:ph type="sldNum" sz="quarter" idx="5"/>
          </p:nvPr>
        </p:nvSpPr>
        <p:spPr bwMode="auto">
          <a:ln>
            <a:miter lim="800000"/>
          </a:ln>
        </p:spPr>
        <p:txBody>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fld id="{547CE9E6-D261-E348-9481-BFEA9DDCD8CE}" type="slidenum">
              <a:rPr kumimoji="0" lang="en-US" altLang="zh-TW">
                <a:latin typeface="Calibri" panose="020F0502020204030204" pitchFamily="34" charset="0"/>
              </a:rPr>
            </a:fld>
            <a:endParaRPr kumimoji="0" lang="en-US" altLang="zh-TW">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lnSpc>
                <a:spcPct val="80000"/>
              </a:lnSpc>
            </a:pPr>
            <a:endParaRPr lang="zh-TW" altLang="zh-TW" sz="600">
              <a:latin typeface="Arial" panose="020B0604020202020204" pitchFamily="34" charset="0"/>
              <a:ea typeface="MS PGothic" panose="020B0600070205080204" pitchFamily="34" charset="-128"/>
            </a:endParaRPr>
          </a:p>
        </p:txBody>
      </p:sp>
      <p:sp>
        <p:nvSpPr>
          <p:cNvPr id="49156" name="Slide Number Placeholder 3"/>
          <p:cNvSpPr>
            <a:spLocks noGrp="1"/>
          </p:cNvSpPr>
          <p:nvPr>
            <p:ph type="sldNum" sz="quarter" idx="5"/>
          </p:nvPr>
        </p:nvSpPr>
        <p:spPr/>
        <p:txBody>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fld id="{700593A8-A16C-8D4D-82C8-1B73AA920EBD}" type="slidenum">
              <a:rPr kumimoji="0" lang="en-US" altLang="zh-TW">
                <a:solidFill>
                  <a:srgbClr val="000000"/>
                </a:solidFill>
                <a:latin typeface="Calibri" panose="020F0502020204030204" pitchFamily="34" charset="0"/>
              </a:rPr>
            </a:fld>
            <a:endParaRPr kumimoji="0" lang="en-US" altLang="zh-TW">
              <a:solidFill>
                <a:srgbClr val="000000"/>
              </a:solidFill>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Espaço Reservado para Imagem de Slide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2"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kumimoji="0" lang="en-US" altLang="zh-CN">
                <a:ea typeface="宋体" panose="02010600030101010101" pitchFamily="2" charset="-122"/>
              </a:rPr>
              <a:t>OSS	Operations Support System</a:t>
            </a:r>
            <a:endParaRPr kumimoji="0" lang="en-US" altLang="zh-CN">
              <a:ea typeface="宋体" panose="02010600030101010101" pitchFamily="2" charset="-122"/>
            </a:endParaRPr>
          </a:p>
        </p:txBody>
      </p:sp>
      <p:sp>
        <p:nvSpPr>
          <p:cNvPr id="35843"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880CD0E5-A3B5-4449-BC53-D789A598BC68}" type="slidenum">
              <a:rPr kumimoji="0" lang="en-US" altLang="zh-CN" sz="1200">
                <a:latin typeface="Arial" panose="020B0604020202020204" pitchFamily="34" charset="0"/>
                <a:cs typeface="Arial" panose="020B0604020202020204" pitchFamily="34" charset="0"/>
              </a:rPr>
            </a:fld>
            <a:endParaRPr kumimoji="0" lang="en-US" altLang="zh-CN" sz="1200">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fld id="{109FF49D-8E7C-EB44-B060-F54E405DBC28}" type="slidenum">
              <a:rPr kumimoji="0" lang="en-US" altLang="zh-TW">
                <a:latin typeface="Calibri" panose="020F0502020204030204" pitchFamily="34" charset="0"/>
              </a:rPr>
            </a:fld>
            <a:endParaRPr kumimoji="0" lang="en-US" altLang="zh-TW">
              <a:latin typeface="Calibri" panose="020F0502020204030204" pitchFamily="34" charset="0"/>
            </a:endParaRPr>
          </a:p>
        </p:txBody>
      </p:sp>
      <p:sp>
        <p:nvSpPr>
          <p:cNvPr id="95235"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b"/>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r" eaLnBrk="1" hangingPunct="1"/>
            <a:fld id="{BF25D22F-D2FD-8C47-A37B-1E47A272CF41}" type="slidenum">
              <a:rPr lang="en-US" altLang="zh-TW" sz="1200">
                <a:solidFill>
                  <a:srgbClr val="000000"/>
                </a:solidFill>
                <a:ea typeface="ヒラギノ角ゴ ProN W3" panose="020B0300000000000000" charset="-128"/>
                <a:sym typeface="Arial" panose="020B0604020202020204" pitchFamily="34" charset="0"/>
              </a:rPr>
            </a:fld>
            <a:endParaRPr lang="en-US" altLang="zh-TW" sz="1200">
              <a:solidFill>
                <a:srgbClr val="000000"/>
              </a:solidFill>
              <a:ea typeface="ヒラギノ角ゴ ProN W3" panose="020B0300000000000000" charset="-128"/>
              <a:sym typeface="Arial" panose="020B0604020202020204" pitchFamily="34" charset="0"/>
            </a:endParaRPr>
          </a:p>
        </p:txBody>
      </p:sp>
      <p:sp>
        <p:nvSpPr>
          <p:cNvPr id="95236"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95237" name="Rectangle 3"/>
          <p:cNvSpPr>
            <a:spLocks noGrp="1"/>
          </p:cNvSpPr>
          <p:nvPr>
            <p:ph type="body" idx="1"/>
          </p:nvPr>
        </p:nvSpPr>
        <p:spPr bwMode="auto">
          <a:xfrm>
            <a:off x="914400" y="4343400"/>
            <a:ext cx="5029200" cy="4114800"/>
          </a:xfrm>
          <a:solidFill>
            <a:srgbClr val="FFFFFF"/>
          </a:solidFill>
          <a:ln>
            <a:solidFill>
              <a:srgbClr val="000000"/>
            </a:solidFill>
            <a:miter lim="800000"/>
          </a:ln>
        </p:spPr>
        <p:txBody>
          <a:bodyPr wrap="square" numCol="1" anchor="t" anchorCtr="0" compatLnSpc="1"/>
          <a:lstStyle/>
          <a:p>
            <a:pPr eaLnBrk="1" hangingPunct="1"/>
            <a:endParaRPr lang="zh-TW" altLang="zh-TW">
              <a:latin typeface="Arial" panose="020B0604020202020204" pitchFamily="34"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TW" sz="1400" b="1" dirty="0">
              <a:solidFill>
                <a:srgbClr val="0000FF"/>
              </a:solidFill>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TW" sz="1400" b="1" dirty="0">
              <a:solidFill>
                <a:srgbClr val="0000FF"/>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TW" sz="1400" b="1" dirty="0">
                <a:solidFill>
                  <a:srgbClr val="0000FF"/>
                </a:solidFill>
              </a:rPr>
              <a:t>1.</a:t>
            </a:r>
            <a:r>
              <a:rPr lang="zh-TW" altLang="en-US" sz="1400" b="1" dirty="0">
                <a:solidFill>
                  <a:srgbClr val="0000FF"/>
                </a:solidFill>
              </a:rPr>
              <a:t>開放式創新</a:t>
            </a:r>
            <a:r>
              <a:rPr lang="en-US" altLang="zh-TW" sz="1200" b="1" dirty="0">
                <a:solidFill>
                  <a:srgbClr val="111111"/>
                </a:solidFill>
              </a:rPr>
              <a:t>(Open Innovation)  </a:t>
            </a:r>
            <a:endParaRPr lang="en-US" altLang="zh-TW" sz="1200" b="1" dirty="0">
              <a:solidFill>
                <a:srgbClr val="11111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TW" dirty="0"/>
              <a:t>•</a:t>
            </a:r>
            <a:r>
              <a:rPr lang="zh-TW" altLang="en-US" sz="1200" b="0" dirty="0">
                <a:solidFill>
                  <a:srgbClr val="111111"/>
                </a:solidFill>
              </a:rPr>
              <a:t>「開放式創新」之核心概念就是突破組織以往封閉的疆界，從外界引進更多更豐富的創新元素與能量。</a:t>
            </a:r>
            <a:endParaRPr lang="en-US" altLang="zh-TW" sz="1200" b="0" dirty="0">
              <a:solidFill>
                <a:srgbClr val="11111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TW" dirty="0"/>
              <a:t>• </a:t>
            </a:r>
            <a:r>
              <a:rPr lang="zh-TW" altLang="en-US" sz="1200" b="0" dirty="0">
                <a:solidFill>
                  <a:srgbClr val="111111"/>
                </a:solidFill>
              </a:rPr>
              <a:t>同時將組織內閒置的創意與創新分享出去，促進創新的流動與分享。</a:t>
            </a:r>
            <a:endParaRPr lang="en-US" altLang="zh-TW" sz="1200" b="0" dirty="0">
              <a:solidFill>
                <a:srgbClr val="111111"/>
              </a:solidFill>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TW" dirty="0"/>
              <a:t>• </a:t>
            </a:r>
            <a:r>
              <a:rPr lang="zh-TW" altLang="en-US" sz="1200" b="0" dirty="0">
                <a:solidFill>
                  <a:srgbClr val="111111"/>
                </a:solidFill>
              </a:rPr>
              <a:t>隨著大環境變革與競爭的觀念改變，愈來愈多的組織採用開放式創新，以獲得更多的創意與獲利，創新也不再侷限於組織內部的研發團隊，而多了無限的可能性。</a:t>
            </a:r>
            <a:r>
              <a:rPr lang="en-US" altLang="zh-TW" sz="1200" b="0" dirty="0">
                <a:solidFill>
                  <a:srgbClr val="111111"/>
                </a:solidFill>
              </a:rPr>
              <a:t> </a:t>
            </a:r>
            <a:endParaRPr lang="en-US" altLang="zh-TW" sz="1200" b="0" dirty="0">
              <a:solidFill>
                <a:srgbClr val="111111"/>
              </a:solidFill>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TW" dirty="0"/>
          </a:p>
          <a:p>
            <a:r>
              <a:rPr lang="en-US" altLang="zh-TW" b="1" dirty="0"/>
              <a:t>2. </a:t>
            </a:r>
            <a:r>
              <a:rPr lang="zh-TW" altLang="en-US" b="1" dirty="0"/>
              <a:t>軟體定義網路（</a:t>
            </a:r>
            <a:r>
              <a:rPr lang="en-US" altLang="zh-TW" b="1" dirty="0"/>
              <a:t>Software Defined Networking</a:t>
            </a:r>
            <a:r>
              <a:rPr lang="zh-TW" altLang="en-US" b="1" dirty="0"/>
              <a:t>，</a:t>
            </a:r>
            <a:r>
              <a:rPr lang="en-US" altLang="zh-TW" b="1" dirty="0"/>
              <a:t>SDN</a:t>
            </a:r>
            <a:r>
              <a:rPr lang="zh-TW" altLang="en-US" b="1" dirty="0"/>
              <a:t>）</a:t>
            </a:r>
            <a:endParaRPr lang="en-US" altLang="zh-TW" b="1" dirty="0"/>
          </a:p>
          <a:p>
            <a:r>
              <a:rPr lang="en-US" altLang="zh-TW" dirty="0"/>
              <a:t>•SDN </a:t>
            </a:r>
            <a:r>
              <a:rPr lang="zh-TW" altLang="en-US" dirty="0"/>
              <a:t>的特色是修改了傳統網路架構的控制模式，將網路分為控制層</a:t>
            </a:r>
            <a:r>
              <a:rPr lang="en-US" altLang="zh-TW" dirty="0"/>
              <a:t>(Control Plane) </a:t>
            </a:r>
            <a:r>
              <a:rPr lang="zh-TW" altLang="en-US" dirty="0"/>
              <a:t>與資料層</a:t>
            </a:r>
            <a:r>
              <a:rPr lang="en-US" altLang="zh-TW" dirty="0"/>
              <a:t>(Data Plane)</a:t>
            </a:r>
            <a:r>
              <a:rPr lang="zh-TW" altLang="en-US" dirty="0"/>
              <a:t>，將網路的管理權限交由控制層的控制器</a:t>
            </a:r>
            <a:r>
              <a:rPr lang="en-US" altLang="zh-TW" dirty="0"/>
              <a:t>(Controller) </a:t>
            </a:r>
            <a:r>
              <a:rPr lang="zh-TW" altLang="en-US" dirty="0"/>
              <a:t>軟體負責，採用集中控管的方式。</a:t>
            </a:r>
            <a:endParaRPr lang="zh-TW" altLang="en-US" dirty="0"/>
          </a:p>
          <a:p>
            <a:pPr marL="0" marR="0" indent="0" algn="l" defTabSz="914400" rtl="0" eaLnBrk="0" fontAlgn="base" latinLnBrk="0" hangingPunct="0">
              <a:lnSpc>
                <a:spcPct val="100000"/>
              </a:lnSpc>
              <a:spcBef>
                <a:spcPct val="30000"/>
              </a:spcBef>
              <a:spcAft>
                <a:spcPct val="0"/>
              </a:spcAft>
              <a:buClrTx/>
              <a:buSzTx/>
              <a:buFontTx/>
              <a:buNone/>
              <a:defRPr/>
            </a:pPr>
            <a:r>
              <a:rPr lang="en-US" altLang="zh-TW" dirty="0"/>
              <a:t>•</a:t>
            </a:r>
            <a:r>
              <a:rPr lang="zh-TW" altLang="en-US" dirty="0"/>
              <a:t>網管人員只需在控制器上下達指令就可以進行自動化的設定，無須逐一登入網路設備進行各別的設定，節省人力成本也降低了人為部署發生疏失的可能性。</a:t>
            </a:r>
            <a:endParaRPr lang="zh-TW" altLang="en-US" dirty="0"/>
          </a:p>
          <a:p>
            <a:pPr marL="0" marR="0" indent="0" algn="l" defTabSz="914400" rtl="0" eaLnBrk="0" fontAlgn="base" latinLnBrk="0" hangingPunct="0">
              <a:lnSpc>
                <a:spcPct val="100000"/>
              </a:lnSpc>
              <a:spcBef>
                <a:spcPct val="30000"/>
              </a:spcBef>
              <a:spcAft>
                <a:spcPct val="0"/>
              </a:spcAft>
              <a:buClrTx/>
              <a:buSzTx/>
              <a:buFontTx/>
              <a:buNone/>
              <a:defRPr/>
            </a:pPr>
            <a:r>
              <a:rPr lang="en-US" altLang="zh-TW" dirty="0"/>
              <a:t>•</a:t>
            </a:r>
            <a:r>
              <a:rPr lang="zh-TW" altLang="en-US" dirty="0"/>
              <a:t>網實現軟體定義網路之方法</a:t>
            </a:r>
            <a:r>
              <a:rPr lang="en-US" altLang="zh-TW" dirty="0" err="1"/>
              <a:t>OpenFlow:OpenFlow</a:t>
            </a:r>
            <a:r>
              <a:rPr lang="zh-TW" altLang="en-US" dirty="0"/>
              <a:t>是一套開放的網路溝通協定標準，讓控制層能夠和轉送層互動，但它只是整體</a:t>
            </a:r>
            <a:r>
              <a:rPr lang="en-US" altLang="zh-TW" dirty="0"/>
              <a:t>SDN</a:t>
            </a:r>
            <a:r>
              <a:rPr lang="zh-TW" altLang="en-US" dirty="0"/>
              <a:t>架構的一部分，而且也並非唯一可用的協定。</a:t>
            </a:r>
            <a:endParaRPr lang="zh-TW" altLang="en-US" dirty="0"/>
          </a:p>
          <a:p>
            <a:endParaRPr lang="en-US" altLang="zh-TW" dirty="0"/>
          </a:p>
          <a:p>
            <a:r>
              <a:rPr lang="en-US" altLang="zh-TW" b="1" dirty="0"/>
              <a:t>3. </a:t>
            </a:r>
            <a:r>
              <a:rPr lang="zh-TW" altLang="en-US" b="1" dirty="0"/>
              <a:t>網路功能虛擬化（</a:t>
            </a:r>
            <a:r>
              <a:rPr lang="en-US" altLang="zh-TW" b="1" dirty="0"/>
              <a:t>Network Function Virtualization</a:t>
            </a:r>
            <a:r>
              <a:rPr lang="zh-TW" altLang="en-US" b="1" dirty="0"/>
              <a:t>，</a:t>
            </a:r>
            <a:r>
              <a:rPr lang="en-US" altLang="zh-TW" b="1" dirty="0"/>
              <a:t>NFV</a:t>
            </a:r>
            <a:r>
              <a:rPr lang="zh-TW" altLang="en-US" b="1" dirty="0"/>
              <a:t>）</a:t>
            </a:r>
            <a:endParaRPr lang="en-US" altLang="zh-TW" b="1" dirty="0"/>
          </a:p>
          <a:p>
            <a:r>
              <a:rPr lang="en-US" altLang="zh-TW" dirty="0"/>
              <a:t>•</a:t>
            </a:r>
            <a:r>
              <a:rPr lang="zh-TW" altLang="en-US" b="0" dirty="0"/>
              <a:t>一種對於網路架構（</a:t>
            </a:r>
            <a:r>
              <a:rPr lang="en-US" altLang="zh-TW" b="0" dirty="0"/>
              <a:t>network architecture</a:t>
            </a:r>
            <a:r>
              <a:rPr lang="zh-TW" altLang="en-US" b="0" dirty="0"/>
              <a:t>）的概念，利用虛擬化技術，將網路節點階層的功能，分割成幾個功能區塊，分別以軟體方式實作，不再拘限於硬體架構。</a:t>
            </a:r>
            <a:endParaRPr lang="en-US" altLang="zh-TW" b="0" dirty="0"/>
          </a:p>
          <a:p>
            <a:r>
              <a:rPr lang="en-US" altLang="zh-TW" dirty="0"/>
              <a:t>•</a:t>
            </a:r>
            <a:r>
              <a:rPr lang="en-US" altLang="zh-TW" b="0" dirty="0"/>
              <a:t>NFV</a:t>
            </a:r>
            <a:r>
              <a:rPr lang="zh-TW" altLang="en-US" b="0" dirty="0"/>
              <a:t>主要的功能就是將現有專用的網路設備虛擬化，讓佈署網路環境時，可以更快速，更有彈性，並且大量的降低成本，不需要像以往的方式，一直不斷的更新硬體，可以有效的降低建置與營運成本。</a:t>
            </a:r>
            <a:endParaRPr lang="en-US" altLang="zh-TW" b="0" dirty="0"/>
          </a:p>
          <a:p>
            <a:r>
              <a:rPr lang="en-US" altLang="zh-TW" dirty="0"/>
              <a:t>•</a:t>
            </a:r>
            <a:r>
              <a:rPr lang="zh-TW" altLang="en-US" b="0" dirty="0"/>
              <a:t>為何會有網路功能虛擬化</a:t>
            </a:r>
            <a:r>
              <a:rPr lang="en-US" altLang="zh-TW" b="0" dirty="0"/>
              <a:t>NFV</a:t>
            </a:r>
            <a:r>
              <a:rPr lang="zh-TW" altLang="en-US" b="0" dirty="0"/>
              <a:t>的產生，其實是因為近幾年</a:t>
            </a:r>
            <a:r>
              <a:rPr lang="en-US" altLang="zh-TW" b="0" dirty="0"/>
              <a:t>x86</a:t>
            </a:r>
            <a:r>
              <a:rPr lang="zh-TW" altLang="en-US" b="0" dirty="0"/>
              <a:t>系統普及與硬體效能不斷的進步，成本也不斷的降低，除了一般個人使用的電腦，其實不少高階網路與資安設備，如路由器、防火牆、負載平衡器、入侵偵測防禦系統等，雖然內含的作業系統皆有不同，但是幾乎都是建立在</a:t>
            </a:r>
            <a:r>
              <a:rPr lang="en-US" altLang="zh-TW" b="0" dirty="0"/>
              <a:t>x86</a:t>
            </a:r>
            <a:r>
              <a:rPr lang="zh-TW" altLang="en-US" b="0" dirty="0"/>
              <a:t>的硬體之上，這代表有機會將這些設備從專屬的硬體中分離，將這些設備虛擬化，使其節省硬體與維護成本、在佈署時更具靈活性。</a:t>
            </a:r>
            <a:endParaRPr lang="en-US" altLang="zh-TW" b="0" dirty="0"/>
          </a:p>
          <a:p>
            <a:endParaRPr lang="en-US" altLang="zh-TW" sz="1200" dirty="0"/>
          </a:p>
          <a:p>
            <a:r>
              <a:rPr lang="en-US" altLang="zh-TW" sz="1200" dirty="0"/>
              <a:t>4.</a:t>
            </a:r>
            <a:r>
              <a:rPr lang="zh-TW" altLang="en-US" sz="1200" dirty="0"/>
              <a:t>  </a:t>
            </a:r>
            <a:r>
              <a:rPr lang="zh-TW" altLang="en-US" sz="1200" b="1" dirty="0"/>
              <a:t>現行開放介面 </a:t>
            </a:r>
            <a:r>
              <a:rPr lang="zh-TW" altLang="en-US" sz="1200" dirty="0"/>
              <a:t>：</a:t>
            </a:r>
            <a:r>
              <a:rPr lang="en-US" altLang="zh-TW" sz="1200" dirty="0" err="1"/>
              <a:t>OpenFlow</a:t>
            </a:r>
            <a:r>
              <a:rPr lang="zh-TW" altLang="en-US" sz="1200" dirty="0"/>
              <a:t>、</a:t>
            </a:r>
            <a:r>
              <a:rPr lang="en-US" altLang="zh-TW" sz="1200" dirty="0" err="1"/>
              <a:t>OpenStack</a:t>
            </a:r>
            <a:endParaRPr lang="zh-TW" altLang="en-US" b="0" dirty="0"/>
          </a:p>
          <a:p>
            <a:endParaRPr lang="zh-TW" altLang="en-US" b="0" dirty="0"/>
          </a:p>
          <a:p>
            <a:endParaRPr lang="zh-TW" altLang="en-US" dirty="0"/>
          </a:p>
        </p:txBody>
      </p:sp>
      <p:sp>
        <p:nvSpPr>
          <p:cNvPr id="4" name="投影片編號版面配置區 3"/>
          <p:cNvSpPr>
            <a:spLocks noGrp="1"/>
          </p:cNvSpPr>
          <p:nvPr>
            <p:ph type="sldNum" sz="quarter" idx="10"/>
          </p:nvPr>
        </p:nvSpPr>
        <p:spPr/>
        <p:txBody>
          <a:bodyPr/>
          <a:lstStyle/>
          <a:p>
            <a:pPr>
              <a:defRPr/>
            </a:pPr>
            <a:fld id="{DB33FC4F-196B-4CCD-A50A-82A126B31A9D}"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D130C1C8-62E0-4841-9A2C-C2070880AA65}" type="slidenum">
              <a:rPr lang="en-US" altLang="zh-CN" b="0" smtClean="0"/>
            </a:fld>
            <a:endParaRPr lang="en-US" altLang="zh-CN" b="0"/>
          </a:p>
        </p:txBody>
      </p:sp>
      <p:sp>
        <p:nvSpPr>
          <p:cNvPr id="19458" name="Rectangle 2"/>
          <p:cNvSpPr>
            <a:spLocks noGrp="1" noRot="1" noChangeAspect="1" noChangeArrowheads="1" noTextEdit="1"/>
          </p:cNvSpPr>
          <p:nvPr>
            <p:ph type="sldImg" idx="4294967295"/>
          </p:nvPr>
        </p:nvSpPr>
        <p:spPr/>
      </p:sp>
      <p:sp>
        <p:nvSpPr>
          <p:cNvPr id="19459" name="Rectangle 3"/>
          <p:cNvSpPr>
            <a:spLocks noGrp="1" noChangeArrowheads="1"/>
          </p:cNvSpPr>
          <p:nvPr>
            <p:ph type="body" idx="4294967295"/>
          </p:nvPr>
        </p:nvSpPr>
        <p:spPr/>
        <p:txBody>
          <a:bodyPr/>
          <a:lstStyle/>
          <a:p>
            <a:pPr eaLnBrk="1" hangingPunct="1"/>
            <a:endParaRPr lang="zh-CN" altLang="en-US">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Espaço Reservado para Imagem de Slide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4"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kumimoji="0" lang="en-US" altLang="zh-CN">
                <a:ea typeface="宋体" panose="02010600030101010101" pitchFamily="2" charset="-122"/>
              </a:rPr>
              <a:t>NFV and SDN are closely related, but really meet different goals:</a:t>
            </a:r>
            <a:endParaRPr kumimoji="0" lang="en-US" altLang="zh-CN">
              <a:ea typeface="宋体" panose="02010600030101010101" pitchFamily="2" charset="-122"/>
            </a:endParaRPr>
          </a:p>
          <a:p>
            <a:pPr>
              <a:spcBef>
                <a:spcPct val="0"/>
              </a:spcBef>
            </a:pPr>
            <a:endParaRPr kumimoji="0" lang="en-US" altLang="zh-CN">
              <a:ea typeface="宋体" panose="02010600030101010101" pitchFamily="2" charset="-122"/>
            </a:endParaRPr>
          </a:p>
          <a:p>
            <a:pPr>
              <a:spcBef>
                <a:spcPct val="0"/>
              </a:spcBef>
            </a:pPr>
            <a:r>
              <a:rPr kumimoji="0" lang="en-US" altLang="zh-CN">
                <a:ea typeface="宋体" panose="02010600030101010101" pitchFamily="2" charset="-122"/>
              </a:rPr>
              <a:t>Both together take the notion of Network Virutalization to new leves NV 2.0</a:t>
            </a:r>
            <a:endParaRPr kumimoji="0" lang="en-US" altLang="zh-CN">
              <a:ea typeface="宋体" panose="02010600030101010101" pitchFamily="2" charset="-122"/>
            </a:endParaRPr>
          </a:p>
        </p:txBody>
      </p:sp>
      <p:sp>
        <p:nvSpPr>
          <p:cNvPr id="33795"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B5A0BA54-8983-DC45-B92D-9E3335073B5B}" type="slidenum">
              <a:rPr kumimoji="0" lang="en-US" altLang="zh-CN" sz="1200">
                <a:latin typeface="Arial" panose="020B0604020202020204" pitchFamily="34" charset="0"/>
                <a:cs typeface="Arial" panose="020B0604020202020204" pitchFamily="34" charset="0"/>
              </a:rPr>
            </a:fld>
            <a:endParaRPr kumimoji="0" lang="en-US" altLang="zh-CN" sz="12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6200" y="8686800"/>
            <a:ext cx="297021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8" tIns="47419" rIns="94838" bIns="47419" anchor="b"/>
          <a:lstStyle>
            <a:lvl1pPr defTabSz="947420">
              <a:defRPr kumimoji="1" sz="2400">
                <a:solidFill>
                  <a:schemeClr val="tx1"/>
                </a:solidFill>
                <a:latin typeface="Calibri" panose="020F0502020204030204" pitchFamily="34" charset="0"/>
                <a:ea typeface="宋体" panose="02010600030101010101" pitchFamily="2" charset="-122"/>
              </a:defRPr>
            </a:lvl1pPr>
            <a:lvl2pPr marL="742950" indent="-285750" defTabSz="947420">
              <a:defRPr kumimoji="1" sz="2400">
                <a:solidFill>
                  <a:schemeClr val="tx1"/>
                </a:solidFill>
                <a:latin typeface="Calibri" panose="020F0502020204030204" pitchFamily="34" charset="0"/>
                <a:ea typeface="宋体" panose="02010600030101010101" pitchFamily="2" charset="-122"/>
              </a:defRPr>
            </a:lvl2pPr>
            <a:lvl3pPr marL="1143000" indent="-228600" defTabSz="947420">
              <a:defRPr kumimoji="1" sz="2400">
                <a:solidFill>
                  <a:schemeClr val="tx1"/>
                </a:solidFill>
                <a:latin typeface="Calibri" panose="020F0502020204030204" pitchFamily="34" charset="0"/>
                <a:ea typeface="宋体" panose="02010600030101010101" pitchFamily="2" charset="-122"/>
              </a:defRPr>
            </a:lvl3pPr>
            <a:lvl4pPr marL="1600200" indent="-228600" defTabSz="947420">
              <a:defRPr kumimoji="1" sz="2400">
                <a:solidFill>
                  <a:schemeClr val="tx1"/>
                </a:solidFill>
                <a:latin typeface="Calibri" panose="020F0502020204030204" pitchFamily="34" charset="0"/>
                <a:ea typeface="宋体" panose="02010600030101010101" pitchFamily="2" charset="-122"/>
              </a:defRPr>
            </a:lvl4pPr>
            <a:lvl5pPr marL="2057400" indent="-228600" defTabSz="947420">
              <a:defRPr kumimoji="1" sz="2400">
                <a:solidFill>
                  <a:schemeClr val="tx1"/>
                </a:solidFill>
                <a:latin typeface="Calibri" panose="020F0502020204030204" pitchFamily="34" charset="0"/>
                <a:ea typeface="宋体" panose="02010600030101010101" pitchFamily="2" charset="-122"/>
              </a:defRPr>
            </a:lvl5pPr>
            <a:lvl6pPr marL="2514600" indent="-228600" defTabSz="94742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defTabSz="94742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defTabSz="94742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defTabSz="94742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r" eaLnBrk="1" hangingPunct="1"/>
            <a:fld id="{743F7215-8C24-3F44-8777-04AFD922CE7B}" type="slidenum">
              <a:rPr kumimoji="0" lang="en-US" altLang="zh-CN" sz="1200" u="sng">
                <a:solidFill>
                  <a:srgbClr val="000000"/>
                </a:solidFill>
                <a:latin typeface="Gill Sans" panose="020B0502020104020203" pitchFamily="34" charset="-79"/>
                <a:ea typeface="ヒラギノ角ゴ ProN W3" panose="020B0300000000000000" charset="-128"/>
                <a:sym typeface="Gill Sans" panose="020B0502020104020203" pitchFamily="34" charset="-79"/>
              </a:rPr>
            </a:fld>
            <a:endParaRPr kumimoji="0" lang="en-US" altLang="zh-CN" sz="1200" u="sng">
              <a:solidFill>
                <a:srgbClr val="000000"/>
              </a:solidFill>
              <a:latin typeface="Gill Sans" panose="020B0502020104020203" pitchFamily="34" charset="-79"/>
              <a:ea typeface="ヒラギノ角ゴ ProN W3" panose="020B0300000000000000" charset="-128"/>
              <a:sym typeface="Gill Sans" panose="020B0502020104020203" pitchFamily="34" charset="-79"/>
            </a:endParaRPr>
          </a:p>
        </p:txBody>
      </p:sp>
      <p:sp>
        <p:nvSpPr>
          <p:cNvPr id="18434" name="Rectangle 2"/>
          <p:cNvSpPr>
            <a:spLocks noGrp="1" noRot="1" noChangeAspect="1" noChangeArrowheads="1" noTextEdit="1"/>
          </p:cNvSpPr>
          <p:nvPr>
            <p:ph type="sldImg"/>
          </p:nvPr>
        </p:nvSpPr>
        <p:spPr bwMode="auto">
          <a:xfrm>
            <a:off x="1146175" y="687388"/>
            <a:ext cx="4567238" cy="3427412"/>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838" tIns="47419" rIns="94838" bIns="47419" numCol="1" anchor="t" anchorCtr="0" compatLnSpc="1"/>
          <a:lstStyle/>
          <a:p>
            <a:pPr defTabSz="457200">
              <a:spcBef>
                <a:spcPct val="0"/>
              </a:spcBef>
            </a:pPr>
            <a:r>
              <a:rPr kumimoji="0" lang="en-US" altLang="zh-CN" dirty="0" err="1">
                <a:ea typeface="宋体" panose="02010600030101010101" pitchFamily="2" charset="-122"/>
              </a:rPr>
              <a:t>Telcos</a:t>
            </a:r>
            <a:r>
              <a:rPr kumimoji="0" lang="en-US" altLang="zh-CN" dirty="0">
                <a:ea typeface="宋体" panose="02010600030101010101" pitchFamily="2" charset="-122"/>
              </a:rPr>
              <a:t> face the challenges that follow their dependency on hardware-based appliances requiring much of the procure design-integrate-deploy cycle to be repeated with little or no revenue benefit. </a:t>
            </a:r>
            <a:endParaRPr kumimoji="0" lang="en-US" altLang="zh-CN" dirty="0">
              <a:ea typeface="宋体" panose="02010600030101010101" pitchFamily="2" charset="-122"/>
            </a:endParaRPr>
          </a:p>
          <a:p>
            <a:pPr defTabSz="457200">
              <a:spcBef>
                <a:spcPct val="0"/>
              </a:spcBef>
            </a:pPr>
            <a:r>
              <a:rPr kumimoji="0" lang="en-US" altLang="zh-CN" dirty="0">
                <a:ea typeface="宋体" panose="02010600030101010101" pitchFamily="2" charset="-122"/>
              </a:rPr>
              <a:t>In contrast, the cycle of service provider is much shorter and follow a typical software development-deploy-publish cycle.</a:t>
            </a:r>
            <a:endParaRPr kumimoji="0" lang="en-US" altLang="zh-CN" dirty="0">
              <a:ea typeface="宋体" panose="02010600030101010101" pitchFamily="2" charset="-122"/>
            </a:endParaRPr>
          </a:p>
          <a:p>
            <a:pPr defTabSz="457200">
              <a:spcBef>
                <a:spcPct val="0"/>
              </a:spcBef>
            </a:pPr>
            <a:endParaRPr kumimoji="0" lang="en-US" altLang="zh-CN" dirty="0">
              <a:ea typeface="宋体" panose="02010600030101010101" pitchFamily="2" charset="-122"/>
            </a:endParaRPr>
          </a:p>
          <a:p>
            <a:pPr defTabSz="457200">
              <a:spcBef>
                <a:spcPct val="0"/>
              </a:spcBef>
            </a:pPr>
            <a:r>
              <a:rPr kumimoji="0" lang="en-US" altLang="zh-CN" dirty="0">
                <a:ea typeface="宋体" panose="02010600030101010101" pitchFamily="2" charset="-122"/>
              </a:rPr>
              <a:t>-------------------------------------------------</a:t>
            </a:r>
            <a:endParaRPr kumimoji="0" lang="en-US" altLang="zh-CN" dirty="0">
              <a:ea typeface="宋体" panose="02010600030101010101" pitchFamily="2" charset="-122"/>
            </a:endParaRPr>
          </a:p>
          <a:p>
            <a:pPr defTabSz="457200">
              <a:spcBef>
                <a:spcPct val="0"/>
              </a:spcBef>
            </a:pPr>
            <a:r>
              <a:rPr kumimoji="0" lang="en-US" altLang="zh-CN" dirty="0">
                <a:ea typeface="宋体" panose="02010600030101010101" pitchFamily="2" charset="-122"/>
              </a:rPr>
              <a:t>In </a:t>
            </a:r>
            <a:r>
              <a:rPr kumimoji="0" lang="en-US" altLang="zh-CN" dirty="0">
                <a:ea typeface="宋体" panose="02010600030101010101" pitchFamily="2" charset="-122"/>
                <a:hlinkClick r:id="rId3" tooltip="Greek mythology"/>
              </a:rPr>
              <a:t>Greek mythology</a:t>
            </a:r>
            <a:r>
              <a:rPr kumimoji="0" lang="en-US" altLang="zh-CN" dirty="0">
                <a:ea typeface="宋体" panose="02010600030101010101" pitchFamily="2" charset="-122"/>
              </a:rPr>
              <a:t> </a:t>
            </a:r>
            <a:r>
              <a:rPr kumimoji="0" lang="en-US" altLang="zh-CN" b="1" dirty="0">
                <a:ea typeface="宋体" panose="02010600030101010101" pitchFamily="2" charset="-122"/>
              </a:rPr>
              <a:t>Sisyphus</a:t>
            </a:r>
            <a:r>
              <a:rPr kumimoji="0" lang="en-US" altLang="zh-CN" dirty="0">
                <a:ea typeface="宋体" panose="02010600030101010101" pitchFamily="2" charset="-122"/>
              </a:rPr>
              <a:t> (</a:t>
            </a:r>
            <a:r>
              <a:rPr kumimoji="0" lang="en-US" altLang="zh-CN" dirty="0">
                <a:ea typeface="宋体" panose="02010600030101010101" pitchFamily="2" charset="-122"/>
                <a:hlinkClick r:id="rId4" tooltip="Help:IPA for English"/>
              </a:rPr>
              <a:t>/ˈsɪsɪfəs/</a:t>
            </a:r>
            <a:r>
              <a:rPr kumimoji="0" lang="en-US" altLang="zh-CN" dirty="0">
                <a:ea typeface="宋体" panose="02010600030101010101" pitchFamily="2" charset="-122"/>
              </a:rPr>
              <a:t>;</a:t>
            </a:r>
            <a:r>
              <a:rPr kumimoji="0" lang="en-US" altLang="zh-CN" baseline="30000" dirty="0">
                <a:ea typeface="宋体" panose="02010600030101010101" pitchFamily="2" charset="-122"/>
                <a:hlinkClick r:id="rId5"/>
              </a:rPr>
              <a:t>[1]</a:t>
            </a:r>
            <a:r>
              <a:rPr kumimoji="0" lang="en-US" altLang="zh-CN" dirty="0">
                <a:ea typeface="宋体" panose="02010600030101010101" pitchFamily="2" charset="-122"/>
              </a:rPr>
              <a:t> </a:t>
            </a:r>
            <a:r>
              <a:rPr kumimoji="0" lang="en-US" altLang="zh-CN" dirty="0">
                <a:ea typeface="宋体" panose="02010600030101010101" pitchFamily="2" charset="-122"/>
                <a:hlinkClick r:id="rId6" tooltip="Greek language"/>
              </a:rPr>
              <a:t>Greek</a:t>
            </a:r>
            <a:r>
              <a:rPr kumimoji="0" lang="en-US" altLang="zh-CN" dirty="0">
                <a:ea typeface="宋体" panose="02010600030101010101" pitchFamily="2" charset="-122"/>
              </a:rPr>
              <a:t>: </a:t>
            </a:r>
            <a:r>
              <a:rPr kumimoji="0" lang="en-US" altLang="zh-CN" dirty="0" err="1">
                <a:ea typeface="宋体" panose="02010600030101010101" pitchFamily="2" charset="-122"/>
              </a:rPr>
              <a:t>Σίσυφος</a:t>
            </a:r>
            <a:r>
              <a:rPr kumimoji="0" lang="en-US" altLang="zh-CN" dirty="0">
                <a:ea typeface="宋体" panose="02010600030101010101" pitchFamily="2" charset="-122"/>
              </a:rPr>
              <a:t>, </a:t>
            </a:r>
            <a:r>
              <a:rPr kumimoji="0" lang="en-US" altLang="zh-CN" i="1" dirty="0" err="1">
                <a:ea typeface="宋体" panose="02010600030101010101" pitchFamily="2" charset="-122"/>
              </a:rPr>
              <a:t>Sísyphos</a:t>
            </a:r>
            <a:r>
              <a:rPr kumimoji="0" lang="en-US" altLang="zh-CN" dirty="0">
                <a:ea typeface="宋体" panose="02010600030101010101" pitchFamily="2" charset="-122"/>
              </a:rPr>
              <a:t>) was a king of Ephyra (now known as Corinth) punished for chronic deceitfulness by being compelled to roll an immense boulder up a hill, only to watch it roll back down, and to repeat this action forever.</a:t>
            </a:r>
            <a:endParaRPr kumimoji="0" lang="en-US" altLang="zh-CN" dirty="0">
              <a:ea typeface="宋体" panose="02010600030101010101" pitchFamily="2" charset="-122"/>
            </a:endParaRPr>
          </a:p>
          <a:p>
            <a:pPr defTabSz="457200">
              <a:spcBef>
                <a:spcPct val="0"/>
              </a:spcBef>
            </a:pPr>
            <a:r>
              <a:rPr kumimoji="0" lang="en-US" altLang="zh-CN" dirty="0">
                <a:ea typeface="宋体" panose="02010600030101010101" pitchFamily="2" charset="-122"/>
              </a:rPr>
              <a:t>More info: </a:t>
            </a:r>
            <a:r>
              <a:rPr kumimoji="0" lang="en-US" altLang="zh-CN" dirty="0">
                <a:ea typeface="宋体" panose="02010600030101010101" pitchFamily="2" charset="-122"/>
                <a:hlinkClick r:id="rId7"/>
              </a:rPr>
              <a:t>http://www.mythweb.com/encyc/entries/sisyphus.html</a:t>
            </a:r>
            <a:r>
              <a:rPr kumimoji="0" lang="en-US" altLang="zh-CN" dirty="0">
                <a:ea typeface="宋体" panose="02010600030101010101" pitchFamily="2" charset="-122"/>
              </a:rPr>
              <a:t> </a:t>
            </a:r>
            <a:endParaRPr kumimoji="0" lang="en-US" altLang="zh-CN" dirty="0">
              <a:ea typeface="宋体" panose="02010600030101010101" pitchFamily="2" charset="-122"/>
            </a:endParaRPr>
          </a:p>
          <a:p>
            <a:pPr defTabSz="457200">
              <a:spcBef>
                <a:spcPct val="0"/>
              </a:spcBef>
            </a:pPr>
            <a:endParaRPr kumimoji="0" lang="en-US" altLang="zh-CN" dirty="0">
              <a:ea typeface="宋体" panose="02010600030101010101" pitchFamily="2" charset="-122"/>
            </a:endParaRPr>
          </a:p>
          <a:p>
            <a:pPr defTabSz="457200">
              <a:spcBef>
                <a:spcPct val="0"/>
              </a:spcBef>
            </a:pPr>
            <a:endParaRPr kumimoji="0" lang="en-US" altLang="zh-CN" dirty="0">
              <a:ea typeface="宋体" panose="02010600030101010101" pitchFamily="2" charset="-122"/>
            </a:endParaRPr>
          </a:p>
        </p:txBody>
      </p:sp>
      <p:pic>
        <p:nvPicPr>
          <p:cNvPr id="1843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9500" y="7067550"/>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2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r>
              <a:rPr lang="en-US" altLang="zh-CN"/>
              <a:t>*</a:t>
            </a:r>
            <a:endParaRPr lang="en-US" altLang="zh-CN"/>
          </a:p>
        </p:txBody>
      </p:sp>
      <p:sp>
        <p:nvSpPr>
          <p:cNvPr id="8195" name="Text Box 1"/>
          <p:cNvSpPr txBox="1"/>
          <p:nvPr/>
        </p:nvSpPr>
        <p:spPr>
          <a:xfrm>
            <a:off x="4143375" y="9120188"/>
            <a:ext cx="3148013" cy="457200"/>
          </a:xfrm>
          <a:prstGeom prst="rect">
            <a:avLst/>
          </a:prstGeom>
          <a:noFill/>
          <a:ln w="9525">
            <a:noFill/>
          </a:ln>
        </p:spPr>
        <p:txBody>
          <a:bodyPr wrap="none" lIns="96661" tIns="48331" rIns="96661" bIns="48331" anchor="ctr"/>
          <a:lstStyle/>
          <a:p>
            <a:pPr lvl="0" indent="0"/>
            <a:endParaRPr lang="en-US" altLang="zh-CN"/>
          </a:p>
        </p:txBody>
      </p:sp>
      <p:sp>
        <p:nvSpPr>
          <p:cNvPr id="8196" name="Text Box 2"/>
          <p:cNvSpPr txBox="1"/>
          <p:nvPr/>
        </p:nvSpPr>
        <p:spPr>
          <a:xfrm>
            <a:off x="4143375" y="9120188"/>
            <a:ext cx="3160713" cy="469900"/>
          </a:xfrm>
          <a:prstGeom prst="rect">
            <a:avLst/>
          </a:prstGeom>
          <a:noFill/>
          <a:ln w="9525">
            <a:noFill/>
          </a:ln>
        </p:spPr>
        <p:txBody>
          <a:bodyPr wrap="none" lIns="96661" tIns="48331" rIns="96661" bIns="48331" anchor="ctr"/>
          <a:lstStyle/>
          <a:p>
            <a:pPr lvl="0" indent="0"/>
            <a:endParaRPr lang="en-US" altLang="zh-CN"/>
          </a:p>
        </p:txBody>
      </p:sp>
      <p:sp>
        <p:nvSpPr>
          <p:cNvPr id="8197" name="Text Box 3"/>
          <p:cNvSpPr txBox="1"/>
          <p:nvPr/>
        </p:nvSpPr>
        <p:spPr>
          <a:xfrm>
            <a:off x="4143375" y="9120188"/>
            <a:ext cx="3163888" cy="473075"/>
          </a:xfrm>
          <a:prstGeom prst="rect">
            <a:avLst/>
          </a:prstGeom>
          <a:noFill/>
          <a:ln w="9525">
            <a:noFill/>
          </a:ln>
        </p:spPr>
        <p:txBody>
          <a:bodyPr wrap="none" lIns="96661" tIns="48331" rIns="96661" bIns="48331" anchor="ctr"/>
          <a:lstStyle/>
          <a:p>
            <a:pPr lvl="0" indent="0"/>
            <a:endParaRPr lang="en-US" altLang="zh-CN"/>
          </a:p>
        </p:txBody>
      </p:sp>
      <p:sp>
        <p:nvSpPr>
          <p:cNvPr id="8198" name="Text Box 4"/>
          <p:cNvSpPr txBox="1"/>
          <p:nvPr/>
        </p:nvSpPr>
        <p:spPr>
          <a:xfrm>
            <a:off x="4143375" y="9120188"/>
            <a:ext cx="3167063" cy="476250"/>
          </a:xfrm>
          <a:prstGeom prst="rect">
            <a:avLst/>
          </a:prstGeom>
          <a:noFill/>
          <a:ln w="9525">
            <a:noFill/>
          </a:ln>
        </p:spPr>
        <p:txBody>
          <a:bodyPr wrap="none" lIns="96661" tIns="48331" rIns="96661" bIns="48331" anchor="ctr"/>
          <a:lstStyle/>
          <a:p>
            <a:pPr lvl="0" indent="0"/>
            <a:endParaRPr lang="en-US" altLang="zh-CN"/>
          </a:p>
        </p:txBody>
      </p:sp>
      <p:sp>
        <p:nvSpPr>
          <p:cNvPr id="8199" name="Text Box 5"/>
          <p:cNvSpPr>
            <a:spLocks noGrp="1" noRot="1" noChangeAspect="1"/>
          </p:cNvSpPr>
          <p:nvPr>
            <p:ph type="sldImg"/>
          </p:nvPr>
        </p:nvSpPr>
        <p:spPr>
          <a:xfrm>
            <a:off x="1262063" y="720725"/>
            <a:ext cx="4765675" cy="3575050"/>
          </a:xfrm>
          <a:solidFill>
            <a:srgbClr val="FFFFFF"/>
          </a:solidFill>
          <a:ln>
            <a:solidFill>
              <a:srgbClr val="000000"/>
            </a:solidFill>
            <a:miter/>
          </a:ln>
        </p:spPr>
      </p:sp>
      <p:sp>
        <p:nvSpPr>
          <p:cNvPr id="8200" name="Text Box 6"/>
          <p:cNvSpPr txBox="1"/>
          <p:nvPr/>
        </p:nvSpPr>
        <p:spPr>
          <a:xfrm>
            <a:off x="731838" y="4560888"/>
            <a:ext cx="5851525" cy="4319587"/>
          </a:xfrm>
          <a:prstGeom prst="rect">
            <a:avLst/>
          </a:prstGeom>
          <a:noFill/>
          <a:ln w="9525">
            <a:noFill/>
          </a:ln>
        </p:spPr>
        <p:txBody>
          <a:bodyPr lIns="95139" tIns="49472" rIns="95139" bIns="49472" anchor="t"/>
          <a:lstStyle/>
          <a:p>
            <a:pPr lvl="0" indent="0" eaLnBrk="0" hangingPunct="0">
              <a:spcBef>
                <a:spcPts val="475"/>
              </a:spcBef>
            </a:pPr>
            <a:r>
              <a:rPr lang="en-US" altLang="zh-CN" sz="1300">
                <a:solidFill>
                  <a:srgbClr val="000000"/>
                </a:solidFill>
                <a:latin typeface="Arial" panose="020B0604020202020204" pitchFamily="34" charset="0"/>
              </a:rPr>
              <a:t>The view of the network as taught in schools look ssomething like this: end systems with a network in between containing switches and routers. Pretty simple.</a:t>
            </a:r>
            <a:endParaRPr lang="en-US" altLang="zh-CN" sz="1300">
              <a:solidFill>
                <a:srgbClr val="000000"/>
              </a:solidFill>
              <a:latin typeface="Arial" panose="020B0604020202020204" pitchFamily="34" charset="0"/>
              <a:ea typeface="MS PGothic" panose="020B0600070205080204" pitchFamily="34" charset="-128"/>
            </a:endParaRPr>
          </a:p>
        </p:txBody>
      </p:sp>
      <p:sp>
        <p:nvSpPr>
          <p:cNvPr id="8201" name="Text Box 7"/>
          <p:cNvSpPr txBox="1"/>
          <p:nvPr/>
        </p:nvSpPr>
        <p:spPr>
          <a:xfrm>
            <a:off x="4143375" y="9120188"/>
            <a:ext cx="3170238" cy="479425"/>
          </a:xfrm>
          <a:prstGeom prst="rect">
            <a:avLst/>
          </a:prstGeom>
          <a:noFill/>
          <a:ln w="9525">
            <a:noFill/>
          </a:ln>
        </p:spPr>
        <p:txBody>
          <a:bodyPr wrap="none" lIns="96661" tIns="48331" rIns="96661" bIns="48331" anchor="ctr"/>
          <a:lstStyle/>
          <a:p>
            <a:pPr lvl="0" indent="0"/>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p:sp>
      <p:sp>
        <p:nvSpPr>
          <p:cNvPr id="62466" name="Notes Placeholder 2"/>
          <p:cNvSpPr>
            <a:spLocks noGrp="1"/>
          </p:cNvSpPr>
          <p:nvPr>
            <p:ph type="body" idx="1"/>
          </p:nvPr>
        </p:nvSpPr>
        <p:spPr/>
        <p:txBody>
          <a:bodyPr wrap="square" lIns="91440" tIns="45720" rIns="91440" bIns="45720" anchor="t"/>
          <a:lstStyle/>
          <a:p>
            <a:pPr lvl="0"/>
            <a:r>
              <a:rPr lang="en-US" altLang="en-US"/>
              <a:t>Introduce components, really…, describe what mboxes are.</a:t>
            </a:r>
            <a:endParaRPr lang="en-US" altLang="en-US"/>
          </a:p>
        </p:txBody>
      </p:sp>
      <p:sp>
        <p:nvSpPr>
          <p:cNvPr id="62467" name="Slide Number Placeholder 3"/>
          <p:cNvSpPr txBox="1">
            <a:spLocks noGrp="1"/>
          </p:cNvSpPr>
          <p:nvPr>
            <p:ph type="sldNum" sz="quarter"/>
          </p:nvPr>
        </p:nvSpPr>
        <p:spPr>
          <a:xfrm>
            <a:off x="5181600" y="6515100"/>
            <a:ext cx="3962400" cy="342900"/>
          </a:xfrm>
          <a:prstGeom prst="rect">
            <a:avLst/>
          </a:prstGeom>
          <a:noFill/>
          <a:ln w="9525">
            <a:noFill/>
          </a:ln>
        </p:spPr>
        <p:txBody>
          <a:bodyPr anchor="b"/>
          <a:lstStyle/>
          <a:p>
            <a:pPr lvl="0" algn="r" eaLnBrk="1" hangingPunct="1">
              <a:spcBef>
                <a:spcPct val="0"/>
              </a:spcBef>
            </a:pPr>
            <a:fld id="{9A0DB2DC-4C9A-4742-B13C-FB6460FD3503}" type="slidenum">
              <a:rPr lang="en-US" altLang="en-US">
                <a:latin typeface="Times New Roman" panose="02020603050405020304" pitchFamily="18" charset="0"/>
              </a:rPr>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p:sp>
      <p:sp>
        <p:nvSpPr>
          <p:cNvPr id="64514" name="Notes Placeholder 2"/>
          <p:cNvSpPr>
            <a:spLocks noGrp="1"/>
          </p:cNvSpPr>
          <p:nvPr>
            <p:ph type="body" idx="1"/>
          </p:nvPr>
        </p:nvSpPr>
        <p:spPr/>
        <p:txBody>
          <a:bodyPr wrap="square" lIns="91440" tIns="45720" rIns="91440" bIns="45720" anchor="t"/>
          <a:lstStyle/>
          <a:p>
            <a:pPr lvl="0"/>
            <a:r>
              <a:rPr lang="en-US" altLang="en-US"/>
              <a:t>These have been a topic of considerable interest in the research community. Our intuition seeing these devices has been “it’s complicated”, but we wanted to test this claim and get to the bottom of how middleboxes impact network administration…</a:t>
            </a:r>
            <a:endParaRPr lang="en-US" altLang="en-US"/>
          </a:p>
        </p:txBody>
      </p:sp>
      <p:sp>
        <p:nvSpPr>
          <p:cNvPr id="64515" name="Slide Number Placeholder 3"/>
          <p:cNvSpPr txBox="1">
            <a:spLocks noGrp="1"/>
          </p:cNvSpPr>
          <p:nvPr>
            <p:ph type="sldNum" sz="quarter"/>
          </p:nvPr>
        </p:nvSpPr>
        <p:spPr>
          <a:xfrm>
            <a:off x="5181600" y="6515100"/>
            <a:ext cx="3962400" cy="342900"/>
          </a:xfrm>
          <a:prstGeom prst="rect">
            <a:avLst/>
          </a:prstGeom>
          <a:noFill/>
          <a:ln w="9525">
            <a:noFill/>
          </a:ln>
        </p:spPr>
        <p:txBody>
          <a:bodyPr anchor="b"/>
          <a:lstStyle/>
          <a:p>
            <a:pPr lvl="0" algn="r" eaLnBrk="1" hangingPunct="1">
              <a:spcBef>
                <a:spcPct val="0"/>
              </a:spcBef>
            </a:pPr>
            <a:fld id="{9A0DB2DC-4C9A-4742-B13C-FB6460FD3503}" type="slidenum">
              <a:rPr lang="en-US" altLang="en-US">
                <a:latin typeface="Times New Roman" panose="02020603050405020304" pitchFamily="18" charset="0"/>
              </a:rPr>
            </a:fld>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2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r>
              <a:rPr lang="en-US" altLang="zh-CN"/>
              <a:t>*</a:t>
            </a:r>
            <a:endParaRPr lang="en-US" altLang="zh-CN"/>
          </a:p>
        </p:txBody>
      </p:sp>
      <p:sp>
        <p:nvSpPr>
          <p:cNvPr id="10243" name="Text Box 1"/>
          <p:cNvSpPr txBox="1"/>
          <p:nvPr/>
        </p:nvSpPr>
        <p:spPr>
          <a:xfrm>
            <a:off x="4143375" y="9120188"/>
            <a:ext cx="3148013" cy="457200"/>
          </a:xfrm>
          <a:prstGeom prst="rect">
            <a:avLst/>
          </a:prstGeom>
          <a:noFill/>
          <a:ln w="9525">
            <a:noFill/>
          </a:ln>
        </p:spPr>
        <p:txBody>
          <a:bodyPr wrap="none" lIns="96661" tIns="48331" rIns="96661" bIns="48331" anchor="ctr"/>
          <a:lstStyle/>
          <a:p>
            <a:pPr lvl="0" indent="0"/>
            <a:endParaRPr lang="en-US" altLang="zh-CN"/>
          </a:p>
        </p:txBody>
      </p:sp>
      <p:sp>
        <p:nvSpPr>
          <p:cNvPr id="10244" name="Text Box 2"/>
          <p:cNvSpPr txBox="1"/>
          <p:nvPr/>
        </p:nvSpPr>
        <p:spPr>
          <a:xfrm>
            <a:off x="4143375" y="9120188"/>
            <a:ext cx="3160713" cy="469900"/>
          </a:xfrm>
          <a:prstGeom prst="rect">
            <a:avLst/>
          </a:prstGeom>
          <a:noFill/>
          <a:ln w="9525">
            <a:noFill/>
          </a:ln>
        </p:spPr>
        <p:txBody>
          <a:bodyPr wrap="none" lIns="96661" tIns="48331" rIns="96661" bIns="48331" anchor="ctr"/>
          <a:lstStyle/>
          <a:p>
            <a:pPr lvl="0" indent="0"/>
            <a:endParaRPr lang="en-US" altLang="zh-CN"/>
          </a:p>
        </p:txBody>
      </p:sp>
      <p:sp>
        <p:nvSpPr>
          <p:cNvPr id="10245" name="Text Box 3"/>
          <p:cNvSpPr txBox="1"/>
          <p:nvPr/>
        </p:nvSpPr>
        <p:spPr>
          <a:xfrm>
            <a:off x="4143375" y="9120188"/>
            <a:ext cx="3163888" cy="473075"/>
          </a:xfrm>
          <a:prstGeom prst="rect">
            <a:avLst/>
          </a:prstGeom>
          <a:noFill/>
          <a:ln w="9525">
            <a:noFill/>
          </a:ln>
        </p:spPr>
        <p:txBody>
          <a:bodyPr wrap="none" lIns="96661" tIns="48331" rIns="96661" bIns="48331" anchor="ctr"/>
          <a:lstStyle/>
          <a:p>
            <a:pPr lvl="0" indent="0"/>
            <a:endParaRPr lang="en-US" altLang="zh-CN"/>
          </a:p>
        </p:txBody>
      </p:sp>
      <p:sp>
        <p:nvSpPr>
          <p:cNvPr id="10246" name="Text Box 4"/>
          <p:cNvSpPr txBox="1"/>
          <p:nvPr/>
        </p:nvSpPr>
        <p:spPr>
          <a:xfrm>
            <a:off x="4143375" y="9120188"/>
            <a:ext cx="3167063" cy="476250"/>
          </a:xfrm>
          <a:prstGeom prst="rect">
            <a:avLst/>
          </a:prstGeom>
          <a:noFill/>
          <a:ln w="9525">
            <a:noFill/>
          </a:ln>
        </p:spPr>
        <p:txBody>
          <a:bodyPr wrap="none" lIns="96661" tIns="48331" rIns="96661" bIns="48331" anchor="ctr"/>
          <a:lstStyle/>
          <a:p>
            <a:pPr lvl="0" indent="0"/>
            <a:endParaRPr lang="en-US" altLang="zh-CN"/>
          </a:p>
        </p:txBody>
      </p:sp>
      <p:sp>
        <p:nvSpPr>
          <p:cNvPr id="10247" name="Text Box 5"/>
          <p:cNvSpPr>
            <a:spLocks noGrp="1" noRot="1" noChangeAspect="1"/>
          </p:cNvSpPr>
          <p:nvPr>
            <p:ph type="sldImg"/>
          </p:nvPr>
        </p:nvSpPr>
        <p:spPr>
          <a:xfrm>
            <a:off x="1262063" y="720725"/>
            <a:ext cx="4765675" cy="3575050"/>
          </a:xfrm>
          <a:solidFill>
            <a:srgbClr val="FFFFFF"/>
          </a:solidFill>
          <a:ln>
            <a:solidFill>
              <a:srgbClr val="000000"/>
            </a:solidFill>
            <a:miter/>
          </a:ln>
        </p:spPr>
      </p:sp>
      <p:sp>
        <p:nvSpPr>
          <p:cNvPr id="10248" name="Text Box 6"/>
          <p:cNvSpPr txBox="1"/>
          <p:nvPr/>
        </p:nvSpPr>
        <p:spPr>
          <a:xfrm>
            <a:off x="731838" y="4560888"/>
            <a:ext cx="5851525" cy="4319587"/>
          </a:xfrm>
          <a:prstGeom prst="rect">
            <a:avLst/>
          </a:prstGeom>
          <a:noFill/>
          <a:ln w="9525">
            <a:noFill/>
          </a:ln>
        </p:spPr>
        <p:txBody>
          <a:bodyPr lIns="95139" tIns="49472" rIns="95139" bIns="49472" anchor="t"/>
          <a:lstStyle/>
          <a:p>
            <a:pPr lvl="0" indent="0" eaLnBrk="0" hangingPunct="0">
              <a:spcBef>
                <a:spcPts val="475"/>
              </a:spcBef>
            </a:pPr>
            <a:r>
              <a:rPr lang="en-US" altLang="zh-CN" sz="1300">
                <a:solidFill>
                  <a:srgbClr val="000000"/>
                </a:solidFill>
                <a:latin typeface="Arial" panose="020B0604020202020204" pitchFamily="34" charset="0"/>
              </a:rPr>
              <a:t>But as we all know the reality is quite different. Middleboxes are commonplace in today’s networks, as many middleboxes as routers/switches. They are useful for many reasons: security (firewalls, Intrusion detection systems), monitoring (DPI, QoE monitors), traffic shaping (load balancers, rate limiters), address exhaustion (NATs), performance optimization (WAN accelerators, transcoders, caches, proxies) and others of a more dubious nature like this ad insertion box.</a:t>
            </a:r>
            <a:endParaRPr lang="en-US" altLang="zh-CN" sz="1300">
              <a:solidFill>
                <a:srgbClr val="000000"/>
              </a:solidFill>
              <a:latin typeface="Arial" panose="020B0604020202020204" pitchFamily="34" charset="0"/>
              <a:ea typeface="MS PGothic" panose="020B0600070205080204" pitchFamily="34" charset="-128"/>
            </a:endParaRPr>
          </a:p>
        </p:txBody>
      </p:sp>
      <p:sp>
        <p:nvSpPr>
          <p:cNvPr id="10249" name="Text Box 7"/>
          <p:cNvSpPr txBox="1"/>
          <p:nvPr/>
        </p:nvSpPr>
        <p:spPr>
          <a:xfrm>
            <a:off x="4143375" y="9120188"/>
            <a:ext cx="3170238" cy="479425"/>
          </a:xfrm>
          <a:prstGeom prst="rect">
            <a:avLst/>
          </a:prstGeom>
          <a:noFill/>
          <a:ln w="9525">
            <a:noFill/>
          </a:ln>
        </p:spPr>
        <p:txBody>
          <a:bodyPr wrap="none" lIns="96661" tIns="48331" rIns="96661" bIns="48331" anchor="ctr"/>
          <a:lstStyle/>
          <a:p>
            <a:pPr lvl="0" indent="0"/>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2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r>
              <a:rPr lang="en-US" altLang="zh-CN"/>
              <a:t>*</a:t>
            </a:r>
            <a:endParaRPr lang="en-US" altLang="zh-CN"/>
          </a:p>
        </p:txBody>
      </p:sp>
      <p:sp>
        <p:nvSpPr>
          <p:cNvPr id="15363" name="Text Box 1"/>
          <p:cNvSpPr txBox="1"/>
          <p:nvPr/>
        </p:nvSpPr>
        <p:spPr>
          <a:xfrm>
            <a:off x="4143375" y="9120188"/>
            <a:ext cx="3148013" cy="457200"/>
          </a:xfrm>
          <a:prstGeom prst="rect">
            <a:avLst/>
          </a:prstGeom>
          <a:noFill/>
          <a:ln w="9525">
            <a:noFill/>
          </a:ln>
        </p:spPr>
        <p:txBody>
          <a:bodyPr wrap="none" lIns="96661" tIns="48331" rIns="96661" bIns="48331" anchor="ctr"/>
          <a:lstStyle/>
          <a:p>
            <a:pPr lvl="0" indent="0"/>
            <a:endParaRPr lang="en-US" altLang="zh-CN"/>
          </a:p>
        </p:txBody>
      </p:sp>
      <p:sp>
        <p:nvSpPr>
          <p:cNvPr id="15364" name="Text Box 2"/>
          <p:cNvSpPr txBox="1"/>
          <p:nvPr/>
        </p:nvSpPr>
        <p:spPr>
          <a:xfrm>
            <a:off x="4143375" y="9120188"/>
            <a:ext cx="3160713" cy="469900"/>
          </a:xfrm>
          <a:prstGeom prst="rect">
            <a:avLst/>
          </a:prstGeom>
          <a:noFill/>
          <a:ln w="9525">
            <a:noFill/>
          </a:ln>
        </p:spPr>
        <p:txBody>
          <a:bodyPr wrap="none" lIns="96661" tIns="48331" rIns="96661" bIns="48331" anchor="ctr"/>
          <a:lstStyle/>
          <a:p>
            <a:pPr lvl="0" indent="0"/>
            <a:endParaRPr lang="en-US" altLang="zh-CN"/>
          </a:p>
        </p:txBody>
      </p:sp>
      <p:sp>
        <p:nvSpPr>
          <p:cNvPr id="15365" name="Text Box 3"/>
          <p:cNvSpPr txBox="1"/>
          <p:nvPr/>
        </p:nvSpPr>
        <p:spPr>
          <a:xfrm>
            <a:off x="4143375" y="9120188"/>
            <a:ext cx="3163888" cy="473075"/>
          </a:xfrm>
          <a:prstGeom prst="rect">
            <a:avLst/>
          </a:prstGeom>
          <a:noFill/>
          <a:ln w="9525">
            <a:noFill/>
          </a:ln>
        </p:spPr>
        <p:txBody>
          <a:bodyPr wrap="none" lIns="96661" tIns="48331" rIns="96661" bIns="48331" anchor="ctr"/>
          <a:lstStyle/>
          <a:p>
            <a:pPr lvl="0" indent="0"/>
            <a:endParaRPr lang="en-US" altLang="zh-CN"/>
          </a:p>
        </p:txBody>
      </p:sp>
      <p:sp>
        <p:nvSpPr>
          <p:cNvPr id="15366" name="Text Box 4"/>
          <p:cNvSpPr txBox="1"/>
          <p:nvPr/>
        </p:nvSpPr>
        <p:spPr>
          <a:xfrm>
            <a:off x="4143375" y="9120188"/>
            <a:ext cx="3167063" cy="476250"/>
          </a:xfrm>
          <a:prstGeom prst="rect">
            <a:avLst/>
          </a:prstGeom>
          <a:noFill/>
          <a:ln w="9525">
            <a:noFill/>
          </a:ln>
        </p:spPr>
        <p:txBody>
          <a:bodyPr wrap="none" lIns="96661" tIns="48331" rIns="96661" bIns="48331" anchor="ctr"/>
          <a:lstStyle/>
          <a:p>
            <a:pPr lvl="0" indent="0"/>
            <a:endParaRPr lang="en-US" altLang="zh-CN"/>
          </a:p>
        </p:txBody>
      </p:sp>
      <p:sp>
        <p:nvSpPr>
          <p:cNvPr id="15367" name="Text Box 5"/>
          <p:cNvSpPr>
            <a:spLocks noGrp="1" noRot="1" noChangeAspect="1"/>
          </p:cNvSpPr>
          <p:nvPr>
            <p:ph type="sldImg"/>
          </p:nvPr>
        </p:nvSpPr>
        <p:spPr>
          <a:xfrm>
            <a:off x="1262063" y="720725"/>
            <a:ext cx="4765675" cy="3575050"/>
          </a:xfrm>
          <a:solidFill>
            <a:srgbClr val="FFFFFF"/>
          </a:solidFill>
          <a:ln>
            <a:solidFill>
              <a:srgbClr val="000000"/>
            </a:solidFill>
            <a:miter/>
          </a:ln>
        </p:spPr>
      </p:sp>
      <p:sp>
        <p:nvSpPr>
          <p:cNvPr id="15368" name="Text Box 6"/>
          <p:cNvSpPr txBox="1"/>
          <p:nvPr/>
        </p:nvSpPr>
        <p:spPr>
          <a:xfrm>
            <a:off x="731838" y="4560888"/>
            <a:ext cx="5851525" cy="4319587"/>
          </a:xfrm>
          <a:prstGeom prst="rect">
            <a:avLst/>
          </a:prstGeom>
          <a:noFill/>
          <a:ln w="9525">
            <a:noFill/>
          </a:ln>
        </p:spPr>
        <p:txBody>
          <a:bodyPr lIns="0" tIns="0" rIns="0" bIns="0" anchor="t"/>
          <a:lstStyle/>
          <a:p>
            <a:pPr lvl="0" indent="0" eaLnBrk="0" hangingPunct="0">
              <a:spcBef>
                <a:spcPts val="475"/>
              </a:spcBef>
            </a:pPr>
            <a:r>
              <a:rPr lang="en-US" altLang="zh-CN" sz="1300">
                <a:solidFill>
                  <a:srgbClr val="000000"/>
                </a:solidFill>
                <a:latin typeface="Arial" panose="020B0604020202020204" pitchFamily="34" charset="0"/>
              </a:rPr>
              <a:t>Obviously middleboxes are very useful, but they come with a number of problems: the most dedicated st clear one is price but it certainly not the only one; another issue is that is difficult to add new features; once you buy a cisco box for example you are stuck with them; they are difficult to manage, often requiring specialized personnel for each type of middlebox. Hardware middleboxes cannot be scaled on demand nor can they be shared among different tenants, and it is hard for new players to enter the market.</a:t>
            </a:r>
            <a:endParaRPr lang="en-US" altLang="zh-CN" sz="1300">
              <a:solidFill>
                <a:srgbClr val="000000"/>
              </a:solidFill>
              <a:latin typeface="Arial" panose="020B0604020202020204" pitchFamily="34" charset="0"/>
            </a:endParaRPr>
          </a:p>
          <a:p>
            <a:pPr lvl="0" indent="0" eaLnBrk="0" hangingPunct="0">
              <a:spcBef>
                <a:spcPts val="475"/>
              </a:spcBef>
            </a:pPr>
            <a:r>
              <a:rPr lang="en-US" altLang="zh-CN" sz="1300">
                <a:solidFill>
                  <a:srgbClr val="000000"/>
                </a:solidFill>
                <a:latin typeface="Arial" panose="020B0604020202020204" pitchFamily="34" charset="0"/>
              </a:rPr>
              <a:t>(pause)</a:t>
            </a:r>
            <a:endParaRPr lang="en-US" altLang="zh-CN" sz="1300">
              <a:solidFill>
                <a:srgbClr val="000000"/>
              </a:solidFill>
              <a:latin typeface="Arial" panose="020B0604020202020204" pitchFamily="34" charset="0"/>
            </a:endParaRPr>
          </a:p>
          <a:p>
            <a:pPr lvl="0" indent="0" eaLnBrk="0" hangingPunct="0">
              <a:spcBef>
                <a:spcPts val="475"/>
              </a:spcBef>
            </a:pPr>
            <a:endParaRPr lang="en-US" altLang="zh-CN" sz="1300">
              <a:solidFill>
                <a:srgbClr val="000000"/>
              </a:solidFill>
              <a:latin typeface="Arial" panose="020B0604020202020204" pitchFamily="34" charset="0"/>
              <a:ea typeface="MS PGothic" panose="020B0600070205080204" pitchFamily="34" charset="-128"/>
            </a:endParaRPr>
          </a:p>
        </p:txBody>
      </p:sp>
      <p:sp>
        <p:nvSpPr>
          <p:cNvPr id="2" name="文本占位符 1"/>
          <p:cNvSpPr/>
          <p:nvPr>
            <p:ph type="body" idx="9"/>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Espaço Reservado para Imagem de Slide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8"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kumimoji="0" lang="en-US" altLang="zh-CN" i="1">
                <a:ea typeface="宋体" panose="02010600030101010101" pitchFamily="2" charset="-122"/>
              </a:rPr>
              <a:t>Definition </a:t>
            </a:r>
            <a:endParaRPr kumimoji="0" lang="en-US" altLang="zh-CN" i="1">
              <a:ea typeface="宋体" panose="02010600030101010101" pitchFamily="2" charset="-122"/>
            </a:endParaRPr>
          </a:p>
          <a:p>
            <a:pPr>
              <a:spcBef>
                <a:spcPct val="0"/>
              </a:spcBef>
            </a:pPr>
            <a:r>
              <a:rPr kumimoji="0" lang="en-US" altLang="zh-CN" i="1">
                <a:ea typeface="宋体" panose="02010600030101010101" pitchFamily="2" charset="-122"/>
              </a:rPr>
              <a:t>Network Functions Virtualisation aims to transform the way that network operators architect networks by evolving standard IT virtualisation technology to consolidate many network equipment types onto industry standard high volume servers, switches and storage, which could be located in Datacentres, Network Nodes and in the end user premises. It involves the implementation of network functions in software that can run on a range of industry standard server hardware, and that can be moved to, or instantiated in, various locations in the network as required, without the need for installation of new equipment.</a:t>
            </a:r>
            <a:endParaRPr kumimoji="0" lang="en-US" altLang="zh-CN" i="1">
              <a:ea typeface="宋体" panose="02010600030101010101" pitchFamily="2" charset="-122"/>
            </a:endParaRPr>
          </a:p>
          <a:p>
            <a:pPr>
              <a:spcBef>
                <a:spcPct val="0"/>
              </a:spcBef>
            </a:pPr>
            <a:endParaRPr kumimoji="0" lang="en-US" altLang="zh-CN">
              <a:ea typeface="宋体" panose="02010600030101010101" pitchFamily="2" charset="-122"/>
            </a:endParaRPr>
          </a:p>
          <a:p>
            <a:pPr>
              <a:spcBef>
                <a:spcPct val="0"/>
              </a:spcBef>
            </a:pPr>
            <a:r>
              <a:rPr kumimoji="0" lang="en-US" altLang="zh-CN">
                <a:ea typeface="宋体" panose="02010600030101010101" pitchFamily="2" charset="-122"/>
              </a:rPr>
              <a:t>Source: Network Functions Virtualisation – Introductory White Paper, </a:t>
            </a:r>
            <a:r>
              <a:rPr kumimoji="0" lang="en-US" altLang="zh-CN">
                <a:ea typeface="宋体" panose="02010600030101010101" pitchFamily="2" charset="-122"/>
                <a:hlinkClick r:id="rId3"/>
              </a:rPr>
              <a:t>http://portal.etsi.org/NFV/NFV_White_Paper.pdf</a:t>
            </a:r>
            <a:endParaRPr kumimoji="0" lang="en-US" altLang="zh-CN">
              <a:ea typeface="宋体" panose="02010600030101010101" pitchFamily="2" charset="-122"/>
            </a:endParaRPr>
          </a:p>
          <a:p>
            <a:pPr>
              <a:spcBef>
                <a:spcPct val="0"/>
              </a:spcBef>
            </a:pPr>
            <a:endParaRPr kumimoji="0" lang="en-US" altLang="zh-CN">
              <a:ea typeface="宋体" panose="02010600030101010101" pitchFamily="2" charset="-122"/>
            </a:endParaRPr>
          </a:p>
        </p:txBody>
      </p:sp>
      <p:sp>
        <p:nvSpPr>
          <p:cNvPr id="24579"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8D498BC3-A7B3-4C44-9C77-AEE3AF4784B5}" type="slidenum">
              <a:rPr kumimoji="0" lang="en-US" altLang="zh-CN" sz="1200">
                <a:latin typeface="Arial" panose="020B0604020202020204" pitchFamily="34" charset="0"/>
                <a:cs typeface="Arial" panose="020B0604020202020204" pitchFamily="34" charset="0"/>
              </a:rPr>
            </a:fld>
            <a:endParaRPr kumimoji="0" lang="en-US" altLang="zh-CN" sz="12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32"/>
          <p:cNvSpPr>
            <a:spLocks noChangeArrowheads="1"/>
          </p:cNvSpPr>
          <p:nvPr/>
        </p:nvSpPr>
        <p:spPr bwMode="ltGray">
          <a:xfrm>
            <a:off x="3175" y="6597650"/>
            <a:ext cx="9144000" cy="260350"/>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algn="ctr">
              <a:buFontTx/>
              <a:buNone/>
              <a:defRPr/>
            </a:pPr>
            <a:endParaRPr lang="en-US" altLang="zh-CN" sz="1800" b="0"/>
          </a:p>
        </p:txBody>
      </p:sp>
      <p:sp>
        <p:nvSpPr>
          <p:cNvPr id="5" name="Rectangle 18"/>
          <p:cNvSpPr>
            <a:spLocks noChangeArrowheads="1"/>
          </p:cNvSpPr>
          <p:nvPr/>
        </p:nvSpPr>
        <p:spPr bwMode="gray">
          <a:xfrm>
            <a:off x="0" y="4292600"/>
            <a:ext cx="9144000" cy="151288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a:buFontTx/>
              <a:buNone/>
              <a:defRPr/>
            </a:pPr>
            <a:endParaRPr lang="zh-CN" altLang="en-US" sz="1800"/>
          </a:p>
        </p:txBody>
      </p:sp>
      <p:sp>
        <p:nvSpPr>
          <p:cNvPr id="6" name="Text Box 36"/>
          <p:cNvSpPr txBox="1">
            <a:spLocks noChangeArrowheads="1"/>
          </p:cNvSpPr>
          <p:nvPr/>
        </p:nvSpPr>
        <p:spPr bwMode="auto">
          <a:xfrm>
            <a:off x="3838575" y="6597650"/>
            <a:ext cx="2447925" cy="244475"/>
          </a:xfrm>
          <a:prstGeom prst="rect">
            <a:avLst/>
          </a:prstGeom>
          <a:noFill/>
          <a:ln w="9525">
            <a:noFill/>
            <a:miter lim="800000"/>
          </a:ln>
          <a:effec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a:spcBef>
                <a:spcPct val="50000"/>
              </a:spcBef>
              <a:buFontTx/>
              <a:buNone/>
              <a:defRPr/>
            </a:pPr>
            <a:r>
              <a:rPr lang="en-US" altLang="zh-CN" sz="1000" b="0">
                <a:solidFill>
                  <a:schemeClr val="bg1"/>
                </a:solidFill>
                <a:sym typeface="+mn-ea"/>
              </a:rPr>
              <a:t>© Fudan  University</a:t>
            </a:r>
            <a:endParaRPr lang="en-US" altLang="zh-CN" sz="1000" b="0">
              <a:solidFill>
                <a:schemeClr val="bg1"/>
              </a:solidFill>
              <a:sym typeface="+mn-ea"/>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71688" y="0"/>
            <a:ext cx="7072312"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00113" y="4581525"/>
            <a:ext cx="6985000" cy="685800"/>
          </a:xfrm>
        </p:spPr>
        <p:txBody>
          <a:bodyPr/>
          <a:lstStyle>
            <a:lvl1pPr algn="ctr">
              <a:defRPr sz="4000">
                <a:latin typeface="Arial" panose="020B0604020202020204" pitchFamily="34" charset="0"/>
              </a:defRPr>
            </a:lvl1pPr>
          </a:lstStyle>
          <a:p>
            <a:endParaRPr lang="zh-CN" altLang="en-US" noProof="1"/>
          </a:p>
        </p:txBody>
      </p:sp>
      <p:sp>
        <p:nvSpPr>
          <p:cNvPr id="3075" name="Rectangle 3"/>
          <p:cNvSpPr>
            <a:spLocks noGrp="1" noChangeArrowheads="1"/>
          </p:cNvSpPr>
          <p:nvPr>
            <p:ph type="subTitle" idx="1"/>
          </p:nvPr>
        </p:nvSpPr>
        <p:spPr bwMode="gray">
          <a:xfrm>
            <a:off x="947738" y="5876925"/>
            <a:ext cx="6937375" cy="647700"/>
          </a:xfrm>
        </p:spPr>
        <p:txBody>
          <a:bodyPr/>
          <a:lstStyle>
            <a:lvl1pPr marL="0" indent="0" algn="ctr">
              <a:buFont typeface="Wingdings" panose="05000000000000000000" pitchFamily="2" charset="2"/>
              <a:buNone/>
              <a:defRPr sz="2000">
                <a:solidFill>
                  <a:srgbClr val="0000FF"/>
                </a:solidFill>
              </a:defRPr>
            </a:lvl1pPr>
          </a:lstStyle>
          <a:p>
            <a:r>
              <a:rPr lang="zh-CN" altLang="en-US" noProof="1"/>
              <a:t>单击此处编辑母版副标题样式</a:t>
            </a:r>
            <a:endParaRPr lang="zh-CN" altLang="en-US" noProof="1"/>
          </a:p>
        </p:txBody>
      </p:sp>
      <p:sp>
        <p:nvSpPr>
          <p:cNvPr id="8" name="Rectangle 4"/>
          <p:cNvSpPr>
            <a:spLocks noGrp="1" noChangeArrowheads="1"/>
          </p:cNvSpPr>
          <p:nvPr>
            <p:ph type="dt" sz="half" idx="10"/>
          </p:nvPr>
        </p:nvSpPr>
        <p:spPr bwMode="gray">
          <a:xfrm>
            <a:off x="468313" y="6643688"/>
            <a:ext cx="2133600" cy="169862"/>
          </a:xfrm>
        </p:spPr>
        <p:txBody>
          <a:bodyPr/>
          <a:lstStyle>
            <a:lvl1pPr>
              <a:defRPr>
                <a:solidFill>
                  <a:schemeClr val="bg1"/>
                </a:solidFill>
                <a:effectLst/>
                <a:latin typeface="+mn-lt"/>
              </a:defRPr>
            </a:lvl1pPr>
          </a:lstStyle>
          <a:p>
            <a:pPr>
              <a:defRPr/>
            </a:pPr>
            <a:endParaRPr lang="en-US" altLang="zh-CN"/>
          </a:p>
        </p:txBody>
      </p:sp>
      <p:sp>
        <p:nvSpPr>
          <p:cNvPr id="9" name="Rectangle 5"/>
          <p:cNvSpPr>
            <a:spLocks noGrp="1" noChangeArrowheads="1"/>
          </p:cNvSpPr>
          <p:nvPr>
            <p:ph type="ftr" sz="quarter" idx="11"/>
          </p:nvPr>
        </p:nvSpPr>
        <p:spPr bwMode="gray">
          <a:xfrm>
            <a:off x="4286250" y="6643688"/>
            <a:ext cx="2895600" cy="168275"/>
          </a:xfrm>
        </p:spPr>
        <p:txBody>
          <a:bodyPr/>
          <a:lstStyle>
            <a:lvl1pPr algn="ctr">
              <a:defRPr sz="1200">
                <a:solidFill>
                  <a:schemeClr val="tx1"/>
                </a:solidFill>
                <a:latin typeface="+mn-lt"/>
              </a:defRPr>
            </a:lvl1pPr>
          </a:lstStyle>
          <a:p>
            <a:pPr>
              <a:defRPr/>
            </a:pPr>
            <a:endParaRPr lang="en-US" altLang="zh-CN"/>
          </a:p>
        </p:txBody>
      </p:sp>
      <p:sp>
        <p:nvSpPr>
          <p:cNvPr id="10" name="Rectangle 6"/>
          <p:cNvSpPr>
            <a:spLocks noGrp="1" noChangeArrowheads="1"/>
          </p:cNvSpPr>
          <p:nvPr>
            <p:ph type="sldNum" sz="quarter" idx="12"/>
          </p:nvPr>
        </p:nvSpPr>
        <p:spPr bwMode="gray">
          <a:xfrm>
            <a:off x="6799263" y="6619875"/>
            <a:ext cx="2133600" cy="168275"/>
          </a:xfrm>
        </p:spPr>
        <p:txBody>
          <a:bodyPr/>
          <a:lstStyle>
            <a:lvl1pPr>
              <a:defRPr>
                <a:solidFill>
                  <a:srgbClr val="447EC4"/>
                </a:solidFill>
                <a:effectLst/>
                <a:latin typeface="Arial" panose="020B0604020202020204" pitchFamily="34" charset="0"/>
              </a:defRPr>
            </a:lvl1pPr>
          </a:lstStyle>
          <a:p>
            <a:pPr>
              <a:defRPr/>
            </a:pPr>
            <a:fld id="{82CAA260-A9FA-CA42-8403-937F051BDD85}"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a:t>Future Network Research Group</a:t>
            </a:r>
            <a:endParaRPr lang="en-US" altLang="zh-CN" sz="1400">
              <a:solidFill>
                <a:schemeClr val="tx1"/>
              </a:solidFill>
            </a:endParaRPr>
          </a:p>
        </p:txBody>
      </p:sp>
      <p:sp>
        <p:nvSpPr>
          <p:cNvPr id="6" name="灯片编号占位符 5"/>
          <p:cNvSpPr>
            <a:spLocks noGrp="1"/>
          </p:cNvSpPr>
          <p:nvPr>
            <p:ph type="sldNum" sz="quarter" idx="12"/>
          </p:nvPr>
        </p:nvSpPr>
        <p:spPr/>
        <p:txBody>
          <a:bodyPr/>
          <a:lstStyle>
            <a:lvl1pPr>
              <a:defRPr/>
            </a:lvl1pPr>
          </a:lstStyle>
          <a:p>
            <a:pPr>
              <a:defRPr/>
            </a:pPr>
            <a:fld id="{7BFDA69D-DE09-5247-9E2A-3CC2DB3BA634}"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r>
              <a:rPr lang="en-US" altLang="zh-CN"/>
              <a:t>Future Network Research Group</a:t>
            </a:r>
            <a:endParaRPr lang="en-US" altLang="zh-CN" sz="1400">
              <a:solidFill>
                <a:schemeClr val="tx1"/>
              </a:solidFill>
            </a:endParaRPr>
          </a:p>
        </p:txBody>
      </p:sp>
      <p:sp>
        <p:nvSpPr>
          <p:cNvPr id="6" name="灯片编号占位符 5"/>
          <p:cNvSpPr>
            <a:spLocks noGrp="1"/>
          </p:cNvSpPr>
          <p:nvPr>
            <p:ph type="sldNum" sz="quarter" idx="12"/>
          </p:nvPr>
        </p:nvSpPr>
        <p:spPr/>
        <p:txBody>
          <a:bodyPr/>
          <a:lstStyle>
            <a:lvl1pPr>
              <a:defRPr/>
            </a:lvl1pPr>
          </a:lstStyle>
          <a:p>
            <a:pPr>
              <a:defRPr/>
            </a:pPr>
            <a:fld id="{0727067F-99BA-F240-A3FA-A90052F934D4}"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125538"/>
            <a:ext cx="4038600" cy="5173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125538"/>
            <a:ext cx="4038600" cy="5173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r>
              <a:rPr lang="en-US" altLang="zh-CN"/>
              <a:t>Future Network Research Group</a:t>
            </a:r>
            <a:endParaRPr lang="en-US" altLang="zh-CN" sz="1400">
              <a:solidFill>
                <a:schemeClr val="tx1"/>
              </a:solidFill>
            </a:endParaRPr>
          </a:p>
        </p:txBody>
      </p:sp>
      <p:sp>
        <p:nvSpPr>
          <p:cNvPr id="7" name="灯片编号占位符 6"/>
          <p:cNvSpPr>
            <a:spLocks noGrp="1"/>
          </p:cNvSpPr>
          <p:nvPr>
            <p:ph type="sldNum" sz="quarter" idx="12"/>
          </p:nvPr>
        </p:nvSpPr>
        <p:spPr/>
        <p:txBody>
          <a:bodyPr/>
          <a:lstStyle>
            <a:lvl1pPr>
              <a:defRPr/>
            </a:lvl1pPr>
          </a:lstStyle>
          <a:p>
            <a:pPr>
              <a:defRPr/>
            </a:pPr>
            <a:fld id="{B9EE2F3B-5966-5F42-B002-5C0D4C237C9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r>
              <a:rPr lang="en-US" altLang="zh-CN"/>
              <a:t>Future Network Research Group</a:t>
            </a:r>
            <a:endParaRPr lang="en-US" altLang="zh-CN" sz="1400">
              <a:solidFill>
                <a:schemeClr val="tx1"/>
              </a:solidFill>
            </a:endParaRPr>
          </a:p>
        </p:txBody>
      </p:sp>
      <p:sp>
        <p:nvSpPr>
          <p:cNvPr id="9" name="灯片编号占位符 8"/>
          <p:cNvSpPr>
            <a:spLocks noGrp="1"/>
          </p:cNvSpPr>
          <p:nvPr>
            <p:ph type="sldNum" sz="quarter" idx="12"/>
          </p:nvPr>
        </p:nvSpPr>
        <p:spPr/>
        <p:txBody>
          <a:bodyPr/>
          <a:lstStyle>
            <a:lvl1pPr>
              <a:defRPr/>
            </a:lvl1pPr>
          </a:lstStyle>
          <a:p>
            <a:pPr>
              <a:defRPr/>
            </a:pPr>
            <a:fld id="{00A4C915-5695-4F4C-8473-346B4AED4FD1}"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r>
              <a:rPr lang="en-US" altLang="zh-CN"/>
              <a:t>Future Network Research Group</a:t>
            </a:r>
            <a:endParaRPr lang="en-US" altLang="zh-CN" sz="1400">
              <a:solidFill>
                <a:schemeClr val="tx1"/>
              </a:solidFill>
            </a:endParaRPr>
          </a:p>
        </p:txBody>
      </p:sp>
      <p:sp>
        <p:nvSpPr>
          <p:cNvPr id="5" name="灯片编号占位符 4"/>
          <p:cNvSpPr>
            <a:spLocks noGrp="1"/>
          </p:cNvSpPr>
          <p:nvPr>
            <p:ph type="sldNum" sz="quarter" idx="12"/>
          </p:nvPr>
        </p:nvSpPr>
        <p:spPr/>
        <p:txBody>
          <a:bodyPr/>
          <a:lstStyle>
            <a:lvl1pPr>
              <a:defRPr/>
            </a:lvl1pPr>
          </a:lstStyle>
          <a:p>
            <a:pPr>
              <a:defRPr/>
            </a:pPr>
            <a:fld id="{EBEF7FBD-0D6F-B249-87D3-96AB77886EBA}"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r>
              <a:rPr lang="en-US" altLang="zh-CN"/>
              <a:t>Future Network Research Group</a:t>
            </a:r>
            <a:endParaRPr lang="en-US" altLang="zh-CN" sz="1400">
              <a:solidFill>
                <a:schemeClr val="tx1"/>
              </a:solidFill>
            </a:endParaRPr>
          </a:p>
        </p:txBody>
      </p:sp>
      <p:sp>
        <p:nvSpPr>
          <p:cNvPr id="4" name="灯片编号占位符 3"/>
          <p:cNvSpPr>
            <a:spLocks noGrp="1"/>
          </p:cNvSpPr>
          <p:nvPr>
            <p:ph type="sldNum" sz="quarter" idx="12"/>
          </p:nvPr>
        </p:nvSpPr>
        <p:spPr/>
        <p:txBody>
          <a:bodyPr/>
          <a:lstStyle>
            <a:lvl1pPr>
              <a:defRPr/>
            </a:lvl1pPr>
          </a:lstStyle>
          <a:p>
            <a:pPr>
              <a:defRPr/>
            </a:pPr>
            <a:fld id="{784534A7-4B6C-0549-9848-673B53454087}"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lgn="just">
              <a:defRPr sz="2400" b="1">
                <a:latin typeface="+mn-lt"/>
                <a:ea typeface="+mj-ea"/>
              </a:defRPr>
            </a:lvl1pPr>
            <a:lvl2pPr algn="just">
              <a:defRPr sz="2200">
                <a:latin typeface="+mn-lt"/>
                <a:ea typeface="+mj-ea"/>
              </a:defRPr>
            </a:lvl2pPr>
            <a:lvl3pPr algn="just">
              <a:buClr>
                <a:schemeClr val="tx2">
                  <a:lumMod val="95000"/>
                  <a:lumOff val="5000"/>
                </a:schemeClr>
              </a:buClr>
              <a:defRPr sz="2000">
                <a:latin typeface="+mn-lt"/>
                <a:ea typeface="+mj-ea"/>
              </a:defRPr>
            </a:lvl3pPr>
            <a:lvl4pPr algn="just">
              <a:defRPr sz="1800">
                <a:latin typeface="+mn-lt"/>
                <a:ea typeface="+mj-ea"/>
              </a:defRPr>
            </a:lvl4pPr>
            <a:lvl5pPr algn="just">
              <a:defRPr sz="1600">
                <a:latin typeface="+mn-lt"/>
                <a:ea typeface="+mj-ea"/>
              </a:defRPr>
            </a:lvl5pPr>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TW" altLang="en-US" dirty="0"/>
          </a:p>
        </p:txBody>
      </p:sp>
      <p:sp>
        <p:nvSpPr>
          <p:cNvPr id="5" name="投影片編號版面配置區 8"/>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400">
                <a:solidFill>
                  <a:schemeClr val="tx2"/>
                </a:solidFill>
                <a:latin typeface="+mj-lt"/>
                <a:ea typeface="BiauKai" panose="02010601000101010101" pitchFamily="65" charset="-120"/>
              </a:defRPr>
            </a:lvl1pPr>
          </a:lstStyle>
          <a:p>
            <a:r>
              <a:rPr lang="en-US" altLang="zh-TW" dirty="0"/>
              <a:t>Page. </a:t>
            </a:r>
            <a:fld id="{6EE93A2B-D0F3-454F-8559-1A5608D746EC}" type="slidenum">
              <a:rPr lang="zh-TW" altLang="en-US" dirty="0" smtClean="0"/>
            </a:fld>
            <a:endParaRPr lang="zh-TW" altLang="en-US" dirty="0"/>
          </a:p>
        </p:txBody>
      </p:sp>
      <p:sp>
        <p:nvSpPr>
          <p:cNvPr id="4" name="標題 3"/>
          <p:cNvSpPr>
            <a:spLocks noGrp="1"/>
          </p:cNvSpPr>
          <p:nvPr>
            <p:ph type="title"/>
          </p:nvPr>
        </p:nvSpPr>
        <p:spPr/>
        <p:txBody>
          <a:bodyPr/>
          <a:lstStyle/>
          <a:p>
            <a:r>
              <a:rPr lang="zh-TW" altLang="en-US"/>
              <a:t>按一下以編輯母片標題樣式</a:t>
            </a:r>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7"/>
          <p:cNvSpPr>
            <a:spLocks noChangeArrowheads="1"/>
          </p:cNvSpPr>
          <p:nvPr/>
        </p:nvSpPr>
        <p:spPr bwMode="gray">
          <a:xfrm>
            <a:off x="0" y="0"/>
            <a:ext cx="9144000" cy="692150"/>
          </a:xfrm>
          <a:prstGeom prst="rect">
            <a:avLst/>
          </a:prstGeom>
          <a:solidFill>
            <a:srgbClr val="1A36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a:buFontTx/>
              <a:buNone/>
              <a:defRPr/>
            </a:pPr>
            <a:endParaRPr lang="zh-CN" altLang="en-US" sz="1800"/>
          </a:p>
        </p:txBody>
      </p:sp>
      <p:sp>
        <p:nvSpPr>
          <p:cNvPr id="1027" name="Rectangle 32"/>
          <p:cNvSpPr>
            <a:spLocks noChangeArrowheads="1"/>
          </p:cNvSpPr>
          <p:nvPr/>
        </p:nvSpPr>
        <p:spPr bwMode="ltGray">
          <a:xfrm>
            <a:off x="0" y="692150"/>
            <a:ext cx="9144000" cy="73025"/>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a:buFontTx/>
              <a:buNone/>
              <a:defRPr/>
            </a:pPr>
            <a:endParaRPr lang="zh-CN" altLang="en-US" sz="1800"/>
          </a:p>
        </p:txBody>
      </p:sp>
      <p:sp>
        <p:nvSpPr>
          <p:cNvPr id="1028" name="Rectangle 3"/>
          <p:cNvSpPr>
            <a:spLocks noGrp="1" noChangeArrowheads="1"/>
          </p:cNvSpPr>
          <p:nvPr>
            <p:ph type="body" idx="4294967295"/>
          </p:nvPr>
        </p:nvSpPr>
        <p:spPr bwMode="auto">
          <a:xfrm>
            <a:off x="457200" y="1125538"/>
            <a:ext cx="8229600" cy="517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 name="Rectangle 4"/>
          <p:cNvSpPr>
            <a:spLocks noGrp="1" noChangeArrowheads="1"/>
          </p:cNvSpPr>
          <p:nvPr>
            <p:ph type="dt" sz="half" idx="2"/>
          </p:nvPr>
        </p:nvSpPr>
        <p:spPr bwMode="auto">
          <a:xfrm>
            <a:off x="468313" y="6537325"/>
            <a:ext cx="2133600" cy="320675"/>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b="0">
                <a:effectLst>
                  <a:outerShdw blurRad="38100" dist="38100" dir="2700000" algn="tl">
                    <a:srgbClr val="C0C0C0"/>
                  </a:outerShdw>
                </a:effectLst>
                <a:latin typeface="+mj-lt"/>
                <a:ea typeface="宋体" panose="02010600030101010101" pitchFamily="2" charset="-122"/>
                <a:cs typeface="+mn-cs"/>
              </a:defRPr>
            </a:lvl1pPr>
          </a:lstStyle>
          <a:p>
            <a:pPr>
              <a:defRPr/>
            </a:pPr>
            <a:endParaRPr lang="en-US" altLang="zh-CN"/>
          </a:p>
        </p:txBody>
      </p:sp>
      <p:sp>
        <p:nvSpPr>
          <p:cNvPr id="1029" name="Rectangle 5"/>
          <p:cNvSpPr>
            <a:spLocks noGrp="1" noChangeArrowheads="1"/>
          </p:cNvSpPr>
          <p:nvPr>
            <p:ph type="ftr" sz="quarter" idx="3"/>
          </p:nvPr>
        </p:nvSpPr>
        <p:spPr bwMode="auto">
          <a:xfrm>
            <a:off x="1042988" y="6524625"/>
            <a:ext cx="5689600" cy="320675"/>
          </a:xfrm>
          <a:prstGeom prst="rect">
            <a:avLst/>
          </a:prstGeom>
          <a:noFill/>
          <a:ln w="9525">
            <a:noFill/>
            <a:miter lim="800000"/>
          </a:ln>
          <a:effectLst/>
        </p:spPr>
        <p:txBody>
          <a:bodyPr vert="horz" wrap="square" lIns="91440" tIns="45720" rIns="91440" bIns="45720" numCol="1" anchor="t" anchorCtr="0" compatLnSpc="1"/>
          <a:lstStyle>
            <a:lvl1pPr marL="0" marR="0" indent="0" algn="r" defTabSz="914400" rtl="0" eaLnBrk="1" fontAlgn="base" latinLnBrk="0" hangingPunct="1">
              <a:lnSpc>
                <a:spcPct val="100000"/>
              </a:lnSpc>
              <a:spcBef>
                <a:spcPct val="0"/>
              </a:spcBef>
              <a:spcAft>
                <a:spcPct val="0"/>
              </a:spcAft>
              <a:buClrTx/>
              <a:buSzTx/>
              <a:buFontTx/>
              <a:buNone/>
              <a:defRPr b="0">
                <a:solidFill>
                  <a:srgbClr val="CC3300"/>
                </a:solidFill>
                <a:latin typeface="Arial Narrow" panose="020B0606020202030204" charset="0"/>
                <a:ea typeface="宋体" panose="02010600030101010101" pitchFamily="2" charset="-122"/>
                <a:cs typeface="Arial" panose="020B0604020202020204" pitchFamily="34" charset="0"/>
              </a:defRPr>
            </a:lvl1pPr>
          </a:lstStyle>
          <a:p>
            <a:pPr>
              <a:defRPr/>
            </a:pPr>
            <a:r>
              <a:rPr lang="en-US" altLang="zh-CN"/>
              <a:t>Future Network Research Group</a:t>
            </a:r>
            <a:endParaRPr lang="en-US" altLang="zh-CN"/>
          </a:p>
        </p:txBody>
      </p:sp>
      <p:sp>
        <p:nvSpPr>
          <p:cNvPr id="1030" name="Rectangle 6"/>
          <p:cNvSpPr>
            <a:spLocks noGrp="1" noChangeArrowheads="1"/>
          </p:cNvSpPr>
          <p:nvPr>
            <p:ph type="sldNum" sz="quarter" idx="4"/>
          </p:nvPr>
        </p:nvSpPr>
        <p:spPr bwMode="auto">
          <a:xfrm>
            <a:off x="6804025" y="6597650"/>
            <a:ext cx="2133600" cy="204788"/>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b="0">
                <a:effectLst>
                  <a:outerShdw blurRad="38100" dist="38100" dir="2700000" algn="tl">
                    <a:srgbClr val="C0C0C0"/>
                  </a:outerShdw>
                </a:effectLst>
                <a:latin typeface="Verdana" panose="020B0604030504040204" charset="0"/>
                <a:ea typeface="宋体" panose="02010600030101010101" pitchFamily="2" charset="-122"/>
              </a:defRPr>
            </a:lvl1pPr>
          </a:lstStyle>
          <a:p>
            <a:pPr>
              <a:defRPr/>
            </a:pPr>
            <a:fld id="{8ADD3B52-3A71-C948-893A-2EEACCC7384A}" type="slidenum">
              <a:rPr lang="zh-CN" altLang="en-US"/>
            </a:fld>
            <a:endParaRPr lang="en-US" altLang="zh-CN"/>
          </a:p>
        </p:txBody>
      </p:sp>
      <p:sp>
        <p:nvSpPr>
          <p:cNvPr id="1032" name="Rectangle 2"/>
          <p:cNvSpPr>
            <a:spLocks noGrp="1" noChangeArrowheads="1"/>
          </p:cNvSpPr>
          <p:nvPr>
            <p:ph type="title" idx="9"/>
          </p:nvPr>
        </p:nvSpPr>
        <p:spPr bwMode="auto">
          <a:xfrm>
            <a:off x="611188" y="115888"/>
            <a:ext cx="7800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pic>
        <p:nvPicPr>
          <p:cNvPr id="1033" name="Picture 38" descr="head-mid1"/>
          <p:cNvPicPr>
            <a:picLocks noChangeAspect="1" noChangeArrowheads="1"/>
          </p:cNvPicPr>
          <p:nvPr userDrawn="1"/>
        </p:nvPicPr>
        <p:blipFill>
          <a:blip r:embed="rId9">
            <a:lum bright="-12000" contrast="-20000"/>
            <a:extLst>
              <a:ext uri="{28A0092B-C50C-407E-A947-70E740481C1C}">
                <a14:useLocalDpi xmlns:a14="http://schemas.microsoft.com/office/drawing/2010/main" val="0"/>
              </a:ext>
            </a:extLst>
          </a:blip>
          <a:srcRect/>
          <a:stretch>
            <a:fillRect/>
          </a:stretch>
        </p:blipFill>
        <p:spPr bwMode="auto">
          <a:xfrm>
            <a:off x="8455025" y="0"/>
            <a:ext cx="682625" cy="692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rtl="0" eaLnBrk="0" fontAlgn="base" hangingPunct="0">
        <a:spcBef>
          <a:spcPct val="0"/>
        </a:spcBef>
        <a:spcAft>
          <a:spcPct val="0"/>
        </a:spcAft>
        <a:defRPr sz="3600" b="1">
          <a:solidFill>
            <a:schemeClr val="bg1"/>
          </a:solidFill>
          <a:latin typeface="+mj-lt"/>
          <a:ea typeface="宋体" panose="02010600030101010101" pitchFamily="2" charset="-122"/>
          <a:cs typeface="宋体" panose="02010600030101010101" pitchFamily="2" charset="-122"/>
        </a:defRPr>
      </a:lvl1pPr>
      <a:lvl2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2pPr>
      <a:lvl3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3pPr>
      <a:lvl4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4pPr>
      <a:lvl5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5pPr>
      <a:lvl6pPr marL="457200" algn="l" rtl="0" fontAlgn="base">
        <a:spcBef>
          <a:spcPct val="0"/>
        </a:spcBef>
        <a:spcAft>
          <a:spcPct val="0"/>
        </a:spcAft>
        <a:defRPr sz="3600" b="1">
          <a:solidFill>
            <a:schemeClr val="bg1"/>
          </a:solidFill>
          <a:latin typeface="Verdana" panose="020B0604030504040204" charset="0"/>
        </a:defRPr>
      </a:lvl6pPr>
      <a:lvl7pPr marL="914400" algn="l" rtl="0" fontAlgn="base">
        <a:spcBef>
          <a:spcPct val="0"/>
        </a:spcBef>
        <a:spcAft>
          <a:spcPct val="0"/>
        </a:spcAft>
        <a:defRPr sz="3600" b="1">
          <a:solidFill>
            <a:schemeClr val="bg1"/>
          </a:solidFill>
          <a:latin typeface="Verdana" panose="020B0604030504040204" charset="0"/>
        </a:defRPr>
      </a:lvl7pPr>
      <a:lvl8pPr marL="1371600" algn="l" rtl="0" fontAlgn="base">
        <a:spcBef>
          <a:spcPct val="0"/>
        </a:spcBef>
        <a:spcAft>
          <a:spcPct val="0"/>
        </a:spcAft>
        <a:defRPr sz="3600" b="1">
          <a:solidFill>
            <a:schemeClr val="bg1"/>
          </a:solidFill>
          <a:latin typeface="Verdana" panose="020B0604030504040204" charset="0"/>
        </a:defRPr>
      </a:lvl8pPr>
      <a:lvl9pPr marL="1828800" algn="l" rtl="0" fontAlgn="base">
        <a:spcBef>
          <a:spcPct val="0"/>
        </a:spcBef>
        <a:spcAft>
          <a:spcPct val="0"/>
        </a:spcAft>
        <a:defRPr sz="3600" b="1">
          <a:solidFill>
            <a:schemeClr val="bg1"/>
          </a:solidFill>
          <a:latin typeface="Verdana" panose="020B060403050404020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宋体" panose="02010600030101010101" pitchFamily="2" charset="-122"/>
          <a:cs typeface="宋体" panose="02010600030101010101" pitchFamily="2" charset="-122"/>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slides/_rels/slide19.xml.rels><?xml version="1.0" encoding="UTF-8" standalone="yes"?>
<Relationships xmlns="http://schemas.openxmlformats.org/package/2006/relationships"><Relationship Id="rId9" Type="http://schemas.openxmlformats.org/officeDocument/2006/relationships/image" Target="../media/image32.emf"/><Relationship Id="rId8" Type="http://schemas.openxmlformats.org/officeDocument/2006/relationships/image" Target="../media/image31.emf"/><Relationship Id="rId7" Type="http://schemas.openxmlformats.org/officeDocument/2006/relationships/image" Target="../media/image30.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image" Target="../media/image33.emf"/><Relationship Id="rId1" Type="http://schemas.openxmlformats.org/officeDocument/2006/relationships/image" Target="../media/image2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4" Type="http://schemas.openxmlformats.org/officeDocument/2006/relationships/notesSlide" Target="../notesSlides/notesSlide7.xml"/><Relationship Id="rId13" Type="http://schemas.openxmlformats.org/officeDocument/2006/relationships/slideLayout" Target="../slideLayouts/slideLayout7.xml"/><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2" Type="http://schemas.openxmlformats.org/officeDocument/2006/relationships/slideLayout" Target="../slideLayouts/slideLayout2.xml"/><Relationship Id="rId11" Type="http://schemas.openxmlformats.org/officeDocument/2006/relationships/image" Target="../media/image55.png"/><Relationship Id="rId10" Type="http://schemas.openxmlformats.org/officeDocument/2006/relationships/image" Target="../media/image24.wmf"/><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image" Target="../media/image66.jpeg"/><Relationship Id="rId8" Type="http://schemas.openxmlformats.org/officeDocument/2006/relationships/image" Target="../media/image65.jpeg"/><Relationship Id="rId7" Type="http://schemas.openxmlformats.org/officeDocument/2006/relationships/image" Target="../media/image64.jpeg"/><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png"/><Relationship Id="rId20" Type="http://schemas.openxmlformats.org/officeDocument/2006/relationships/notesSlide" Target="../notesSlides/notesSlide9.xml"/><Relationship Id="rId2" Type="http://schemas.openxmlformats.org/officeDocument/2006/relationships/image" Target="../media/image59.jpeg"/><Relationship Id="rId19" Type="http://schemas.openxmlformats.org/officeDocument/2006/relationships/slideLayout" Target="../slideLayouts/slideLayout7.xml"/><Relationship Id="rId18" Type="http://schemas.openxmlformats.org/officeDocument/2006/relationships/image" Target="../media/image75.GIF"/><Relationship Id="rId17" Type="http://schemas.openxmlformats.org/officeDocument/2006/relationships/image" Target="../media/image74.png"/><Relationship Id="rId16" Type="http://schemas.openxmlformats.org/officeDocument/2006/relationships/image" Target="../media/image73.png"/><Relationship Id="rId15" Type="http://schemas.openxmlformats.org/officeDocument/2006/relationships/image" Target="../media/image72.png"/><Relationship Id="rId14" Type="http://schemas.openxmlformats.org/officeDocument/2006/relationships/image" Target="../media/image71.jpeg"/><Relationship Id="rId13" Type="http://schemas.openxmlformats.org/officeDocument/2006/relationships/image" Target="../media/image70.png"/><Relationship Id="rId12" Type="http://schemas.openxmlformats.org/officeDocument/2006/relationships/image" Target="../media/image69.png"/><Relationship Id="rId11" Type="http://schemas.openxmlformats.org/officeDocument/2006/relationships/image" Target="../media/image68.jpeg"/><Relationship Id="rId10" Type="http://schemas.openxmlformats.org/officeDocument/2006/relationships/image" Target="../media/image67.jpeg"/><Relationship Id="rId1" Type="http://schemas.openxmlformats.org/officeDocument/2006/relationships/image" Target="../media/image58.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image" Target="../media/image7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pn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0" Type="http://schemas.openxmlformats.org/officeDocument/2006/relationships/slideLayout" Target="../slideLayouts/slideLayout2.xml"/><Relationship Id="rId2" Type="http://schemas.openxmlformats.org/officeDocument/2006/relationships/image" Target="../media/image81.png"/><Relationship Id="rId19" Type="http://schemas.openxmlformats.org/officeDocument/2006/relationships/image" Target="../media/image98.png"/><Relationship Id="rId18" Type="http://schemas.openxmlformats.org/officeDocument/2006/relationships/image" Target="../media/image97.png"/><Relationship Id="rId17" Type="http://schemas.openxmlformats.org/officeDocument/2006/relationships/image" Target="../media/image96.png"/><Relationship Id="rId16" Type="http://schemas.openxmlformats.org/officeDocument/2006/relationships/image" Target="../media/image95.png"/><Relationship Id="rId15" Type="http://schemas.openxmlformats.org/officeDocument/2006/relationships/image" Target="../media/image94.png"/><Relationship Id="rId14" Type="http://schemas.openxmlformats.org/officeDocument/2006/relationships/image" Target="../media/image93.png"/><Relationship Id="rId13" Type="http://schemas.openxmlformats.org/officeDocument/2006/relationships/image" Target="../media/image92.png"/><Relationship Id="rId12" Type="http://schemas.openxmlformats.org/officeDocument/2006/relationships/image" Target="../media/image91.png"/><Relationship Id="rId11" Type="http://schemas.openxmlformats.org/officeDocument/2006/relationships/image" Target="../media/image90.png"/><Relationship Id="rId10" Type="http://schemas.openxmlformats.org/officeDocument/2006/relationships/image" Target="../media/image89.png"/><Relationship Id="rId1"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9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8.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6.xml"/><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image" Target="../media/image109.jpeg"/></Relationships>
</file>

<file path=ppt/slides/_rels/slide44.xml.rels><?xml version="1.0" encoding="UTF-8" standalone="yes"?>
<Relationships xmlns="http://schemas.openxmlformats.org/package/2006/relationships"><Relationship Id="rId9" Type="http://schemas.openxmlformats.org/officeDocument/2006/relationships/image" Target="../media/image124.jpeg"/><Relationship Id="rId8" Type="http://schemas.openxmlformats.org/officeDocument/2006/relationships/image" Target="../media/image123.png"/><Relationship Id="rId7" Type="http://schemas.openxmlformats.org/officeDocument/2006/relationships/image" Target="../media/image122.png"/><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0" Type="http://schemas.openxmlformats.org/officeDocument/2006/relationships/slideLayout" Target="../slideLayouts/slideLayout2.xml"/><Relationship Id="rId1" Type="http://schemas.openxmlformats.org/officeDocument/2006/relationships/image" Target="../media/image116.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emf"/><Relationship Id="rId7" Type="http://schemas.openxmlformats.org/officeDocument/2006/relationships/image" Target="../media/image10.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fld id="{E33CEC0A-DDEA-FE4E-B517-B006BA12A0DE}" type="slidenum">
              <a:rPr lang="zh-CN" altLang="en-US" b="0" smtClean="0">
                <a:solidFill>
                  <a:srgbClr val="447EC4"/>
                </a:solidFill>
              </a:rPr>
            </a:fld>
            <a:endParaRPr lang="zh-CN" altLang="en-US" b="0">
              <a:solidFill>
                <a:srgbClr val="447EC4"/>
              </a:solidFill>
            </a:endParaRPr>
          </a:p>
        </p:txBody>
      </p:sp>
      <p:sp>
        <p:nvSpPr>
          <p:cNvPr id="15362" name="Rectangle 4"/>
          <p:cNvSpPr>
            <a:spLocks noGrp="1" noChangeArrowheads="1"/>
          </p:cNvSpPr>
          <p:nvPr>
            <p:ph type="ctrTitle"/>
          </p:nvPr>
        </p:nvSpPr>
        <p:spPr>
          <a:xfrm>
            <a:off x="1141413" y="1785938"/>
            <a:ext cx="7173912" cy="850900"/>
          </a:xfrm>
        </p:spPr>
        <p:txBody>
          <a:bodyPr/>
          <a:lstStyle/>
          <a:p>
            <a:pPr eaLnBrk="1" hangingPunct="1"/>
            <a:r>
              <a:rPr lang="zh-CN" altLang="en-US" sz="4400">
                <a:solidFill>
                  <a:srgbClr val="264D99"/>
                </a:solidFill>
                <a:latin typeface="Arial" panose="020B0604020202020204" pitchFamily="34" charset="0"/>
                <a:ea typeface="黑体" panose="02010609060101010101" pitchFamily="49" charset="-122"/>
              </a:rPr>
              <a:t>网络软件化：趋势与挑战</a:t>
            </a:r>
            <a:br>
              <a:rPr lang="zh-CN" altLang="en-US" sz="4400">
                <a:solidFill>
                  <a:srgbClr val="264D99"/>
                </a:solidFill>
                <a:latin typeface="Arial" panose="020B0604020202020204" pitchFamily="34" charset="0"/>
                <a:ea typeface="黑体" panose="02010609060101010101" pitchFamily="49" charset="-122"/>
              </a:rPr>
            </a:br>
            <a:r>
              <a:rPr lang="zh-CN" altLang="en-US" sz="3200">
                <a:solidFill>
                  <a:srgbClr val="264D99"/>
                </a:solidFill>
                <a:latin typeface="Arial" panose="020B0604020202020204" pitchFamily="34" charset="0"/>
                <a:ea typeface="黑体" panose="02010609060101010101" pitchFamily="49" charset="-122"/>
              </a:rPr>
              <a:t>Network Softwarization</a:t>
            </a:r>
            <a:r>
              <a:rPr lang="en-US" altLang="zh-CN" sz="3200">
                <a:solidFill>
                  <a:srgbClr val="264D99"/>
                </a:solidFill>
                <a:latin typeface="Arial" panose="020B0604020202020204" pitchFamily="34" charset="0"/>
                <a:ea typeface="黑体" panose="02010609060101010101" pitchFamily="49" charset="-122"/>
              </a:rPr>
              <a:t>: </a:t>
            </a:r>
            <a:br>
              <a:rPr lang="en-US" altLang="zh-CN" sz="3200">
                <a:solidFill>
                  <a:srgbClr val="264D99"/>
                </a:solidFill>
                <a:latin typeface="Arial" panose="020B0604020202020204" pitchFamily="34" charset="0"/>
                <a:ea typeface="黑体" panose="02010609060101010101" pitchFamily="49" charset="-122"/>
              </a:rPr>
            </a:br>
            <a:r>
              <a:rPr lang="en-US" altLang="zh-CN" sz="3200">
                <a:solidFill>
                  <a:srgbClr val="264D99"/>
                </a:solidFill>
                <a:latin typeface="Arial" panose="020B0604020202020204" pitchFamily="34" charset="0"/>
                <a:ea typeface="黑体" panose="02010609060101010101" pitchFamily="49" charset="-122"/>
              </a:rPr>
              <a:t>Trends and Challenges</a:t>
            </a:r>
            <a:endParaRPr lang="en-US" altLang="zh-CN" sz="3200">
              <a:solidFill>
                <a:srgbClr val="264D99"/>
              </a:solidFill>
              <a:latin typeface="Arial" panose="020B0604020202020204" pitchFamily="34" charset="0"/>
              <a:ea typeface="黑体" panose="02010609060101010101" pitchFamily="49" charset="-122"/>
            </a:endParaRPr>
          </a:p>
        </p:txBody>
      </p:sp>
      <p:sp>
        <p:nvSpPr>
          <p:cNvPr id="11267" name="Rectangle 5"/>
          <p:cNvSpPr>
            <a:spLocks noGrp="1" noChangeArrowheads="1"/>
          </p:cNvSpPr>
          <p:nvPr>
            <p:ph type="subTitle" idx="1"/>
          </p:nvPr>
        </p:nvSpPr>
        <p:spPr bwMode="auto">
          <a:xfrm>
            <a:off x="1116013" y="5229225"/>
            <a:ext cx="6937375" cy="647700"/>
          </a:xfrm>
        </p:spPr>
        <p:txBody>
          <a:bodyPr/>
          <a:lstStyle/>
          <a:p>
            <a:pPr eaLnBrk="1" hangingPunct="1"/>
            <a:endParaRPr lang="zh-CN" altLang="en-US" sz="2800">
              <a:solidFill>
                <a:schemeClr val="bg1"/>
              </a:solidFill>
              <a:ea typeface="黑体" panose="02010609060101010101" pitchFamily="49" charset="-122"/>
            </a:endParaRPr>
          </a:p>
        </p:txBody>
      </p:sp>
      <p:sp>
        <p:nvSpPr>
          <p:cNvPr id="15364" name="Rectangle 11"/>
          <p:cNvSpPr>
            <a:spLocks noChangeArrowheads="1"/>
          </p:cNvSpPr>
          <p:nvPr/>
        </p:nvSpPr>
        <p:spPr bwMode="white">
          <a:xfrm>
            <a:off x="1214438" y="4357688"/>
            <a:ext cx="6985000" cy="685800"/>
          </a:xfrm>
          <a:prstGeom prst="rect">
            <a:avLst/>
          </a:prstGeom>
          <a:noFill/>
          <a:ln>
            <a:noFill/>
          </a:ln>
        </p:spPr>
        <p:txBody>
          <a:bodyPr anchor="ctr"/>
          <a:lstStyle/>
          <a:p>
            <a:pPr algn="ctr">
              <a:buFontTx/>
              <a:buNone/>
              <a:defRPr/>
            </a:pPr>
            <a:r>
              <a:rPr lang="zh-CN" altLang="en-US" sz="2800" b="0" dirty="0">
                <a:solidFill>
                  <a:schemeClr val="bg1"/>
                </a:solidFill>
                <a:latin typeface="+mn-lt"/>
                <a:ea typeface="黑体" panose="02010609060101010101" pitchFamily="49" charset="-122"/>
                <a:cs typeface="黑体" panose="02010609060101010101" pitchFamily="49" charset="-122"/>
                <a:sym typeface="+mn-ea"/>
              </a:rPr>
              <a:t>互联网体系结构</a:t>
            </a:r>
            <a:endParaRPr lang="zh-CN" altLang="en-US" sz="2800" b="0" dirty="0">
              <a:solidFill>
                <a:schemeClr val="bg1"/>
              </a:solidFill>
              <a:latin typeface="+mn-lt"/>
              <a:ea typeface="黑体" panose="02010609060101010101" pitchFamily="49" charset="-122"/>
              <a:cs typeface="黑体" panose="02010609060101010101" pitchFamily="49" charset="-122"/>
              <a:sym typeface="+mn-ea"/>
            </a:endParaRPr>
          </a:p>
        </p:txBody>
      </p:sp>
      <p:sp>
        <p:nvSpPr>
          <p:cNvPr id="11269" name="Rectangle 12"/>
          <p:cNvSpPr>
            <a:spLocks noChangeArrowheads="1"/>
          </p:cNvSpPr>
          <p:nvPr/>
        </p:nvSpPr>
        <p:spPr bwMode="auto">
          <a:xfrm>
            <a:off x="1258888" y="5949950"/>
            <a:ext cx="6937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hlink"/>
              </a:buClr>
              <a:buFont typeface="Wingdings" panose="05000000000000000000" pitchFamily="2" charset="2"/>
              <a:buNone/>
            </a:pPr>
            <a:endParaRPr lang="en-US" altLang="zh-CN" sz="2000" b="0">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60"/>
          <p:cNvCxnSpPr/>
          <p:nvPr/>
        </p:nvCxnSpPr>
        <p:spPr bwMode="auto">
          <a:xfrm flipV="1">
            <a:off x="7277182" y="3886656"/>
            <a:ext cx="0" cy="144000"/>
          </a:xfrm>
          <a:prstGeom prst="line">
            <a:avLst/>
          </a:prstGeom>
          <a:solidFill>
            <a:schemeClr val="accent1"/>
          </a:solidFill>
          <a:ln w="25400" cap="flat" cmpd="sng" algn="ctr">
            <a:solidFill>
              <a:schemeClr val="tx2">
                <a:lumMod val="40000"/>
                <a:lumOff val="60000"/>
              </a:schemeClr>
            </a:solidFill>
            <a:prstDash val="dash"/>
            <a:round/>
            <a:headEnd type="none" w="med" len="med"/>
            <a:tailEnd type="none" w="med" len="med"/>
          </a:ln>
          <a:effectLst/>
        </p:spPr>
      </p:cxnSp>
      <p:sp>
        <p:nvSpPr>
          <p:cNvPr id="33794" name="内容占位符 2"/>
          <p:cNvSpPr>
            <a:spLocks noGrp="1"/>
          </p:cNvSpPr>
          <p:nvPr>
            <p:ph idx="1"/>
          </p:nvPr>
        </p:nvSpPr>
        <p:spPr>
          <a:xfrm>
            <a:off x="467858" y="1227136"/>
            <a:ext cx="8207375" cy="3045738"/>
          </a:xfrm>
        </p:spPr>
        <p:txBody>
          <a:bodyPr/>
          <a:lstStyle/>
          <a:p>
            <a:pPr marL="342900" lvl="1" indent="-342900">
              <a:lnSpc>
                <a:spcPct val="130000"/>
              </a:lnSpc>
              <a:buFont typeface="Arial" panose="020B0604020202020204" pitchFamily="34" charset="0"/>
              <a:buChar char="•"/>
            </a:pPr>
            <a:r>
              <a:rPr lang="en-US" altLang="zh-CN" sz="2000" b="1" dirty="0">
                <a:solidFill>
                  <a:schemeClr val="tx2"/>
                </a:solidFill>
                <a:latin typeface="微软雅黑" panose="020B0503020204020204" pitchFamily="34" charset="-122"/>
                <a:ea typeface="微软雅黑" panose="020B0503020204020204" pitchFamily="34" charset="-122"/>
              </a:rPr>
              <a:t>SDN</a:t>
            </a:r>
            <a:r>
              <a:rPr lang="zh-CN" altLang="en-US" sz="2000" b="1" dirty="0">
                <a:solidFill>
                  <a:schemeClr val="tx2"/>
                </a:solidFill>
                <a:latin typeface="微软雅黑" panose="020B0503020204020204" pitchFamily="34" charset="-122"/>
                <a:ea typeface="微软雅黑" panose="020B0503020204020204" pitchFamily="34" charset="-122"/>
              </a:rPr>
              <a:t>：集中控制：控制面统一，形成</a:t>
            </a:r>
            <a:r>
              <a:rPr lang="en-US" altLang="zh-CN" sz="2000" b="1" dirty="0">
                <a:solidFill>
                  <a:schemeClr val="tx2"/>
                </a:solidFill>
                <a:latin typeface="微软雅黑" panose="020B0503020204020204" pitchFamily="34" charset="-122"/>
                <a:ea typeface="微软雅黑" panose="020B0503020204020204" pitchFamily="34" charset="-122"/>
              </a:rPr>
              <a:t>NOS</a:t>
            </a:r>
            <a:r>
              <a:rPr lang="zh-CN" altLang="en-US" sz="2000" b="1" dirty="0">
                <a:solidFill>
                  <a:schemeClr val="tx2"/>
                </a:solidFill>
                <a:latin typeface="微软雅黑" panose="020B0503020204020204" pitchFamily="34" charset="-122"/>
                <a:ea typeface="微软雅黑" panose="020B0503020204020204" pitchFamily="34" charset="-122"/>
              </a:rPr>
              <a:t>（网络操作系统）</a:t>
            </a:r>
            <a:endParaRPr lang="en-US" altLang="zh-CN" sz="2000" b="1" dirty="0">
              <a:solidFill>
                <a:schemeClr val="tx2"/>
              </a:solidFill>
              <a:latin typeface="微软雅黑" panose="020B0503020204020204" pitchFamily="34" charset="-122"/>
              <a:ea typeface="微软雅黑" panose="020B0503020204020204" pitchFamily="34" charset="-122"/>
            </a:endParaRPr>
          </a:p>
          <a:p>
            <a:pPr lvl="1">
              <a:lnSpc>
                <a:spcPct val="130000"/>
              </a:lnSpc>
            </a:pPr>
            <a:r>
              <a:rPr lang="zh-CN" altLang="en-US" sz="1800" dirty="0">
                <a:latin typeface="微软雅黑" panose="020B0503020204020204" pitchFamily="34" charset="-122"/>
                <a:ea typeface="微软雅黑" panose="020B0503020204020204" pitchFamily="34" charset="-122"/>
              </a:rPr>
              <a:t>独立于设备，网络设备仅具有转发能力</a:t>
            </a:r>
            <a:endParaRPr lang="en-US" altLang="zh-CN" sz="1800" dirty="0">
              <a:latin typeface="微软雅黑" panose="020B0503020204020204" pitchFamily="34" charset="-122"/>
              <a:ea typeface="微软雅黑" panose="020B0503020204020204" pitchFamily="34" charset="-122"/>
            </a:endParaRPr>
          </a:p>
          <a:p>
            <a:pPr marL="342900" lvl="1" indent="-342900">
              <a:lnSpc>
                <a:spcPct val="130000"/>
              </a:lnSpc>
              <a:buFont typeface="Arial" panose="020B0604020202020204" pitchFamily="34" charset="0"/>
              <a:buChar char="•"/>
            </a:pPr>
            <a:r>
              <a:rPr lang="zh-CN" altLang="en-US" sz="2000" b="1" dirty="0">
                <a:solidFill>
                  <a:schemeClr val="tx2"/>
                </a:solidFill>
                <a:latin typeface="微软雅黑" panose="020B0503020204020204" pitchFamily="34" charset="-122"/>
                <a:ea typeface="微软雅黑" panose="020B0503020204020204" pitchFamily="34" charset="-122"/>
              </a:rPr>
              <a:t>开放接口：</a:t>
            </a:r>
            <a:endParaRPr lang="en-US" altLang="zh-CN" sz="2000" b="1" dirty="0">
              <a:solidFill>
                <a:schemeClr val="tx2"/>
              </a:solidFill>
              <a:latin typeface="微软雅黑" panose="020B0503020204020204" pitchFamily="34" charset="-122"/>
              <a:ea typeface="微软雅黑" panose="020B0503020204020204" pitchFamily="34" charset="-122"/>
            </a:endParaRPr>
          </a:p>
          <a:p>
            <a:pPr lvl="1">
              <a:lnSpc>
                <a:spcPct val="130000"/>
              </a:lnSpc>
            </a:pPr>
            <a:r>
              <a:rPr lang="zh-CN" altLang="en-US" sz="1800" dirty="0">
                <a:latin typeface="微软雅黑" panose="020B0503020204020204" pitchFamily="34" charset="-122"/>
                <a:ea typeface="微软雅黑" panose="020B0503020204020204" pitchFamily="34" charset="-122"/>
              </a:rPr>
              <a:t>南向：硬件设备接口</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（类似</a:t>
            </a:r>
            <a:r>
              <a:rPr lang="en-US" altLang="zh-CN" sz="1800" dirty="0">
                <a:latin typeface="微软雅黑" panose="020B0503020204020204" pitchFamily="34" charset="-122"/>
                <a:ea typeface="微软雅黑" panose="020B0503020204020204" pitchFamily="34" charset="-122"/>
              </a:rPr>
              <a:t>x86</a:t>
            </a:r>
            <a:r>
              <a:rPr lang="zh-CN" altLang="en-US"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HAL</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30000"/>
              </a:lnSpc>
            </a:pPr>
            <a:r>
              <a:rPr lang="zh-CN" altLang="en-US" sz="1800" dirty="0">
                <a:latin typeface="微软雅黑" panose="020B0503020204020204" pitchFamily="34" charset="-122"/>
                <a:ea typeface="微软雅黑" panose="020B0503020204020204" pitchFamily="34" charset="-122"/>
              </a:rPr>
              <a:t>北向：第三方应用接口（类似</a:t>
            </a:r>
            <a:r>
              <a:rPr lang="en-US" altLang="zh-CN" sz="1800" dirty="0">
                <a:latin typeface="微软雅黑" panose="020B0503020204020204" pitchFamily="34" charset="-122"/>
                <a:ea typeface="微软雅黑" panose="020B0503020204020204" pitchFamily="34" charset="-122"/>
              </a:rPr>
              <a:t>POSIX</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endParaRPr lang="zh-CN" altLang="en-US" sz="2000" dirty="0">
              <a:latin typeface="微软雅黑" panose="020B0503020204020204" pitchFamily="34" charset="-122"/>
              <a:ea typeface="微软雅黑" panose="020B0503020204020204" pitchFamily="34" charset="-122"/>
            </a:endParaRPr>
          </a:p>
        </p:txBody>
      </p:sp>
      <p:cxnSp>
        <p:nvCxnSpPr>
          <p:cNvPr id="5" name="直接连接符 56"/>
          <p:cNvCxnSpPr>
            <a:stCxn id="38" idx="1"/>
          </p:cNvCxnSpPr>
          <p:nvPr/>
        </p:nvCxnSpPr>
        <p:spPr bwMode="auto">
          <a:xfrm rot="5400000" flipH="1" flipV="1">
            <a:off x="8032038" y="4691635"/>
            <a:ext cx="803275" cy="1587"/>
          </a:xfrm>
          <a:prstGeom prst="line">
            <a:avLst/>
          </a:prstGeom>
          <a:solidFill>
            <a:schemeClr val="accent1"/>
          </a:solidFill>
          <a:ln w="25400" cap="flat" cmpd="sng" algn="ctr">
            <a:solidFill>
              <a:schemeClr val="tx2">
                <a:lumMod val="40000"/>
                <a:lumOff val="60000"/>
              </a:schemeClr>
            </a:solidFill>
            <a:prstDash val="dash"/>
            <a:round/>
            <a:headEnd type="none" w="med" len="med"/>
            <a:tailEnd type="none" w="med" len="med"/>
          </a:ln>
          <a:effectLst/>
        </p:spPr>
      </p:cxnSp>
      <p:cxnSp>
        <p:nvCxnSpPr>
          <p:cNvPr id="6" name="直接连接符 58"/>
          <p:cNvCxnSpPr/>
          <p:nvPr/>
        </p:nvCxnSpPr>
        <p:spPr bwMode="auto">
          <a:xfrm flipV="1">
            <a:off x="7218444" y="4343178"/>
            <a:ext cx="0" cy="555625"/>
          </a:xfrm>
          <a:prstGeom prst="line">
            <a:avLst/>
          </a:prstGeom>
          <a:solidFill>
            <a:schemeClr val="accent1"/>
          </a:solidFill>
          <a:ln w="25400" cap="flat" cmpd="sng" algn="ctr">
            <a:solidFill>
              <a:schemeClr val="tx2">
                <a:lumMod val="40000"/>
                <a:lumOff val="60000"/>
              </a:schemeClr>
            </a:solidFill>
            <a:prstDash val="dash"/>
            <a:round/>
            <a:headEnd type="none" w="med" len="med"/>
            <a:tailEnd type="none" w="med" len="med"/>
          </a:ln>
          <a:effectLst/>
        </p:spPr>
      </p:cxnSp>
      <p:cxnSp>
        <p:nvCxnSpPr>
          <p:cNvPr id="7" name="直接连接符 59"/>
          <p:cNvCxnSpPr/>
          <p:nvPr/>
        </p:nvCxnSpPr>
        <p:spPr bwMode="auto">
          <a:xfrm rot="16200000" flipV="1">
            <a:off x="6846176" y="4858321"/>
            <a:ext cx="1041400" cy="11113"/>
          </a:xfrm>
          <a:prstGeom prst="line">
            <a:avLst/>
          </a:prstGeom>
          <a:solidFill>
            <a:schemeClr val="accent1"/>
          </a:solidFill>
          <a:ln w="25400" cap="flat" cmpd="sng" algn="ctr">
            <a:solidFill>
              <a:schemeClr val="tx2">
                <a:lumMod val="40000"/>
                <a:lumOff val="60000"/>
              </a:schemeClr>
            </a:solidFill>
            <a:prstDash val="dash"/>
            <a:round/>
            <a:headEnd type="none" w="med" len="med"/>
            <a:tailEnd type="none" w="med" len="med"/>
          </a:ln>
          <a:effectLst/>
        </p:spPr>
      </p:cxnSp>
      <p:cxnSp>
        <p:nvCxnSpPr>
          <p:cNvPr id="8" name="直接连接符 60"/>
          <p:cNvCxnSpPr/>
          <p:nvPr/>
        </p:nvCxnSpPr>
        <p:spPr bwMode="auto">
          <a:xfrm flipV="1">
            <a:off x="6146882" y="4343178"/>
            <a:ext cx="0" cy="739775"/>
          </a:xfrm>
          <a:prstGeom prst="line">
            <a:avLst/>
          </a:prstGeom>
          <a:solidFill>
            <a:schemeClr val="accent1"/>
          </a:solidFill>
          <a:ln w="25400" cap="flat" cmpd="sng" algn="ctr">
            <a:solidFill>
              <a:schemeClr val="tx2">
                <a:lumMod val="40000"/>
                <a:lumOff val="60000"/>
              </a:schemeClr>
            </a:solidFill>
            <a:prstDash val="dash"/>
            <a:round/>
            <a:headEnd type="none" w="med" len="med"/>
            <a:tailEnd type="none" w="med" len="med"/>
          </a:ln>
          <a:effectLst/>
        </p:spPr>
      </p:cxnSp>
      <p:cxnSp>
        <p:nvCxnSpPr>
          <p:cNvPr id="9" name="直接连接符 62"/>
          <p:cNvCxnSpPr>
            <a:stCxn id="36" idx="4"/>
            <a:endCxn id="37" idx="2"/>
          </p:cNvCxnSpPr>
          <p:nvPr/>
        </p:nvCxnSpPr>
        <p:spPr bwMode="auto">
          <a:xfrm flipV="1">
            <a:off x="6504069" y="4825778"/>
            <a:ext cx="428625" cy="374650"/>
          </a:xfrm>
          <a:prstGeom prst="line">
            <a:avLst/>
          </a:prstGeom>
          <a:solidFill>
            <a:schemeClr val="accent1"/>
          </a:solidFill>
          <a:ln w="25400" cap="flat" cmpd="sng" algn="ctr">
            <a:solidFill>
              <a:schemeClr val="tx2">
                <a:lumMod val="75000"/>
              </a:schemeClr>
            </a:solidFill>
            <a:prstDash val="solid"/>
            <a:round/>
            <a:headEnd type="none" w="med" len="med"/>
            <a:tailEnd type="none" w="med" len="med"/>
          </a:ln>
          <a:effectLst/>
        </p:spPr>
      </p:cxnSp>
      <p:cxnSp>
        <p:nvCxnSpPr>
          <p:cNvPr id="10" name="直接连接符 63"/>
          <p:cNvCxnSpPr>
            <a:stCxn id="36" idx="4"/>
            <a:endCxn id="35" idx="2"/>
          </p:cNvCxnSpPr>
          <p:nvPr/>
        </p:nvCxnSpPr>
        <p:spPr bwMode="auto">
          <a:xfrm>
            <a:off x="6504069" y="5200428"/>
            <a:ext cx="500063" cy="374650"/>
          </a:xfrm>
          <a:prstGeom prst="line">
            <a:avLst/>
          </a:prstGeom>
          <a:solidFill>
            <a:schemeClr val="accent1"/>
          </a:solidFill>
          <a:ln w="25400" cap="flat" cmpd="sng" algn="ctr">
            <a:solidFill>
              <a:schemeClr val="tx2">
                <a:lumMod val="75000"/>
              </a:schemeClr>
            </a:solidFill>
            <a:prstDash val="solid"/>
            <a:round/>
            <a:headEnd type="none" w="med" len="med"/>
            <a:tailEnd type="none" w="med" len="med"/>
          </a:ln>
          <a:effectLst/>
        </p:spPr>
      </p:cxnSp>
      <p:cxnSp>
        <p:nvCxnSpPr>
          <p:cNvPr id="11" name="直接连接符 64"/>
          <p:cNvCxnSpPr>
            <a:stCxn id="38" idx="2"/>
            <a:endCxn id="37" idx="4"/>
          </p:cNvCxnSpPr>
          <p:nvPr/>
        </p:nvCxnSpPr>
        <p:spPr bwMode="auto">
          <a:xfrm rot="10800000">
            <a:off x="7647069" y="4825778"/>
            <a:ext cx="428625" cy="428625"/>
          </a:xfrm>
          <a:prstGeom prst="line">
            <a:avLst/>
          </a:prstGeom>
          <a:solidFill>
            <a:schemeClr val="accent1"/>
          </a:solidFill>
          <a:ln w="25400" cap="flat" cmpd="sng" algn="ctr">
            <a:solidFill>
              <a:schemeClr val="tx2">
                <a:lumMod val="75000"/>
              </a:schemeClr>
            </a:solidFill>
            <a:prstDash val="solid"/>
            <a:round/>
            <a:headEnd type="none" w="med" len="med"/>
            <a:tailEnd type="none" w="med" len="med"/>
          </a:ln>
          <a:effectLst/>
        </p:spPr>
      </p:cxnSp>
      <p:cxnSp>
        <p:nvCxnSpPr>
          <p:cNvPr id="12" name="直接连接符 65"/>
          <p:cNvCxnSpPr>
            <a:stCxn id="38" idx="2"/>
            <a:endCxn id="35" idx="4"/>
          </p:cNvCxnSpPr>
          <p:nvPr/>
        </p:nvCxnSpPr>
        <p:spPr bwMode="auto">
          <a:xfrm rot="10800000" flipV="1">
            <a:off x="7718507" y="5254403"/>
            <a:ext cx="357187" cy="320675"/>
          </a:xfrm>
          <a:prstGeom prst="line">
            <a:avLst/>
          </a:prstGeom>
          <a:solidFill>
            <a:schemeClr val="accent1"/>
          </a:solidFill>
          <a:ln w="25400" cap="flat" cmpd="sng" algn="ctr">
            <a:solidFill>
              <a:schemeClr val="tx2">
                <a:lumMod val="75000"/>
              </a:schemeClr>
            </a:solidFill>
            <a:prstDash val="solid"/>
            <a:round/>
            <a:headEnd type="none" w="med" len="med"/>
            <a:tailEnd type="none" w="med" len="med"/>
          </a:ln>
          <a:effectLst/>
        </p:spPr>
      </p:cxnSp>
      <p:grpSp>
        <p:nvGrpSpPr>
          <p:cNvPr id="2" name="组合 76"/>
          <p:cNvGrpSpPr/>
          <p:nvPr/>
        </p:nvGrpSpPr>
        <p:grpSpPr bwMode="auto">
          <a:xfrm>
            <a:off x="771299" y="4919458"/>
            <a:ext cx="728889" cy="482600"/>
            <a:chOff x="642910" y="4572008"/>
            <a:chExt cx="728894" cy="642941"/>
          </a:xfrm>
        </p:grpSpPr>
        <p:sp>
          <p:nvSpPr>
            <p:cNvPr id="14" name="AutoShape 11"/>
            <p:cNvSpPr>
              <a:spLocks noChangeArrowheads="1"/>
            </p:cNvSpPr>
            <p:nvPr/>
          </p:nvSpPr>
          <p:spPr bwMode="auto">
            <a:xfrm>
              <a:off x="642910" y="4785617"/>
              <a:ext cx="714380" cy="429332"/>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15" name="Rounded Rectangle 4"/>
            <p:cNvSpPr/>
            <p:nvPr/>
          </p:nvSpPr>
          <p:spPr>
            <a:xfrm>
              <a:off x="657424" y="4572008"/>
              <a:ext cx="714380" cy="300037"/>
            </a:xfrm>
            <a:prstGeom prst="roundRect">
              <a:avLst/>
            </a:prstGeom>
            <a:gradFill rotWithShape="1">
              <a:gsLst>
                <a:gs pos="0">
                  <a:srgbClr val="FF0000"/>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r>
                <a:rPr lang="zh-CN" altLang="en-US" sz="1200" b="1" kern="0" dirty="0">
                  <a:solidFill>
                    <a:prstClr val="white"/>
                  </a:solidFill>
                  <a:latin typeface="Calibri" panose="020F0502020204030204"/>
                  <a:ea typeface="+mn-ea"/>
                </a:rPr>
                <a:t>控制面</a:t>
              </a:r>
              <a:endParaRPr lang="en-US" sz="1200" b="1" kern="0" dirty="0">
                <a:solidFill>
                  <a:prstClr val="white"/>
                </a:solidFill>
                <a:latin typeface="Calibri" panose="020F0502020204030204"/>
                <a:ea typeface="+mn-ea"/>
              </a:endParaRPr>
            </a:p>
          </p:txBody>
        </p:sp>
      </p:grpSp>
      <p:grpSp>
        <p:nvGrpSpPr>
          <p:cNvPr id="3" name="组合 77"/>
          <p:cNvGrpSpPr/>
          <p:nvPr/>
        </p:nvGrpSpPr>
        <p:grpSpPr bwMode="auto">
          <a:xfrm>
            <a:off x="2185535" y="5348083"/>
            <a:ext cx="728889" cy="482600"/>
            <a:chOff x="642910" y="4572008"/>
            <a:chExt cx="728894" cy="642941"/>
          </a:xfrm>
        </p:grpSpPr>
        <p:sp>
          <p:nvSpPr>
            <p:cNvPr id="17" name="AutoShape 11"/>
            <p:cNvSpPr>
              <a:spLocks noChangeArrowheads="1"/>
            </p:cNvSpPr>
            <p:nvPr/>
          </p:nvSpPr>
          <p:spPr bwMode="auto">
            <a:xfrm>
              <a:off x="642910" y="4785617"/>
              <a:ext cx="714380" cy="429332"/>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18" name="Rounded Rectangle 4"/>
            <p:cNvSpPr/>
            <p:nvPr/>
          </p:nvSpPr>
          <p:spPr>
            <a:xfrm>
              <a:off x="657424" y="4572008"/>
              <a:ext cx="714380" cy="300037"/>
            </a:xfrm>
            <a:prstGeom prst="roundRect">
              <a:avLst/>
            </a:prstGeom>
            <a:gradFill rotWithShape="1">
              <a:gsLst>
                <a:gs pos="0">
                  <a:srgbClr val="FF0000"/>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r>
                <a:rPr lang="zh-CN" altLang="en-US" sz="1200" b="1" kern="0" dirty="0">
                  <a:solidFill>
                    <a:prstClr val="white"/>
                  </a:solidFill>
                  <a:latin typeface="Calibri" panose="020F0502020204030204"/>
                  <a:ea typeface="+mn-ea"/>
                </a:rPr>
                <a:t>控制面</a:t>
              </a:r>
              <a:endParaRPr lang="en-US" sz="1200" b="1" kern="0" dirty="0">
                <a:solidFill>
                  <a:prstClr val="white"/>
                </a:solidFill>
                <a:latin typeface="Calibri" panose="020F0502020204030204"/>
                <a:ea typeface="+mn-ea"/>
              </a:endParaRPr>
            </a:p>
          </p:txBody>
        </p:sp>
      </p:grpSp>
      <p:sp>
        <p:nvSpPr>
          <p:cNvPr id="19" name="AutoShape 11"/>
          <p:cNvSpPr>
            <a:spLocks noChangeArrowheads="1"/>
          </p:cNvSpPr>
          <p:nvPr/>
        </p:nvSpPr>
        <p:spPr bwMode="auto">
          <a:xfrm>
            <a:off x="2185535" y="4438446"/>
            <a:ext cx="714375" cy="320675"/>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dirty="0">
                <a:effectLst>
                  <a:outerShdw blurRad="38100" dist="38100" dir="2700000" algn="tl">
                    <a:srgbClr val="FFFFFF"/>
                  </a:outerShdw>
                </a:effectLst>
              </a:rPr>
              <a:t>转发面</a:t>
            </a:r>
            <a:endParaRPr lang="zh-CN" altLang="en-US" sz="1200" b="1" dirty="0">
              <a:effectLst>
                <a:outerShdw blurRad="38100" dist="38100" dir="2700000" algn="tl">
                  <a:srgbClr val="FFFFFF"/>
                </a:outerShdw>
              </a:effectLst>
            </a:endParaRPr>
          </a:p>
        </p:txBody>
      </p:sp>
      <p:sp>
        <p:nvSpPr>
          <p:cNvPr id="20" name="Rounded Rectangle 4"/>
          <p:cNvSpPr/>
          <p:nvPr/>
        </p:nvSpPr>
        <p:spPr>
          <a:xfrm>
            <a:off x="2200321" y="4277215"/>
            <a:ext cx="714380" cy="225029"/>
          </a:xfrm>
          <a:prstGeom prst="roundRect">
            <a:avLst/>
          </a:prstGeom>
          <a:gradFill rotWithShape="1">
            <a:gsLst>
              <a:gs pos="0">
                <a:srgbClr val="FF0000"/>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r>
              <a:rPr lang="zh-CN" altLang="en-US" sz="1200" b="1" kern="0" dirty="0">
                <a:solidFill>
                  <a:prstClr val="white"/>
                </a:solidFill>
                <a:latin typeface="Calibri" panose="020F0502020204030204"/>
                <a:ea typeface="+mn-ea"/>
              </a:rPr>
              <a:t>控制面</a:t>
            </a:r>
            <a:endParaRPr lang="en-US" sz="1200" b="1" kern="0" dirty="0">
              <a:solidFill>
                <a:prstClr val="white"/>
              </a:solidFill>
              <a:latin typeface="Calibri" panose="020F0502020204030204"/>
              <a:ea typeface="+mn-ea"/>
            </a:endParaRPr>
          </a:p>
        </p:txBody>
      </p:sp>
      <p:grpSp>
        <p:nvGrpSpPr>
          <p:cNvPr id="4" name="组合 85"/>
          <p:cNvGrpSpPr/>
          <p:nvPr/>
        </p:nvGrpSpPr>
        <p:grpSpPr bwMode="auto">
          <a:xfrm>
            <a:off x="3685722" y="4867071"/>
            <a:ext cx="728889" cy="481012"/>
            <a:chOff x="642910" y="4572008"/>
            <a:chExt cx="728894" cy="642941"/>
          </a:xfrm>
        </p:grpSpPr>
        <p:sp>
          <p:nvSpPr>
            <p:cNvPr id="22" name="AutoShape 11"/>
            <p:cNvSpPr>
              <a:spLocks noChangeArrowheads="1"/>
            </p:cNvSpPr>
            <p:nvPr/>
          </p:nvSpPr>
          <p:spPr bwMode="auto">
            <a:xfrm>
              <a:off x="642910" y="4786321"/>
              <a:ext cx="714380" cy="428628"/>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23" name="Rounded Rectangle 4"/>
            <p:cNvSpPr/>
            <p:nvPr/>
          </p:nvSpPr>
          <p:spPr>
            <a:xfrm>
              <a:off x="657424" y="4572008"/>
              <a:ext cx="714380" cy="300037"/>
            </a:xfrm>
            <a:prstGeom prst="roundRect">
              <a:avLst/>
            </a:prstGeom>
            <a:gradFill rotWithShape="1">
              <a:gsLst>
                <a:gs pos="0">
                  <a:srgbClr val="FF0000"/>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fontAlgn="auto">
                <a:spcBef>
                  <a:spcPts val="0"/>
                </a:spcBef>
                <a:spcAft>
                  <a:spcPts val="0"/>
                </a:spcAft>
                <a:defRPr/>
              </a:pPr>
              <a:r>
                <a:rPr lang="zh-CN" altLang="en-US" sz="1200" b="1" kern="0" dirty="0">
                  <a:solidFill>
                    <a:prstClr val="white"/>
                  </a:solidFill>
                  <a:latin typeface="Calibri" panose="020F0502020204030204"/>
                  <a:ea typeface="+mn-ea"/>
                </a:rPr>
                <a:t>控制面</a:t>
              </a:r>
              <a:endParaRPr lang="en-US" sz="1200" b="1" kern="0" dirty="0">
                <a:solidFill>
                  <a:prstClr val="white"/>
                </a:solidFill>
                <a:latin typeface="Calibri" panose="020F0502020204030204"/>
                <a:ea typeface="+mn-ea"/>
              </a:endParaRPr>
            </a:p>
          </p:txBody>
        </p:sp>
      </p:grpSp>
      <p:cxnSp>
        <p:nvCxnSpPr>
          <p:cNvPr id="33811" name="直接连接符 89"/>
          <p:cNvCxnSpPr>
            <a:cxnSpLocks noChangeShapeType="1"/>
            <a:endCxn id="19" idx="2"/>
          </p:cNvCxnSpPr>
          <p:nvPr/>
        </p:nvCxnSpPr>
        <p:spPr bwMode="auto">
          <a:xfrm flipV="1">
            <a:off x="1471160" y="4598783"/>
            <a:ext cx="714375" cy="642938"/>
          </a:xfrm>
          <a:prstGeom prst="line">
            <a:avLst/>
          </a:prstGeom>
          <a:noFill/>
          <a:ln w="22225">
            <a:solidFill>
              <a:schemeClr val="tx1"/>
            </a:solidFill>
            <a:round/>
          </a:ln>
        </p:spPr>
      </p:cxnSp>
      <p:cxnSp>
        <p:nvCxnSpPr>
          <p:cNvPr id="33812" name="直接连接符 90"/>
          <p:cNvCxnSpPr>
            <a:cxnSpLocks noChangeShapeType="1"/>
          </p:cNvCxnSpPr>
          <p:nvPr/>
        </p:nvCxnSpPr>
        <p:spPr bwMode="auto">
          <a:xfrm>
            <a:off x="1471160" y="5241721"/>
            <a:ext cx="714375" cy="428625"/>
          </a:xfrm>
          <a:prstGeom prst="line">
            <a:avLst/>
          </a:prstGeom>
          <a:noFill/>
          <a:ln w="22225">
            <a:solidFill>
              <a:schemeClr val="tx1"/>
            </a:solidFill>
            <a:round/>
          </a:ln>
        </p:spPr>
      </p:cxnSp>
      <p:cxnSp>
        <p:nvCxnSpPr>
          <p:cNvPr id="33813" name="直接连接符 93"/>
          <p:cNvCxnSpPr>
            <a:cxnSpLocks noChangeShapeType="1"/>
          </p:cNvCxnSpPr>
          <p:nvPr/>
        </p:nvCxnSpPr>
        <p:spPr bwMode="auto">
          <a:xfrm flipV="1">
            <a:off x="2899910" y="5295696"/>
            <a:ext cx="785812" cy="374650"/>
          </a:xfrm>
          <a:prstGeom prst="line">
            <a:avLst/>
          </a:prstGeom>
          <a:noFill/>
          <a:ln w="22225">
            <a:solidFill>
              <a:schemeClr val="tx1"/>
            </a:solidFill>
            <a:round/>
          </a:ln>
        </p:spPr>
      </p:cxnSp>
      <p:cxnSp>
        <p:nvCxnSpPr>
          <p:cNvPr id="33814" name="直接连接符 96"/>
          <p:cNvCxnSpPr>
            <a:cxnSpLocks noChangeShapeType="1"/>
          </p:cNvCxnSpPr>
          <p:nvPr/>
        </p:nvCxnSpPr>
        <p:spPr bwMode="auto">
          <a:xfrm>
            <a:off x="2922135" y="4494008"/>
            <a:ext cx="785812" cy="588963"/>
          </a:xfrm>
          <a:prstGeom prst="line">
            <a:avLst/>
          </a:prstGeom>
          <a:noFill/>
          <a:ln w="22225">
            <a:solidFill>
              <a:schemeClr val="tx1"/>
            </a:solidFill>
            <a:round/>
          </a:ln>
        </p:spPr>
      </p:cxnSp>
      <p:sp>
        <p:nvSpPr>
          <p:cNvPr id="33815" name="TextBox 99"/>
          <p:cNvSpPr txBox="1">
            <a:spLocks noChangeArrowheads="1"/>
          </p:cNvSpPr>
          <p:nvPr/>
        </p:nvSpPr>
        <p:spPr bwMode="auto">
          <a:xfrm>
            <a:off x="786945" y="5368949"/>
            <a:ext cx="857250" cy="307975"/>
          </a:xfrm>
          <a:prstGeom prst="rect">
            <a:avLst/>
          </a:prstGeom>
          <a:noFill/>
          <a:ln w="9525">
            <a:noFill/>
            <a:miter lim="800000"/>
          </a:ln>
        </p:spPr>
        <p:txBody>
          <a:bodyPr>
            <a:spAutoFit/>
          </a:bodyPr>
          <a:lstStyle/>
          <a:p>
            <a:r>
              <a:rPr lang="en-US" altLang="zh-CN" sz="1400" b="1" dirty="0"/>
              <a:t>Switch</a:t>
            </a:r>
            <a:endParaRPr lang="zh-CN" altLang="en-US" sz="1400" b="1" dirty="0"/>
          </a:p>
        </p:txBody>
      </p:sp>
      <p:sp>
        <p:nvSpPr>
          <p:cNvPr id="33816" name="TextBox 100"/>
          <p:cNvSpPr txBox="1">
            <a:spLocks noChangeArrowheads="1"/>
          </p:cNvSpPr>
          <p:nvPr/>
        </p:nvSpPr>
        <p:spPr bwMode="auto">
          <a:xfrm>
            <a:off x="3714750" y="5314974"/>
            <a:ext cx="857250" cy="307975"/>
          </a:xfrm>
          <a:prstGeom prst="rect">
            <a:avLst/>
          </a:prstGeom>
          <a:noFill/>
          <a:ln w="9525">
            <a:noFill/>
            <a:miter lim="800000"/>
          </a:ln>
        </p:spPr>
        <p:txBody>
          <a:bodyPr>
            <a:spAutoFit/>
          </a:bodyPr>
          <a:lstStyle/>
          <a:p>
            <a:r>
              <a:rPr lang="en-US" altLang="zh-CN" sz="1400" b="1" dirty="0"/>
              <a:t>Switch</a:t>
            </a:r>
            <a:endParaRPr lang="zh-CN" altLang="en-US" sz="1400" b="1" dirty="0"/>
          </a:p>
        </p:txBody>
      </p:sp>
      <p:sp>
        <p:nvSpPr>
          <p:cNvPr id="33817" name="TextBox 101"/>
          <p:cNvSpPr txBox="1">
            <a:spLocks noChangeArrowheads="1"/>
          </p:cNvSpPr>
          <p:nvPr/>
        </p:nvSpPr>
        <p:spPr bwMode="auto">
          <a:xfrm>
            <a:off x="2173489" y="4730093"/>
            <a:ext cx="857250" cy="307975"/>
          </a:xfrm>
          <a:prstGeom prst="rect">
            <a:avLst/>
          </a:prstGeom>
          <a:noFill/>
          <a:ln w="9525">
            <a:noFill/>
            <a:miter lim="800000"/>
          </a:ln>
        </p:spPr>
        <p:txBody>
          <a:bodyPr>
            <a:spAutoFit/>
          </a:bodyPr>
          <a:lstStyle/>
          <a:p>
            <a:r>
              <a:rPr lang="en-US" altLang="zh-CN" sz="1400" b="1" dirty="0"/>
              <a:t>Router</a:t>
            </a:r>
            <a:endParaRPr lang="zh-CN" altLang="en-US" sz="1400" b="1" dirty="0"/>
          </a:p>
        </p:txBody>
      </p:sp>
      <p:sp>
        <p:nvSpPr>
          <p:cNvPr id="33818" name="TextBox 102"/>
          <p:cNvSpPr txBox="1">
            <a:spLocks noChangeArrowheads="1"/>
          </p:cNvSpPr>
          <p:nvPr/>
        </p:nvSpPr>
        <p:spPr bwMode="auto">
          <a:xfrm>
            <a:off x="2186667" y="5801655"/>
            <a:ext cx="857250" cy="307975"/>
          </a:xfrm>
          <a:prstGeom prst="rect">
            <a:avLst/>
          </a:prstGeom>
          <a:noFill/>
          <a:ln w="9525">
            <a:noFill/>
            <a:miter lim="800000"/>
          </a:ln>
        </p:spPr>
        <p:txBody>
          <a:bodyPr>
            <a:spAutoFit/>
          </a:bodyPr>
          <a:lstStyle/>
          <a:p>
            <a:r>
              <a:rPr lang="en-US" altLang="zh-CN" sz="1400" b="1" dirty="0"/>
              <a:t>Router</a:t>
            </a:r>
            <a:endParaRPr lang="zh-CN" altLang="en-US" sz="1400" b="1" dirty="0"/>
          </a:p>
        </p:txBody>
      </p:sp>
      <p:sp>
        <p:nvSpPr>
          <p:cNvPr id="33819" name="TextBox 104"/>
          <p:cNvSpPr txBox="1">
            <a:spLocks noChangeArrowheads="1"/>
          </p:cNvSpPr>
          <p:nvPr/>
        </p:nvSpPr>
        <p:spPr bwMode="auto">
          <a:xfrm>
            <a:off x="1000107" y="4335471"/>
            <a:ext cx="1000125" cy="307975"/>
          </a:xfrm>
          <a:prstGeom prst="rect">
            <a:avLst/>
          </a:prstGeom>
          <a:noFill/>
          <a:ln w="9525">
            <a:noFill/>
            <a:miter lim="800000"/>
          </a:ln>
        </p:spPr>
        <p:txBody>
          <a:bodyPr>
            <a:spAutoFit/>
          </a:bodyPr>
          <a:lstStyle/>
          <a:p>
            <a:r>
              <a:rPr lang="zh-CN" altLang="en-US" sz="1400" b="1" dirty="0">
                <a:latin typeface="微软雅黑" panose="020B0503020204020204" pitchFamily="34" charset="-122"/>
                <a:ea typeface="微软雅黑" panose="020B0503020204020204" pitchFamily="34" charset="-122"/>
              </a:rPr>
              <a:t>路由协议</a:t>
            </a:r>
            <a:endParaRPr lang="zh-CN" altLang="en-US" sz="1400" b="1" dirty="0">
              <a:latin typeface="微软雅黑" panose="020B0503020204020204" pitchFamily="34" charset="-122"/>
              <a:ea typeface="微软雅黑" panose="020B0503020204020204" pitchFamily="34" charset="-122"/>
            </a:endParaRPr>
          </a:p>
        </p:txBody>
      </p:sp>
      <p:cxnSp>
        <p:nvCxnSpPr>
          <p:cNvPr id="33820" name="直接连接符 106"/>
          <p:cNvCxnSpPr>
            <a:cxnSpLocks noChangeShapeType="1"/>
          </p:cNvCxnSpPr>
          <p:nvPr/>
        </p:nvCxnSpPr>
        <p:spPr bwMode="auto">
          <a:xfrm rot="16200000" flipV="1">
            <a:off x="1578315" y="4617040"/>
            <a:ext cx="214313" cy="285750"/>
          </a:xfrm>
          <a:prstGeom prst="line">
            <a:avLst/>
          </a:prstGeom>
          <a:noFill/>
          <a:ln w="9525">
            <a:solidFill>
              <a:srgbClr val="993366"/>
            </a:solidFill>
            <a:prstDash val="dash"/>
            <a:round/>
          </a:ln>
        </p:spPr>
      </p:cxnSp>
      <p:cxnSp>
        <p:nvCxnSpPr>
          <p:cNvPr id="33821" name="直接连接符 107"/>
          <p:cNvCxnSpPr>
            <a:cxnSpLocks noChangeShapeType="1"/>
          </p:cNvCxnSpPr>
          <p:nvPr/>
        </p:nvCxnSpPr>
        <p:spPr bwMode="auto">
          <a:xfrm rot="16200000" flipV="1">
            <a:off x="1283834" y="4911521"/>
            <a:ext cx="803275" cy="285750"/>
          </a:xfrm>
          <a:prstGeom prst="line">
            <a:avLst/>
          </a:prstGeom>
          <a:noFill/>
          <a:ln w="9525">
            <a:solidFill>
              <a:srgbClr val="993366"/>
            </a:solidFill>
            <a:prstDash val="dash"/>
            <a:round/>
          </a:ln>
        </p:spPr>
      </p:cxnSp>
      <p:sp>
        <p:nvSpPr>
          <p:cNvPr id="35" name="AutoShape 11"/>
          <p:cNvSpPr>
            <a:spLocks noChangeArrowheads="1"/>
          </p:cNvSpPr>
          <p:nvPr/>
        </p:nvSpPr>
        <p:spPr bwMode="auto">
          <a:xfrm>
            <a:off x="7004132" y="5414741"/>
            <a:ext cx="714375" cy="322262"/>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36" name="AutoShape 11"/>
          <p:cNvSpPr>
            <a:spLocks noChangeArrowheads="1"/>
          </p:cNvSpPr>
          <p:nvPr/>
        </p:nvSpPr>
        <p:spPr bwMode="auto">
          <a:xfrm>
            <a:off x="5789694" y="5040091"/>
            <a:ext cx="714375" cy="320675"/>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37" name="AutoShape 11"/>
          <p:cNvSpPr>
            <a:spLocks noChangeArrowheads="1"/>
          </p:cNvSpPr>
          <p:nvPr/>
        </p:nvSpPr>
        <p:spPr bwMode="auto">
          <a:xfrm>
            <a:off x="6932694" y="4665441"/>
            <a:ext cx="714375" cy="320675"/>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38" name="AutoShape 11"/>
          <p:cNvSpPr>
            <a:spLocks noChangeArrowheads="1"/>
          </p:cNvSpPr>
          <p:nvPr/>
        </p:nvSpPr>
        <p:spPr bwMode="auto">
          <a:xfrm>
            <a:off x="8075694" y="5094066"/>
            <a:ext cx="714375" cy="320675"/>
          </a:xfrm>
          <a:prstGeom prst="flowChartMagneticDisk">
            <a:avLst/>
          </a:prstGeom>
          <a:gradFill rotWithShape="0">
            <a:gsLst>
              <a:gs pos="0">
                <a:schemeClr val="folHlink"/>
              </a:gs>
              <a:gs pos="50000">
                <a:schemeClr val="folHlink">
                  <a:gamma/>
                  <a:tint val="63922"/>
                  <a:invGamma/>
                </a:schemeClr>
              </a:gs>
              <a:gs pos="100000">
                <a:schemeClr val="folHlink"/>
              </a:gs>
            </a:gsLst>
            <a:lin ang="0" scaled="1"/>
          </a:gradFill>
          <a:ln w="12700">
            <a:solidFill>
              <a:schemeClr val="folHlink"/>
            </a:solidFill>
            <a:round/>
            <a:headEnd type="none" w="sm" len="sm"/>
            <a:tailEnd type="none" w="sm" len="sm"/>
          </a:ln>
          <a:effectLst/>
        </p:spPr>
        <p:txBody>
          <a:bodyPr wrap="none" anchor="ctr"/>
          <a:lstStyle/>
          <a:p>
            <a:pPr algn="ctr"/>
            <a:r>
              <a:rPr lang="zh-CN" altLang="en-US" sz="1200" b="1">
                <a:effectLst>
                  <a:outerShdw blurRad="38100" dist="38100" dir="2700000" algn="tl">
                    <a:srgbClr val="FFFFFF"/>
                  </a:outerShdw>
                </a:effectLst>
              </a:rPr>
              <a:t>转发面</a:t>
            </a:r>
            <a:endParaRPr lang="zh-CN" altLang="en-US" sz="1200" b="1">
              <a:effectLst>
                <a:outerShdw blurRad="38100" dist="38100" dir="2700000" algn="tl">
                  <a:srgbClr val="FFFFFF"/>
                </a:outerShdw>
              </a:effectLst>
            </a:endParaRPr>
          </a:p>
        </p:txBody>
      </p:sp>
      <p:sp>
        <p:nvSpPr>
          <p:cNvPr id="39" name="Rounded Rectangle 4"/>
          <p:cNvSpPr/>
          <p:nvPr/>
        </p:nvSpPr>
        <p:spPr>
          <a:xfrm>
            <a:off x="5861432" y="4075586"/>
            <a:ext cx="2857520" cy="214314"/>
          </a:xfrm>
          <a:prstGeom prst="roundRect">
            <a:avLst/>
          </a:prstGeom>
          <a:gradFill rotWithShape="1">
            <a:gsLst>
              <a:gs pos="0">
                <a:srgbClr val="FF0000"/>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r>
              <a:rPr lang="zh-CN" altLang="en-US" sz="1200" b="1">
                <a:solidFill>
                  <a:srgbClr val="FFFFFF"/>
                </a:solidFill>
                <a:latin typeface="Calibri" panose="020F0502020204030204" pitchFamily="34" charset="0"/>
                <a:ea typeface="华文细黑" panose="02010600040101010101" pitchFamily="2" charset="-122"/>
              </a:rPr>
              <a:t>统一控制面</a:t>
            </a:r>
            <a:endParaRPr lang="en-US" altLang="en-US" sz="1200" b="1">
              <a:solidFill>
                <a:srgbClr val="FFFFFF"/>
              </a:solidFill>
              <a:latin typeface="Calibri" panose="020F0502020204030204" pitchFamily="34" charset="0"/>
              <a:ea typeface="华文细黑" panose="02010600040101010101" pitchFamily="2" charset="-122"/>
            </a:endParaRPr>
          </a:p>
        </p:txBody>
      </p:sp>
      <p:sp>
        <p:nvSpPr>
          <p:cNvPr id="33829" name="TextBox 126"/>
          <p:cNvSpPr txBox="1">
            <a:spLocks noChangeArrowheads="1"/>
          </p:cNvSpPr>
          <p:nvPr/>
        </p:nvSpPr>
        <p:spPr bwMode="auto">
          <a:xfrm>
            <a:off x="5718257" y="5360766"/>
            <a:ext cx="857250" cy="307975"/>
          </a:xfrm>
          <a:prstGeom prst="rect">
            <a:avLst/>
          </a:prstGeom>
          <a:noFill/>
          <a:ln w="9525">
            <a:noFill/>
            <a:miter lim="800000"/>
          </a:ln>
        </p:spPr>
        <p:txBody>
          <a:bodyPr>
            <a:spAutoFit/>
          </a:bodyPr>
          <a:lstStyle/>
          <a:p>
            <a:r>
              <a:rPr lang="en-US" altLang="zh-CN" sz="1400" b="1"/>
              <a:t>Switch</a:t>
            </a:r>
            <a:endParaRPr lang="zh-CN" altLang="en-US" sz="1400" b="1"/>
          </a:p>
        </p:txBody>
      </p:sp>
      <p:sp>
        <p:nvSpPr>
          <p:cNvPr id="33830" name="TextBox 127"/>
          <p:cNvSpPr txBox="1">
            <a:spLocks noChangeArrowheads="1"/>
          </p:cNvSpPr>
          <p:nvPr/>
        </p:nvSpPr>
        <p:spPr bwMode="auto">
          <a:xfrm>
            <a:off x="8075694" y="5414741"/>
            <a:ext cx="857250" cy="307975"/>
          </a:xfrm>
          <a:prstGeom prst="rect">
            <a:avLst/>
          </a:prstGeom>
          <a:noFill/>
          <a:ln w="9525">
            <a:noFill/>
            <a:miter lim="800000"/>
          </a:ln>
        </p:spPr>
        <p:txBody>
          <a:bodyPr>
            <a:spAutoFit/>
          </a:bodyPr>
          <a:lstStyle/>
          <a:p>
            <a:r>
              <a:rPr lang="en-US" altLang="zh-CN" sz="1400" b="1"/>
              <a:t>Switch</a:t>
            </a:r>
            <a:endParaRPr lang="zh-CN" altLang="en-US" sz="1400" b="1"/>
          </a:p>
        </p:txBody>
      </p:sp>
      <p:sp>
        <p:nvSpPr>
          <p:cNvPr id="33831" name="TextBox 128"/>
          <p:cNvSpPr txBox="1">
            <a:spLocks noChangeArrowheads="1"/>
          </p:cNvSpPr>
          <p:nvPr/>
        </p:nvSpPr>
        <p:spPr bwMode="auto">
          <a:xfrm>
            <a:off x="6861257" y="4986116"/>
            <a:ext cx="857250" cy="307975"/>
          </a:xfrm>
          <a:prstGeom prst="rect">
            <a:avLst/>
          </a:prstGeom>
          <a:noFill/>
          <a:ln w="9525">
            <a:noFill/>
            <a:miter lim="800000"/>
          </a:ln>
        </p:spPr>
        <p:txBody>
          <a:bodyPr>
            <a:spAutoFit/>
          </a:bodyPr>
          <a:lstStyle/>
          <a:p>
            <a:r>
              <a:rPr lang="en-US" altLang="zh-CN" sz="1400" b="1"/>
              <a:t>Router</a:t>
            </a:r>
            <a:endParaRPr lang="zh-CN" altLang="en-US" sz="1400" b="1"/>
          </a:p>
        </p:txBody>
      </p:sp>
      <p:sp>
        <p:nvSpPr>
          <p:cNvPr id="33832" name="TextBox 129"/>
          <p:cNvSpPr txBox="1">
            <a:spLocks noChangeArrowheads="1"/>
          </p:cNvSpPr>
          <p:nvPr/>
        </p:nvSpPr>
        <p:spPr bwMode="auto">
          <a:xfrm>
            <a:off x="7004132" y="5737003"/>
            <a:ext cx="857250" cy="307975"/>
          </a:xfrm>
          <a:prstGeom prst="rect">
            <a:avLst/>
          </a:prstGeom>
          <a:noFill/>
          <a:ln w="9525">
            <a:noFill/>
            <a:miter lim="800000"/>
          </a:ln>
        </p:spPr>
        <p:txBody>
          <a:bodyPr>
            <a:spAutoFit/>
          </a:bodyPr>
          <a:lstStyle/>
          <a:p>
            <a:r>
              <a:rPr lang="en-US" altLang="zh-CN" sz="1400" b="1"/>
              <a:t>Router</a:t>
            </a:r>
            <a:endParaRPr lang="zh-CN" altLang="en-US" sz="1400" b="1"/>
          </a:p>
        </p:txBody>
      </p:sp>
      <p:sp>
        <p:nvSpPr>
          <p:cNvPr id="33833" name="TextBox 130"/>
          <p:cNvSpPr txBox="1">
            <a:spLocks noChangeArrowheads="1"/>
          </p:cNvSpPr>
          <p:nvPr/>
        </p:nvSpPr>
        <p:spPr bwMode="auto">
          <a:xfrm>
            <a:off x="5058684" y="5600036"/>
            <a:ext cx="1428750" cy="307975"/>
          </a:xfrm>
          <a:prstGeom prst="rect">
            <a:avLst/>
          </a:prstGeom>
          <a:noFill/>
          <a:ln w="9525">
            <a:noFill/>
            <a:miter lim="800000"/>
          </a:ln>
        </p:spPr>
        <p:txBody>
          <a:bodyPr>
            <a:spAutoFit/>
          </a:bodyPr>
          <a:lstStyle/>
          <a:p>
            <a:r>
              <a:rPr lang="zh-CN" altLang="en-US" sz="1400" b="1" dirty="0">
                <a:latin typeface="微软雅黑" panose="020B0503020204020204" pitchFamily="34" charset="-122"/>
                <a:ea typeface="微软雅黑" panose="020B0503020204020204" pitchFamily="34" charset="-122"/>
              </a:rPr>
              <a:t>无须控制协议</a:t>
            </a:r>
            <a:endParaRPr lang="zh-CN" altLang="en-US" sz="1400" b="1" dirty="0">
              <a:latin typeface="微软雅黑" panose="020B0503020204020204" pitchFamily="34" charset="-122"/>
              <a:ea typeface="微软雅黑" panose="020B0503020204020204" pitchFamily="34" charset="-122"/>
            </a:endParaRPr>
          </a:p>
        </p:txBody>
      </p:sp>
      <p:cxnSp>
        <p:nvCxnSpPr>
          <p:cNvPr id="33834" name="直接连接符 131"/>
          <p:cNvCxnSpPr>
            <a:cxnSpLocks noChangeShapeType="1"/>
          </p:cNvCxnSpPr>
          <p:nvPr/>
        </p:nvCxnSpPr>
        <p:spPr bwMode="auto">
          <a:xfrm flipH="1" flipV="1">
            <a:off x="5815474" y="4654559"/>
            <a:ext cx="324000" cy="60325"/>
          </a:xfrm>
          <a:prstGeom prst="line">
            <a:avLst/>
          </a:prstGeom>
          <a:noFill/>
          <a:ln w="9525">
            <a:solidFill>
              <a:srgbClr val="993366"/>
            </a:solidFill>
            <a:prstDash val="dash"/>
            <a:round/>
          </a:ln>
        </p:spPr>
      </p:cxnSp>
      <p:cxnSp>
        <p:nvCxnSpPr>
          <p:cNvPr id="33835" name="直接连接符 134"/>
          <p:cNvCxnSpPr>
            <a:cxnSpLocks noChangeShapeType="1"/>
          </p:cNvCxnSpPr>
          <p:nvPr/>
        </p:nvCxnSpPr>
        <p:spPr bwMode="auto">
          <a:xfrm rot="10800000" flipV="1">
            <a:off x="6315540" y="5446728"/>
            <a:ext cx="545716" cy="268288"/>
          </a:xfrm>
          <a:prstGeom prst="line">
            <a:avLst/>
          </a:prstGeom>
          <a:noFill/>
          <a:ln w="9525">
            <a:solidFill>
              <a:srgbClr val="993366"/>
            </a:solidFill>
            <a:prstDash val="dash"/>
            <a:round/>
          </a:ln>
        </p:spPr>
      </p:cxnSp>
      <p:sp>
        <p:nvSpPr>
          <p:cNvPr id="33836" name="TextBox 137"/>
          <p:cNvSpPr txBox="1">
            <a:spLocks noChangeArrowheads="1"/>
          </p:cNvSpPr>
          <p:nvPr/>
        </p:nvSpPr>
        <p:spPr bwMode="auto">
          <a:xfrm>
            <a:off x="1199900" y="6087960"/>
            <a:ext cx="2722220" cy="369332"/>
          </a:xfrm>
          <a:prstGeom prst="rect">
            <a:avLst/>
          </a:prstGeom>
          <a:noFill/>
          <a:ln w="9525">
            <a:noFill/>
            <a:miter lim="800000"/>
          </a:ln>
        </p:spPr>
        <p:txBody>
          <a:bodyPr wrap="none">
            <a:spAutoFit/>
          </a:bodyPr>
          <a:lstStyle/>
          <a:p>
            <a:r>
              <a:rPr lang="zh-CN" altLang="en-US" b="1" dirty="0">
                <a:latin typeface="微软雅黑" panose="020B0503020204020204" pitchFamily="34" charset="-122"/>
                <a:ea typeface="微软雅黑" panose="020B0503020204020204" pitchFamily="34" charset="-122"/>
              </a:rPr>
              <a:t>传统</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网络是分散式控制</a:t>
            </a:r>
            <a:endParaRPr lang="zh-CN" altLang="en-US" b="1" dirty="0">
              <a:latin typeface="微软雅黑" panose="020B0503020204020204" pitchFamily="34" charset="-122"/>
              <a:ea typeface="微软雅黑" panose="020B0503020204020204" pitchFamily="34" charset="-122"/>
            </a:endParaRPr>
          </a:p>
        </p:txBody>
      </p:sp>
      <p:sp>
        <p:nvSpPr>
          <p:cNvPr id="33837" name="TextBox 138"/>
          <p:cNvSpPr txBox="1">
            <a:spLocks noChangeArrowheads="1"/>
          </p:cNvSpPr>
          <p:nvPr/>
        </p:nvSpPr>
        <p:spPr bwMode="auto">
          <a:xfrm>
            <a:off x="6075444" y="6057678"/>
            <a:ext cx="2087431" cy="369332"/>
          </a:xfrm>
          <a:prstGeom prst="rect">
            <a:avLst/>
          </a:prstGeom>
          <a:noFill/>
          <a:ln w="9525">
            <a:noFill/>
            <a:miter lim="800000"/>
          </a:ln>
        </p:spPr>
        <p:txBody>
          <a:bodyPr wrap="none">
            <a:spAutoFit/>
          </a:bodyPr>
          <a:lstStyle/>
          <a:p>
            <a:r>
              <a:rPr lang="en-US" altLang="zh-CN" b="1" dirty="0">
                <a:latin typeface="微软雅黑" panose="020B0503020204020204" pitchFamily="34" charset="-122"/>
                <a:ea typeface="微软雅黑" panose="020B0503020204020204" pitchFamily="34" charset="-122"/>
              </a:rPr>
              <a:t>SDN</a:t>
            </a:r>
            <a:r>
              <a:rPr lang="zh-CN" altLang="en-US" b="1" dirty="0">
                <a:latin typeface="微软雅黑" panose="020B0503020204020204" pitchFamily="34" charset="-122"/>
                <a:ea typeface="微软雅黑" panose="020B0503020204020204" pitchFamily="34" charset="-122"/>
              </a:rPr>
              <a:t>是集中式控制</a:t>
            </a:r>
            <a:endParaRPr lang="zh-CN" altLang="en-US" b="1" dirty="0">
              <a:latin typeface="微软雅黑" panose="020B0503020204020204" pitchFamily="34" charset="-122"/>
              <a:ea typeface="微软雅黑" panose="020B0503020204020204" pitchFamily="34" charset="-122"/>
            </a:endParaRPr>
          </a:p>
        </p:txBody>
      </p:sp>
      <p:sp>
        <p:nvSpPr>
          <p:cNvPr id="50" name="Rounded Rectangle 4"/>
          <p:cNvSpPr/>
          <p:nvPr/>
        </p:nvSpPr>
        <p:spPr>
          <a:xfrm>
            <a:off x="5836922" y="3408007"/>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2000" dirty="0">
                <a:solidFill>
                  <a:srgbClr val="FFFFFF"/>
                </a:solidFill>
              </a:rPr>
              <a:t>App</a:t>
            </a:r>
            <a:endParaRPr lang="en-US" sz="2000" dirty="0">
              <a:solidFill>
                <a:srgbClr val="FFFFFF"/>
              </a:solidFill>
            </a:endParaRPr>
          </a:p>
        </p:txBody>
      </p:sp>
      <p:sp>
        <p:nvSpPr>
          <p:cNvPr id="51" name="Rounded Rectangle 65"/>
          <p:cNvSpPr/>
          <p:nvPr/>
        </p:nvSpPr>
        <p:spPr>
          <a:xfrm>
            <a:off x="6887044" y="3408007"/>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2000" dirty="0">
                <a:solidFill>
                  <a:srgbClr val="FFFFFF"/>
                </a:solidFill>
              </a:rPr>
              <a:t>App</a:t>
            </a:r>
            <a:endParaRPr lang="en-US" sz="2000" dirty="0">
              <a:solidFill>
                <a:srgbClr val="FFFFFF"/>
              </a:solidFill>
            </a:endParaRPr>
          </a:p>
        </p:txBody>
      </p:sp>
      <p:sp>
        <p:nvSpPr>
          <p:cNvPr id="52" name="Rounded Rectangle 66"/>
          <p:cNvSpPr/>
          <p:nvPr/>
        </p:nvSpPr>
        <p:spPr>
          <a:xfrm>
            <a:off x="7897477" y="3404810"/>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2000" dirty="0">
                <a:solidFill>
                  <a:srgbClr val="FFFFFF"/>
                </a:solidFill>
              </a:rPr>
              <a:t>App</a:t>
            </a:r>
            <a:endParaRPr lang="en-US" sz="2000" dirty="0">
              <a:solidFill>
                <a:srgbClr val="FFFFFF"/>
              </a:solidFill>
            </a:endParaRPr>
          </a:p>
        </p:txBody>
      </p:sp>
      <p:sp>
        <p:nvSpPr>
          <p:cNvPr id="33848" name="TextBox 130"/>
          <p:cNvSpPr txBox="1">
            <a:spLocks noChangeArrowheads="1"/>
          </p:cNvSpPr>
          <p:nvPr/>
        </p:nvSpPr>
        <p:spPr bwMode="auto">
          <a:xfrm>
            <a:off x="5029656" y="3802067"/>
            <a:ext cx="1428750" cy="307975"/>
          </a:xfrm>
          <a:prstGeom prst="rect">
            <a:avLst/>
          </a:prstGeom>
          <a:noFill/>
          <a:ln w="9525">
            <a:noFill/>
            <a:miter lim="800000"/>
          </a:ln>
        </p:spPr>
        <p:txBody>
          <a:bodyPr>
            <a:spAutoFit/>
          </a:bodyPr>
          <a:lstStyle/>
          <a:p>
            <a:r>
              <a:rPr lang="zh-CN" altLang="en-US" sz="1400" b="1" dirty="0">
                <a:latin typeface="微软雅黑" panose="020B0503020204020204" pitchFamily="34" charset="-122"/>
                <a:ea typeface="微软雅黑" panose="020B0503020204020204" pitchFamily="34" charset="-122"/>
              </a:rPr>
              <a:t>北向接口</a:t>
            </a:r>
            <a:endParaRPr lang="zh-CN" altLang="en-US" sz="1400" b="1" dirty="0">
              <a:latin typeface="微软雅黑" panose="020B0503020204020204" pitchFamily="34" charset="-122"/>
              <a:ea typeface="微软雅黑" panose="020B0503020204020204" pitchFamily="34" charset="-122"/>
            </a:endParaRPr>
          </a:p>
        </p:txBody>
      </p:sp>
      <p:sp>
        <p:nvSpPr>
          <p:cNvPr id="33849" name="TextBox 130"/>
          <p:cNvSpPr txBox="1">
            <a:spLocks noChangeArrowheads="1"/>
          </p:cNvSpPr>
          <p:nvPr/>
        </p:nvSpPr>
        <p:spPr bwMode="auto">
          <a:xfrm>
            <a:off x="5058684" y="4500570"/>
            <a:ext cx="1428750" cy="307975"/>
          </a:xfrm>
          <a:prstGeom prst="rect">
            <a:avLst/>
          </a:prstGeom>
          <a:noFill/>
          <a:ln w="9525">
            <a:noFill/>
            <a:miter lim="800000"/>
          </a:ln>
        </p:spPr>
        <p:txBody>
          <a:bodyPr>
            <a:spAutoFit/>
          </a:bodyPr>
          <a:lstStyle/>
          <a:p>
            <a:r>
              <a:rPr lang="zh-CN" altLang="en-US" sz="1400" b="1" dirty="0">
                <a:latin typeface="微软雅黑" panose="020B0503020204020204" pitchFamily="34" charset="-122"/>
                <a:ea typeface="微软雅黑" panose="020B0503020204020204" pitchFamily="34" charset="-122"/>
              </a:rPr>
              <a:t>南向接口</a:t>
            </a:r>
            <a:endParaRPr lang="zh-CN" altLang="en-US" sz="1400" b="1" dirty="0">
              <a:latin typeface="微软雅黑" panose="020B0503020204020204" pitchFamily="34" charset="-122"/>
              <a:ea typeface="微软雅黑" panose="020B0503020204020204" pitchFamily="34" charset="-122"/>
            </a:endParaRPr>
          </a:p>
        </p:txBody>
      </p:sp>
      <p:sp>
        <p:nvSpPr>
          <p:cNvPr id="66" name="Rounded Rectangle 4"/>
          <p:cNvSpPr/>
          <p:nvPr/>
        </p:nvSpPr>
        <p:spPr>
          <a:xfrm>
            <a:off x="2244927" y="3989183"/>
            <a:ext cx="576064" cy="288032"/>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dirty="0">
                <a:solidFill>
                  <a:srgbClr val="FFFFFF"/>
                </a:solidFill>
              </a:rPr>
              <a:t>App</a:t>
            </a:r>
            <a:endParaRPr lang="en-US" sz="1400" dirty="0">
              <a:solidFill>
                <a:srgbClr val="FFFFFF"/>
              </a:solidFill>
            </a:endParaRPr>
          </a:p>
        </p:txBody>
      </p:sp>
      <p:sp>
        <p:nvSpPr>
          <p:cNvPr id="67" name="Rounded Rectangle 4"/>
          <p:cNvSpPr/>
          <p:nvPr/>
        </p:nvSpPr>
        <p:spPr>
          <a:xfrm>
            <a:off x="3753947" y="4579761"/>
            <a:ext cx="576064" cy="288032"/>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dirty="0">
                <a:solidFill>
                  <a:srgbClr val="FFFFFF"/>
                </a:solidFill>
              </a:rPr>
              <a:t>App</a:t>
            </a:r>
            <a:endParaRPr lang="en-US" sz="1400" dirty="0">
              <a:solidFill>
                <a:srgbClr val="FFFFFF"/>
              </a:solidFill>
            </a:endParaRPr>
          </a:p>
        </p:txBody>
      </p:sp>
      <p:sp>
        <p:nvSpPr>
          <p:cNvPr id="68" name="Rounded Rectangle 4"/>
          <p:cNvSpPr/>
          <p:nvPr/>
        </p:nvSpPr>
        <p:spPr>
          <a:xfrm>
            <a:off x="833795" y="4637255"/>
            <a:ext cx="576064" cy="288032"/>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dirty="0">
                <a:solidFill>
                  <a:srgbClr val="FFFFFF"/>
                </a:solidFill>
              </a:rPr>
              <a:t>App</a:t>
            </a:r>
            <a:endParaRPr lang="en-US" sz="1400" dirty="0">
              <a:solidFill>
                <a:srgbClr val="FFFFFF"/>
              </a:solidFill>
            </a:endParaRPr>
          </a:p>
        </p:txBody>
      </p:sp>
      <p:sp>
        <p:nvSpPr>
          <p:cNvPr id="69" name="Rounded Rectangle 4"/>
          <p:cNvSpPr/>
          <p:nvPr/>
        </p:nvSpPr>
        <p:spPr>
          <a:xfrm>
            <a:off x="2273393" y="5069303"/>
            <a:ext cx="576064" cy="288032"/>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dirty="0">
                <a:solidFill>
                  <a:srgbClr val="FFFFFF"/>
                </a:solidFill>
              </a:rPr>
              <a:t>App</a:t>
            </a:r>
            <a:endParaRPr lang="en-US" sz="1400" dirty="0">
              <a:solidFill>
                <a:srgbClr val="FFFFFF"/>
              </a:solidFill>
            </a:endParaRPr>
          </a:p>
        </p:txBody>
      </p:sp>
      <p:sp>
        <p:nvSpPr>
          <p:cNvPr id="13" name="Title 12"/>
          <p:cNvSpPr>
            <a:spLocks noGrp="1"/>
          </p:cNvSpPr>
          <p:nvPr>
            <p:ph type="title"/>
          </p:nvPr>
        </p:nvSpPr>
        <p:spPr/>
        <p:txBody>
          <a:bodyPr/>
          <a:lstStyle/>
          <a:p>
            <a:r>
              <a:rPr lang="en-US" altLang="zh-CN" dirty="0"/>
              <a:t>SDN</a:t>
            </a:r>
            <a:r>
              <a:rPr lang="zh-CN" altLang="en-US" dirty="0"/>
              <a:t>一句话说到底是什么？</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SDN</a:t>
            </a:r>
            <a:endParaRPr lang="en-US" dirty="0"/>
          </a:p>
        </p:txBody>
      </p:sp>
      <p:sp>
        <p:nvSpPr>
          <p:cNvPr id="3" name="Content Placeholder 2"/>
          <p:cNvSpPr>
            <a:spLocks noGrp="1"/>
          </p:cNvSpPr>
          <p:nvPr>
            <p:ph idx="1"/>
          </p:nvPr>
        </p:nvSpPr>
        <p:spPr/>
        <p:txBody>
          <a:bodyPr/>
          <a:lstStyle/>
          <a:p>
            <a:r>
              <a:rPr lang="zh-CN" altLang="en-US" dirty="0">
                <a:ea typeface="宋体" panose="02010600030101010101" pitchFamily="2" charset="-122"/>
              </a:rPr>
              <a:t>目标：</a:t>
            </a:r>
            <a:endParaRPr lang="en-US" altLang="zh-CN" dirty="0">
              <a:ea typeface="宋体" panose="02010600030101010101" pitchFamily="2" charset="-122"/>
            </a:endParaRPr>
          </a:p>
          <a:p>
            <a:pPr lvl="1"/>
            <a:r>
              <a:rPr lang="zh-CN" altLang="en-US" dirty="0"/>
              <a:t>可编程性：利用全局视图和可编程接口，为网络和服务结构重新设计、优化。</a:t>
            </a:r>
            <a:endParaRPr lang="en-US" altLang="zh-CN" dirty="0"/>
          </a:p>
          <a:p>
            <a:endParaRPr 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50" y="3717603"/>
            <a:ext cx="33909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内容占位符 7"/>
          <p:cNvGraphicFramePr/>
          <p:nvPr/>
        </p:nvGraphicFramePr>
        <p:xfrm>
          <a:off x="3707904" y="2708920"/>
          <a:ext cx="5266928" cy="388672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444361"/>
                <a:gridCol w="3822567"/>
              </a:tblGrid>
              <a:tr h="879028">
                <a:tc>
                  <a:txBody>
                    <a:bodyPr/>
                    <a:lstStyle/>
                    <a:p>
                      <a:pPr algn="ctr"/>
                      <a:r>
                        <a:rPr lang="zh-CN" altLang="en-US" sz="2400" b="0" dirty="0">
                          <a:latin typeface="+mn-lt"/>
                          <a:ea typeface="微软雅黑" panose="020B0503020204020204" pitchFamily="34" charset="-122"/>
                        </a:rPr>
                        <a:t>特征</a:t>
                      </a:r>
                      <a:endParaRPr lang="zh-CN" altLang="en-US" sz="2400" b="0" dirty="0">
                        <a:latin typeface="+mn-lt"/>
                        <a:ea typeface="微软雅黑" panose="020B0503020204020204" pitchFamily="34" charset="-122"/>
                      </a:endParaRPr>
                    </a:p>
                  </a:txBody>
                  <a:tcPr marT="45571" marB="45571"/>
                </a:tc>
                <a:tc>
                  <a:txBody>
                    <a:bodyPr/>
                    <a:lstStyle/>
                    <a:p>
                      <a:pPr algn="ctr"/>
                      <a:r>
                        <a:rPr lang="zh-CN" altLang="en-US" sz="2400" b="0" dirty="0">
                          <a:latin typeface="+mn-lt"/>
                          <a:ea typeface="微软雅黑" panose="020B0503020204020204" pitchFamily="34" charset="-122"/>
                        </a:rPr>
                        <a:t>优点</a:t>
                      </a:r>
                      <a:endParaRPr lang="zh-CN" altLang="en-US" sz="2400" b="0" dirty="0">
                        <a:latin typeface="+mn-lt"/>
                        <a:ea typeface="微软雅黑" panose="020B0503020204020204" pitchFamily="34" charset="-122"/>
                      </a:endParaRPr>
                    </a:p>
                  </a:txBody>
                  <a:tcPr marT="45571" marB="45571"/>
                </a:tc>
              </a:tr>
              <a:tr h="1184848">
                <a:tc>
                  <a:txBody>
                    <a:bodyPr/>
                    <a:lstStyle/>
                    <a:p>
                      <a:pPr algn="ctr"/>
                      <a:r>
                        <a:rPr lang="zh-CN" altLang="en-US" sz="1800" b="0" dirty="0">
                          <a:latin typeface="+mn-lt"/>
                          <a:ea typeface="微软雅黑" panose="020B0503020204020204" pitchFamily="34" charset="-122"/>
                        </a:rPr>
                        <a:t>平面分离</a:t>
                      </a:r>
                      <a:endParaRPr lang="zh-CN" altLang="en-US" sz="1800" b="0" dirty="0">
                        <a:latin typeface="+mn-lt"/>
                        <a:ea typeface="微软雅黑" panose="020B0503020204020204" pitchFamily="34" charset="-122"/>
                      </a:endParaRPr>
                    </a:p>
                  </a:txBody>
                  <a:tcPr marT="45571" marB="45571"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800" b="0" kern="1200" baseline="0" dirty="0">
                          <a:solidFill>
                            <a:schemeClr val="dk1"/>
                          </a:solidFill>
                          <a:latin typeface="+mn-lt"/>
                          <a:ea typeface="微软雅黑" panose="020B0503020204020204" pitchFamily="34" charset="-122"/>
                          <a:cs typeface="+mn-cs"/>
                        </a:rPr>
                        <a:t>平面间标准接口，平面各自独立演进</a:t>
                      </a:r>
                      <a:endParaRPr lang="zh-CN" altLang="en-US" sz="1800" b="0" kern="1200" baseline="0" dirty="0">
                        <a:solidFill>
                          <a:schemeClr val="dk1"/>
                        </a:solidFill>
                        <a:latin typeface="+mn-lt"/>
                        <a:ea typeface="微软雅黑" panose="020B0503020204020204" pitchFamily="34" charset="-122"/>
                        <a:cs typeface="+mn-cs"/>
                      </a:endParaRPr>
                    </a:p>
                  </a:txBody>
                  <a:tcPr marT="45571" marB="45571"/>
                </a:tc>
              </a:tr>
              <a:tr h="911422">
                <a:tc>
                  <a:txBody>
                    <a:bodyPr/>
                    <a:lstStyle/>
                    <a:p>
                      <a:pPr algn="ctr"/>
                      <a:r>
                        <a:rPr lang="zh-CN" altLang="en-US" sz="1800" b="0" dirty="0">
                          <a:latin typeface="+mn-lt"/>
                          <a:ea typeface="微软雅黑" panose="020B0503020204020204" pitchFamily="34" charset="-122"/>
                        </a:rPr>
                        <a:t>集中控制</a:t>
                      </a:r>
                      <a:endParaRPr lang="zh-CN" altLang="en-US" sz="1800" b="0" dirty="0">
                        <a:latin typeface="+mn-lt"/>
                        <a:ea typeface="微软雅黑" panose="020B0503020204020204" pitchFamily="34" charset="-122"/>
                      </a:endParaRPr>
                    </a:p>
                  </a:txBody>
                  <a:tcPr marT="45571" marB="45571"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800" b="0" dirty="0">
                          <a:latin typeface="+mn-lt"/>
                          <a:ea typeface="微软雅黑" panose="020B0503020204020204" pitchFamily="34" charset="-122"/>
                        </a:rPr>
                        <a:t>全局视图，管理灵活</a:t>
                      </a:r>
                      <a:endParaRPr lang="zh-CN" altLang="en-US" sz="1800" b="0" kern="1200" baseline="0" dirty="0">
                        <a:solidFill>
                          <a:schemeClr val="dk1"/>
                        </a:solidFill>
                        <a:latin typeface="+mn-lt"/>
                        <a:ea typeface="微软雅黑" panose="020B0503020204020204" pitchFamily="34" charset="-122"/>
                        <a:cs typeface="+mn-cs"/>
                      </a:endParaRPr>
                    </a:p>
                  </a:txBody>
                  <a:tcPr marT="45571" marB="45571"/>
                </a:tc>
              </a:tr>
              <a:tr h="911422">
                <a:tc>
                  <a:txBody>
                    <a:bodyPr/>
                    <a:lstStyle/>
                    <a:p>
                      <a:pPr algn="ctr"/>
                      <a:r>
                        <a:rPr lang="zh-CN" altLang="en-US" sz="1800" b="0" dirty="0">
                          <a:latin typeface="+mn-lt"/>
                          <a:ea typeface="微软雅黑" panose="020B0503020204020204" pitchFamily="34" charset="-122"/>
                        </a:rPr>
                        <a:t>可编程</a:t>
                      </a:r>
                      <a:endParaRPr lang="zh-CN" altLang="en-US" sz="1800" b="0" dirty="0">
                        <a:latin typeface="+mn-lt"/>
                        <a:ea typeface="微软雅黑" panose="020B0503020204020204" pitchFamily="34" charset="-122"/>
                      </a:endParaRPr>
                    </a:p>
                  </a:txBody>
                  <a:tcPr marT="45571" marB="45571"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zh-CN" altLang="en-US" sz="1800" b="0" kern="1200" baseline="0" dirty="0">
                          <a:solidFill>
                            <a:schemeClr val="dk1"/>
                          </a:solidFill>
                          <a:latin typeface="+mn-lt"/>
                          <a:ea typeface="微软雅黑" panose="020B0503020204020204" pitchFamily="34" charset="-122"/>
                          <a:cs typeface="+mn-cs"/>
                        </a:rPr>
                        <a:t>个性化代码，自定义功能</a:t>
                      </a:r>
                      <a:endParaRPr lang="zh-CN" altLang="en-US" sz="1800" b="0" kern="1200" baseline="0" dirty="0">
                        <a:solidFill>
                          <a:schemeClr val="dk1"/>
                        </a:solidFill>
                        <a:latin typeface="+mn-lt"/>
                        <a:ea typeface="微软雅黑" panose="020B0503020204020204" pitchFamily="34" charset="-122"/>
                        <a:cs typeface="+mn-cs"/>
                      </a:endParaRPr>
                    </a:p>
                  </a:txBody>
                  <a:tcPr marT="45571" marB="45571"/>
                </a:tc>
              </a:tr>
            </a:tbl>
          </a:graphicData>
        </a:graphic>
      </p:graphicFrame>
      <p:sp>
        <p:nvSpPr>
          <p:cNvPr id="6" name="下箭头 8"/>
          <p:cNvSpPr/>
          <p:nvPr/>
        </p:nvSpPr>
        <p:spPr>
          <a:xfrm rot="5400000" flipV="1">
            <a:off x="3023830" y="4113075"/>
            <a:ext cx="576063" cy="936106"/>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a:p>
        </p:txBody>
      </p:sp>
      <p:sp>
        <p:nvSpPr>
          <p:cNvPr id="7" name="椭圆 10"/>
          <p:cNvSpPr>
            <a:spLocks noChangeArrowheads="1"/>
          </p:cNvSpPr>
          <p:nvPr/>
        </p:nvSpPr>
        <p:spPr bwMode="auto">
          <a:xfrm>
            <a:off x="684213" y="2780978"/>
            <a:ext cx="1943100" cy="720725"/>
          </a:xfrm>
          <a:prstGeom prst="ellipse">
            <a:avLst/>
          </a:prstGeom>
          <a:gradFill rotWithShape="1">
            <a:gsLst>
              <a:gs pos="0">
                <a:srgbClr val="9BC1FF"/>
              </a:gs>
              <a:gs pos="100000">
                <a:srgbClr val="3F80CD"/>
              </a:gs>
            </a:gsLst>
            <a:lin ang="5400000"/>
          </a:gradFill>
          <a:ln w="9525">
            <a:solidFill>
              <a:srgbClr val="4A7EBB"/>
            </a:solidFill>
            <a:rou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0" dirty="0">
                <a:solidFill>
                  <a:srgbClr val="FFFFFF"/>
                </a:solidFill>
                <a:latin typeface="微软雅黑" panose="020B0503020204020204" pitchFamily="34" charset="-122"/>
                <a:ea typeface="微软雅黑" panose="020B0503020204020204" pitchFamily="34" charset="-122"/>
              </a:rPr>
              <a:t>3</a:t>
            </a:r>
            <a:r>
              <a:rPr lang="zh-CN" altLang="en-US" sz="1400" b="0" dirty="0">
                <a:solidFill>
                  <a:srgbClr val="FFFFFF"/>
                </a:solidFill>
                <a:latin typeface="微软雅黑" panose="020B0503020204020204" pitchFamily="34" charset="-122"/>
                <a:ea typeface="微软雅黑" panose="020B0503020204020204" pitchFamily="34" charset="-122"/>
              </a:rPr>
              <a:t>层架构</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
          <p:cNvSpPr>
            <a:spLocks noGrp="1"/>
          </p:cNvSpPr>
          <p:nvPr>
            <p:ph type="title"/>
          </p:nvPr>
        </p:nvSpPr>
        <p:spPr/>
        <p:txBody>
          <a:bodyPr/>
          <a:lstStyle/>
          <a:p>
            <a:r>
              <a:rPr kumimoji="0" lang="zh-CN" altLang="en-US" dirty="0">
                <a:ea typeface="宋体" panose="02010600030101010101" pitchFamily="2" charset="-122"/>
              </a:rPr>
              <a:t>网络软件化总结</a:t>
            </a:r>
            <a:endParaRPr kumimoji="0" lang="en-US" altLang="zh-CN" dirty="0">
              <a:ea typeface="宋体" panose="02010600030101010101" pitchFamily="2" charset="-122"/>
            </a:endParaRPr>
          </a:p>
        </p:txBody>
      </p:sp>
      <p:sp>
        <p:nvSpPr>
          <p:cNvPr id="32770" name="Espaço Reservado para Conteúdo 2"/>
          <p:cNvSpPr>
            <a:spLocks noGrp="1"/>
          </p:cNvSpPr>
          <p:nvPr>
            <p:ph idx="1"/>
          </p:nvPr>
        </p:nvSpPr>
        <p:spPr>
          <a:xfrm>
            <a:off x="138906" y="1340768"/>
            <a:ext cx="8866188" cy="4525963"/>
          </a:xfrm>
        </p:spPr>
        <p:txBody>
          <a:bodyPr/>
          <a:lstStyle/>
          <a:p>
            <a:r>
              <a:rPr kumimoji="0" lang="en-US" altLang="zh-CN" sz="2800" dirty="0">
                <a:solidFill>
                  <a:srgbClr val="C00000"/>
                </a:solidFill>
                <a:ea typeface="宋体" panose="02010600030101010101" pitchFamily="2" charset="-122"/>
              </a:rPr>
              <a:t>NFV:</a:t>
            </a:r>
            <a:r>
              <a:rPr lang="zh-CN" altLang="en-US" sz="2800" dirty="0">
                <a:solidFill>
                  <a:srgbClr val="C00000"/>
                </a:solidFill>
                <a:ea typeface="宋体" panose="02010600030101010101" pitchFamily="2" charset="-122"/>
              </a:rPr>
              <a:t>重新定义设备</a:t>
            </a:r>
            <a:r>
              <a:rPr lang="en-US" altLang="zh-CN" sz="2800" dirty="0">
                <a:solidFill>
                  <a:srgbClr val="C00000"/>
                </a:solidFill>
                <a:ea typeface="宋体" panose="02010600030101010101" pitchFamily="2" charset="-122"/>
              </a:rPr>
              <a:t>/</a:t>
            </a:r>
            <a:r>
              <a:rPr lang="zh-CN" altLang="en-US" sz="2800" dirty="0">
                <a:solidFill>
                  <a:srgbClr val="C00000"/>
                </a:solidFill>
                <a:ea typeface="宋体" panose="02010600030101010101" pitchFamily="2" charset="-122"/>
              </a:rPr>
              <a:t>应用的架构</a:t>
            </a:r>
            <a:endParaRPr kumimoji="0" lang="en-US" altLang="zh-CN" sz="2800" b="1" dirty="0">
              <a:solidFill>
                <a:srgbClr val="C00000"/>
              </a:solidFill>
              <a:ea typeface="宋体" panose="02010600030101010101" pitchFamily="2" charset="-122"/>
            </a:endParaRPr>
          </a:p>
          <a:p>
            <a:pPr lvl="1"/>
            <a:r>
              <a:rPr kumimoji="0" lang="en-US" altLang="zh-CN" sz="2400" dirty="0">
                <a:ea typeface="宋体" panose="02010600030101010101" pitchFamily="2" charset="-122"/>
              </a:rPr>
              <a:t>NFV</a:t>
            </a:r>
            <a:r>
              <a:rPr kumimoji="0" lang="zh-CN" altLang="en-US" sz="2400" dirty="0">
                <a:ea typeface="宋体" panose="02010600030101010101" pitchFamily="2" charset="-122"/>
              </a:rPr>
              <a:t>源自于运营商的需求</a:t>
            </a:r>
            <a:r>
              <a:rPr kumimoji="0" lang="en-US" altLang="zh-CN" sz="2400" dirty="0">
                <a:ea typeface="宋体" panose="02010600030101010101" pitchFamily="2" charset="-122"/>
              </a:rPr>
              <a:t>:</a:t>
            </a:r>
            <a:endParaRPr kumimoji="0" lang="en-US" altLang="zh-CN" sz="2400" dirty="0">
              <a:ea typeface="宋体" panose="02010600030101010101" pitchFamily="2" charset="-122"/>
            </a:endParaRPr>
          </a:p>
          <a:p>
            <a:pPr lvl="1"/>
            <a:r>
              <a:rPr kumimoji="0" lang="zh-CN" altLang="en-US" sz="2400" dirty="0">
                <a:ea typeface="宋体" panose="02010600030101010101" pitchFamily="2" charset="-122"/>
              </a:rPr>
              <a:t>降低</a:t>
            </a:r>
            <a:r>
              <a:rPr lang="en-US" altLang="zh-CN" sz="2400" dirty="0">
                <a:ea typeface="宋体" panose="02010600030101010101" pitchFamily="2" charset="-122"/>
              </a:rPr>
              <a:t>CAPEX</a:t>
            </a:r>
            <a:r>
              <a:rPr lang="zh-CN" altLang="en-US" sz="2400" dirty="0">
                <a:ea typeface="宋体" panose="02010600030101010101" pitchFamily="2" charset="-122"/>
              </a:rPr>
              <a:t>，减少</a:t>
            </a:r>
            <a:r>
              <a:rPr kumimoji="0" lang="zh-CN" altLang="en-US" sz="2400" dirty="0">
                <a:ea typeface="宋体" panose="02010600030101010101" pitchFamily="2" charset="-122"/>
              </a:rPr>
              <a:t>硬件成本投入</a:t>
            </a:r>
            <a:endParaRPr kumimoji="0" lang="en-US" altLang="zh-CN" sz="2400" dirty="0">
              <a:ea typeface="宋体" panose="02010600030101010101" pitchFamily="2" charset="-122"/>
            </a:endParaRPr>
          </a:p>
          <a:p>
            <a:pPr lvl="1"/>
            <a:r>
              <a:rPr lang="zh-CN" altLang="en-US" sz="2400" dirty="0">
                <a:ea typeface="宋体" panose="02010600030101010101" pitchFamily="2" charset="-122"/>
              </a:rPr>
              <a:t>在通用平台上实现网络功能</a:t>
            </a:r>
            <a:endParaRPr kumimoji="0" lang="en-US" altLang="zh-CN" sz="2400" dirty="0">
              <a:ea typeface="宋体" panose="02010600030101010101" pitchFamily="2" charset="-122"/>
            </a:endParaRPr>
          </a:p>
          <a:p>
            <a:endParaRPr kumimoji="0" lang="en-US" altLang="zh-CN" sz="2800" dirty="0">
              <a:solidFill>
                <a:srgbClr val="C00000"/>
              </a:solidFill>
              <a:ea typeface="宋体" panose="02010600030101010101" pitchFamily="2" charset="-122"/>
            </a:endParaRPr>
          </a:p>
          <a:p>
            <a:r>
              <a:rPr kumimoji="0" lang="en-US" altLang="zh-CN" sz="2800" dirty="0">
                <a:solidFill>
                  <a:srgbClr val="C00000"/>
                </a:solidFill>
                <a:ea typeface="宋体" panose="02010600030101010101" pitchFamily="2" charset="-122"/>
              </a:rPr>
              <a:t>SDN:</a:t>
            </a:r>
            <a:r>
              <a:rPr kumimoji="0" lang="zh-CN" altLang="en-US" sz="2800" dirty="0">
                <a:solidFill>
                  <a:srgbClr val="C00000"/>
                </a:solidFill>
                <a:ea typeface="宋体" panose="02010600030101010101" pitchFamily="2" charset="-122"/>
              </a:rPr>
              <a:t>重新定义网络的架构</a:t>
            </a:r>
            <a:endParaRPr kumimoji="0" lang="en-US" altLang="zh-CN" sz="2800" b="1" dirty="0">
              <a:solidFill>
                <a:srgbClr val="C00000"/>
              </a:solidFill>
              <a:ea typeface="宋体" panose="02010600030101010101" pitchFamily="2" charset="-122"/>
            </a:endParaRPr>
          </a:p>
          <a:p>
            <a:pPr lvl="1"/>
            <a:r>
              <a:rPr kumimoji="0" lang="en-US" altLang="zh-CN" sz="2400" dirty="0">
                <a:ea typeface="宋体" panose="02010600030101010101" pitchFamily="2" charset="-122"/>
              </a:rPr>
              <a:t>SDN</a:t>
            </a:r>
            <a:r>
              <a:rPr lang="zh-CN" altLang="en-US" sz="2400" dirty="0">
                <a:ea typeface="宋体" panose="02010600030101010101" pitchFamily="2" charset="-122"/>
              </a:rPr>
              <a:t>源自于计算机行业</a:t>
            </a:r>
            <a:endParaRPr kumimoji="0" lang="en-US" altLang="zh-CN" sz="2400" dirty="0">
              <a:ea typeface="宋体" panose="02010600030101010101" pitchFamily="2" charset="-122"/>
            </a:endParaRPr>
          </a:p>
          <a:p>
            <a:pPr lvl="1"/>
            <a:r>
              <a:rPr kumimoji="0" lang="zh-CN" altLang="en-US" sz="2400" dirty="0">
                <a:ea typeface="宋体" panose="02010600030101010101" pitchFamily="2" charset="-122"/>
              </a:rPr>
              <a:t>分离控制与转发平面，集中控制</a:t>
            </a:r>
            <a:endParaRPr kumimoji="0" lang="en-US" altLang="zh-CN" sz="2400" dirty="0">
              <a:ea typeface="宋体" panose="02010600030101010101" pitchFamily="2" charset="-122"/>
            </a:endParaRPr>
          </a:p>
          <a:p>
            <a:pPr lvl="1"/>
            <a:r>
              <a:rPr kumimoji="0" lang="zh-CN" altLang="en-US" sz="2400" dirty="0">
                <a:ea typeface="宋体" panose="02010600030101010101" pitchFamily="2" charset="-122"/>
              </a:rPr>
              <a:t>利用标准接口（</a:t>
            </a:r>
            <a:r>
              <a:rPr kumimoji="0" lang="en-US" altLang="zh-CN" sz="2400" dirty="0">
                <a:ea typeface="宋体" panose="02010600030101010101" pitchFamily="2" charset="-122"/>
              </a:rPr>
              <a:t>OpenFlow</a:t>
            </a:r>
            <a:r>
              <a:rPr kumimoji="0" lang="zh-CN" altLang="en-US" sz="2400" dirty="0">
                <a:ea typeface="宋体" panose="02010600030101010101" pitchFamily="2" charset="-122"/>
              </a:rPr>
              <a:t>）实现网络可编程</a:t>
            </a:r>
            <a:endParaRPr kumimoji="0" lang="en-US" altLang="zh-CN" sz="2400" dirty="0">
              <a:ea typeface="宋体" panose="02010600030101010101" pitchFamily="2" charset="-122"/>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noChangeArrowheads="1"/>
          </p:cNvSpPr>
          <p:nvPr>
            <p:ph type="title"/>
          </p:nvPr>
        </p:nvSpPr>
        <p:spPr/>
        <p:txBody>
          <a:bodyPr/>
          <a:lstStyle/>
          <a:p>
            <a:r>
              <a:rPr lang="zh-CN" altLang="en-US">
                <a:ea typeface="宋体" panose="02010600030101010101" pitchFamily="2" charset="-122"/>
              </a:rPr>
              <a:t>内容</a:t>
            </a:r>
            <a:endParaRPr lang="zh-CN" altLang="en-US">
              <a:ea typeface="宋体" panose="02010600030101010101" pitchFamily="2" charset="-122"/>
            </a:endParaRPr>
          </a:p>
        </p:txBody>
      </p:sp>
      <p:sp>
        <p:nvSpPr>
          <p:cNvPr id="3" name="Content Placeholder 2"/>
          <p:cNvSpPr>
            <a:spLocks noGrp="1"/>
          </p:cNvSpPr>
          <p:nvPr>
            <p:ph idx="1"/>
          </p:nvPr>
        </p:nvSpPr>
        <p:spPr/>
        <p:txBody>
          <a:bodyPr/>
          <a:lstStyle/>
          <a:p>
            <a:pPr>
              <a:buFont typeface="Arial" panose="020B0604020202020204" pitchFamily="34" charset="0"/>
              <a:buChar char="•"/>
              <a:defRPr/>
            </a:pPr>
            <a:r>
              <a:rPr kumimoji="1" lang="zh-CN" altLang="en-US" dirty="0"/>
              <a:t>网络软件化的趋势</a:t>
            </a:r>
            <a:endParaRPr kumimoji="1" lang="zh-CN" altLang="en-US" dirty="0"/>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solidFill>
                  <a:srgbClr val="FF0000"/>
                </a:solidFill>
              </a:rPr>
              <a:t>网络功能虚拟化</a:t>
            </a:r>
            <a:endParaRPr kumimoji="1" lang="zh-CN" altLang="en-US" dirty="0">
              <a:solidFill>
                <a:srgbClr val="FF0000"/>
              </a:solidFill>
            </a:endParaRPr>
          </a:p>
          <a:p>
            <a:pPr>
              <a:buFont typeface="Arial" panose="020B0604020202020204" pitchFamily="34" charset="0"/>
              <a:buChar char="•"/>
              <a:defRPr/>
            </a:pPr>
            <a:endParaRPr kumimoji="1" lang="en-US" altLang="zh-CN" dirty="0"/>
          </a:p>
          <a:p>
            <a:pPr>
              <a:buFont typeface="Arial" panose="020B0604020202020204" pitchFamily="34" charset="0"/>
              <a:buChar char="•"/>
              <a:defRPr/>
            </a:pPr>
            <a:r>
              <a:rPr kumimoji="1" lang="zh-CN" altLang="en-US" dirty="0"/>
              <a:t>软件定义网络</a:t>
            </a:r>
            <a:endParaRPr kumimoji="1" lang="en-US" altLang="zh-CN" dirty="0"/>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t>一些思考</a:t>
            </a:r>
            <a:endParaRPr kumimoji="1" lang="en-US" dirty="0"/>
          </a:p>
          <a:p>
            <a:pPr lvl="1">
              <a:buNone/>
              <a:defRPr/>
            </a:pPr>
            <a:endParaRPr kumimoji="1" lang="en-US" dirty="0"/>
          </a:p>
          <a:p>
            <a:pPr lvl="1">
              <a:defRPr/>
            </a:pPr>
            <a:endParaRPr kumimoji="1" lang="en-US" dirty="0"/>
          </a:p>
          <a:p>
            <a:pPr>
              <a:defRPr/>
            </a:pPr>
            <a:endParaRPr kumimoji="1" lang="en-US" dirty="0"/>
          </a:p>
          <a:p>
            <a:pPr marL="457200" lvl="1" indent="0">
              <a:buFont typeface="Wingdings" panose="05000000000000000000" pitchFamily="2" charset="2"/>
              <a:buNone/>
              <a:defRPr/>
            </a:pPr>
            <a:r>
              <a:rPr kumimoji="1" lang="en-US" dirty="0"/>
              <a:t>		</a:t>
            </a:r>
            <a:endParaRPr kumimoji="1" lang="en-US" dirty="0"/>
          </a:p>
        </p:txBody>
      </p:sp>
      <p:sp>
        <p:nvSpPr>
          <p:cNvPr id="5" name="Slide Number Placeholder 4"/>
          <p:cNvSpPr>
            <a:spLocks noGrp="1"/>
          </p:cNvSpPr>
          <p:nvPr>
            <p:ph type="sldNum" sz="quarter" idx="12"/>
          </p:nvPr>
        </p:nvSpPr>
        <p:spPr/>
        <p:txBody>
          <a:bodyPr/>
          <a:lstStyle/>
          <a:p>
            <a:pPr>
              <a:defRPr/>
            </a:pPr>
            <a:fld id="{03C0BE08-BAFD-0B48-A1D2-AB51E6BA82AE}" type="slidenum">
              <a:rPr lang="zh-CN" altLang="en-US"/>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2 Marcador de contenido"/>
          <p:cNvSpPr txBox="1"/>
          <p:nvPr/>
        </p:nvSpPr>
        <p:spPr bwMode="auto">
          <a:xfrm>
            <a:off x="4572000" y="1719263"/>
            <a:ext cx="4425950" cy="4589462"/>
          </a:xfrm>
          <a:prstGeom prst="rect">
            <a:avLst/>
          </a:prstGeom>
          <a:solidFill>
            <a:schemeClr val="bg1"/>
          </a:solidFill>
          <a:ln w="9525">
            <a:solidFill>
              <a:srgbClr val="77933C"/>
            </a:solidFill>
            <a:round/>
          </a:ln>
          <a:effectLst>
            <a:outerShdw blurRad="50800" dist="38100" dir="5400000" algn="t" rotWithShape="0">
              <a:srgbClr val="808080">
                <a:alpha val="39998"/>
              </a:srgbClr>
            </a:outerShdw>
          </a:effec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endParaRPr lang="en-GB" sz="1600">
              <a:ea typeface="ヒラギノ角ゴ ProN W3" panose="020B0300000000000000" charset="-128"/>
              <a:cs typeface="ヒラギノ角ゴ ProN W3" panose="020B0300000000000000" charset="-128"/>
              <a:sym typeface="Gill Sans" panose="020B0502020104020203" charset="0"/>
            </a:endParaRPr>
          </a:p>
        </p:txBody>
      </p:sp>
      <p:sp>
        <p:nvSpPr>
          <p:cNvPr id="65" name="64 Rectángulo"/>
          <p:cNvSpPr/>
          <p:nvPr/>
        </p:nvSpPr>
        <p:spPr bwMode="auto">
          <a:xfrm>
            <a:off x="5834063" y="2827338"/>
            <a:ext cx="2682875" cy="561975"/>
          </a:xfrm>
          <a:prstGeom prst="rect">
            <a:avLst/>
          </a:prstGeom>
          <a:solidFill>
            <a:schemeClr val="accent5">
              <a:lumMod val="75000"/>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en-GB" sz="700" b="1">
              <a:solidFill>
                <a:schemeClr val="tx1"/>
              </a:solidFill>
              <a:ea typeface="宋体" panose="02010600030101010101" pitchFamily="2" charset="-122"/>
              <a:sym typeface="Gill Sans" panose="020B0502020104020203" charset="0"/>
            </a:endParaRPr>
          </a:p>
        </p:txBody>
      </p:sp>
      <p:sp>
        <p:nvSpPr>
          <p:cNvPr id="86" name="2 Marcador de contenido"/>
          <p:cNvSpPr txBox="1"/>
          <p:nvPr/>
        </p:nvSpPr>
        <p:spPr bwMode="auto">
          <a:xfrm>
            <a:off x="73025" y="1719263"/>
            <a:ext cx="4427538" cy="4589462"/>
          </a:xfrm>
          <a:prstGeom prst="rect">
            <a:avLst/>
          </a:prstGeom>
          <a:solidFill>
            <a:schemeClr val="bg1"/>
          </a:solidFill>
          <a:ln w="9525">
            <a:solidFill>
              <a:srgbClr val="77933C"/>
            </a:solidFill>
            <a:round/>
          </a:ln>
          <a:effectLst>
            <a:outerShdw blurRad="50800" dist="38100" dir="5400000" algn="t" rotWithShape="0">
              <a:srgbClr val="808080">
                <a:alpha val="39998"/>
              </a:srgbClr>
            </a:outerShdw>
          </a:effec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endParaRPr lang="en-GB" sz="1600">
              <a:ea typeface="ヒラギノ角ゴ ProN W3" panose="020B0300000000000000" charset="-128"/>
              <a:cs typeface="ヒラギノ角ゴ ProN W3" panose="020B0300000000000000" charset="-128"/>
              <a:sym typeface="Gill Sans" panose="020B0502020104020203" charset="0"/>
            </a:endParaRPr>
          </a:p>
        </p:txBody>
      </p:sp>
      <p:sp>
        <p:nvSpPr>
          <p:cNvPr id="17412" name="Rectangle 5"/>
          <p:cNvSpPr>
            <a:spLocks noGrp="1"/>
          </p:cNvSpPr>
          <p:nvPr>
            <p:ph type="title" idx="4294967295"/>
          </p:nvPr>
        </p:nvSpPr>
        <p:spPr>
          <a:xfrm>
            <a:off x="150392" y="96837"/>
            <a:ext cx="8353425" cy="936625"/>
          </a:xfrm>
        </p:spPr>
        <p:txBody>
          <a:bodyPr anchor="t"/>
          <a:lstStyle/>
          <a:p>
            <a:r>
              <a:rPr kumimoji="0" lang="zh-CN" altLang="en-GB" dirty="0">
                <a:ea typeface="宋体" panose="02010600030101010101" pitchFamily="2" charset="-122"/>
              </a:rPr>
              <a:t>电信</a:t>
            </a:r>
            <a:r>
              <a:rPr kumimoji="0" lang="zh-CN" altLang="en-US" dirty="0">
                <a:ea typeface="宋体" panose="02010600030101010101" pitchFamily="2" charset="-122"/>
              </a:rPr>
              <a:t>运营商</a:t>
            </a:r>
            <a:r>
              <a:rPr lang="zh-CN" altLang="en-US" dirty="0">
                <a:ea typeface="宋体" panose="02010600030101010101" pitchFamily="2" charset="-122"/>
              </a:rPr>
              <a:t>演进</a:t>
            </a:r>
            <a:r>
              <a:rPr lang="en-US" altLang="zh-CN" dirty="0">
                <a:ea typeface="宋体" panose="02010600030101010101" pitchFamily="2" charset="-122"/>
              </a:rPr>
              <a:t>vs</a:t>
            </a:r>
            <a:r>
              <a:rPr lang="zh-CN" altLang="en-US" dirty="0">
                <a:ea typeface="宋体" panose="02010600030101010101" pitchFamily="2" charset="-122"/>
              </a:rPr>
              <a:t>互联网厂商演进</a:t>
            </a:r>
            <a:endParaRPr kumimoji="0" lang="en-GB" altLang="zh-CN" dirty="0">
              <a:ea typeface="宋体" panose="02010600030101010101" pitchFamily="2" charset="-122"/>
            </a:endParaRPr>
          </a:p>
        </p:txBody>
      </p:sp>
      <p:sp>
        <p:nvSpPr>
          <p:cNvPr id="31" name="30 Rectángulo"/>
          <p:cNvSpPr/>
          <p:nvPr/>
        </p:nvSpPr>
        <p:spPr bwMode="auto">
          <a:xfrm>
            <a:off x="919163" y="2820988"/>
            <a:ext cx="3333750" cy="522287"/>
          </a:xfrm>
          <a:prstGeom prst="rect">
            <a:avLst/>
          </a:prstGeom>
          <a:solidFill>
            <a:schemeClr val="accent5">
              <a:lumMod val="75000"/>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en-GB" sz="700" b="1">
              <a:solidFill>
                <a:schemeClr val="tx1"/>
              </a:solidFill>
              <a:ea typeface="宋体" panose="02010600030101010101" pitchFamily="2" charset="-122"/>
              <a:sym typeface="Gill Sans" panose="020B0502020104020203" charset="0"/>
            </a:endParaRPr>
          </a:p>
        </p:txBody>
      </p:sp>
      <p:sp>
        <p:nvSpPr>
          <p:cNvPr id="32" name="31 Rectángulo"/>
          <p:cNvSpPr/>
          <p:nvPr/>
        </p:nvSpPr>
        <p:spPr bwMode="auto">
          <a:xfrm>
            <a:off x="919163" y="3513138"/>
            <a:ext cx="3333750" cy="522287"/>
          </a:xfrm>
          <a:prstGeom prst="rect">
            <a:avLst/>
          </a:prstGeom>
          <a:solidFill>
            <a:schemeClr val="accent5">
              <a:lumMod val="75000"/>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en-GB" sz="700" b="1">
              <a:solidFill>
                <a:schemeClr val="tx1"/>
              </a:solidFill>
              <a:ea typeface="宋体" panose="02010600030101010101" pitchFamily="2" charset="-122"/>
              <a:sym typeface="Gill Sans" panose="020B0502020104020203" charset="0"/>
            </a:endParaRPr>
          </a:p>
        </p:txBody>
      </p:sp>
      <p:sp>
        <p:nvSpPr>
          <p:cNvPr id="45" name="44 Rectángulo"/>
          <p:cNvSpPr/>
          <p:nvPr/>
        </p:nvSpPr>
        <p:spPr bwMode="auto">
          <a:xfrm>
            <a:off x="919163" y="4197350"/>
            <a:ext cx="3333750" cy="522288"/>
          </a:xfrm>
          <a:prstGeom prst="rect">
            <a:avLst/>
          </a:prstGeom>
          <a:solidFill>
            <a:schemeClr val="accent5">
              <a:lumMod val="75000"/>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endParaRPr lang="en-GB" sz="700" b="1">
              <a:solidFill>
                <a:schemeClr val="tx1"/>
              </a:solidFill>
              <a:ea typeface="宋体" panose="02010600030101010101" pitchFamily="2" charset="-122"/>
              <a:sym typeface="Gill Sans" panose="020B0502020104020203" charset="0"/>
            </a:endParaRPr>
          </a:p>
        </p:txBody>
      </p:sp>
      <p:sp>
        <p:nvSpPr>
          <p:cNvPr id="47" name="46 Rectángulo"/>
          <p:cNvSpPr/>
          <p:nvPr/>
        </p:nvSpPr>
        <p:spPr bwMode="auto">
          <a:xfrm>
            <a:off x="122238" y="2897188"/>
            <a:ext cx="796925" cy="369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fontAlgn="auto" hangingPunct="1">
              <a:spcBef>
                <a:spcPts val="0"/>
              </a:spcBef>
              <a:spcAft>
                <a:spcPts val="0"/>
              </a:spcAft>
              <a:defRPr/>
            </a:pPr>
            <a:r>
              <a:rPr lang="zh-CN" altLang="en-US" sz="900" dirty="0">
                <a:solidFill>
                  <a:schemeClr val="tx1"/>
                </a:solidFill>
                <a:sym typeface="Gill Sans" panose="020B0502020104020203" charset="0"/>
              </a:rPr>
              <a:t>运营商</a:t>
            </a:r>
            <a:endParaRPr lang="en-GB" sz="900" b="1" dirty="0">
              <a:solidFill>
                <a:schemeClr val="tx1"/>
              </a:solidFill>
              <a:sym typeface="Gill Sans" panose="020B0502020104020203" charset="0"/>
            </a:endParaRPr>
          </a:p>
        </p:txBody>
      </p:sp>
      <p:sp>
        <p:nvSpPr>
          <p:cNvPr id="48" name="47 Rectángulo"/>
          <p:cNvSpPr/>
          <p:nvPr/>
        </p:nvSpPr>
        <p:spPr bwMode="auto">
          <a:xfrm>
            <a:off x="122238" y="3513138"/>
            <a:ext cx="796925" cy="522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b="1" dirty="0">
                <a:solidFill>
                  <a:schemeClr val="tx1"/>
                </a:solidFill>
                <a:sym typeface="Gill Sans" panose="020B0502020104020203" charset="0"/>
              </a:rPr>
              <a:t>设备商</a:t>
            </a:r>
            <a:endParaRPr lang="en-GB" sz="900" b="1" dirty="0">
              <a:solidFill>
                <a:schemeClr val="tx1"/>
              </a:solidFill>
              <a:sym typeface="Gill Sans" panose="020B0502020104020203" charset="0"/>
            </a:endParaRPr>
          </a:p>
        </p:txBody>
      </p:sp>
      <p:sp>
        <p:nvSpPr>
          <p:cNvPr id="49" name="48 Rectángulo"/>
          <p:cNvSpPr/>
          <p:nvPr/>
        </p:nvSpPr>
        <p:spPr bwMode="auto">
          <a:xfrm>
            <a:off x="122238" y="4197350"/>
            <a:ext cx="796925" cy="5222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b="1" dirty="0">
                <a:solidFill>
                  <a:schemeClr val="tx1"/>
                </a:solidFill>
                <a:sym typeface="Gill Sans" panose="020B0502020104020203" charset="0"/>
              </a:rPr>
              <a:t>标准化</a:t>
            </a:r>
            <a:r>
              <a:rPr lang="zh-CN" altLang="en-US" sz="900" b="1" dirty="0">
                <a:solidFill>
                  <a:schemeClr val="tx1"/>
                </a:solidFill>
                <a:sym typeface="Gill Sans" panose="020B0502020104020203" charset="0"/>
              </a:rPr>
              <a:t>组织</a:t>
            </a:r>
            <a:endParaRPr lang="en-GB" sz="900" b="1" dirty="0">
              <a:solidFill>
                <a:schemeClr val="tx1"/>
              </a:solidFill>
              <a:sym typeface="Gill Sans" panose="020B0502020104020203" charset="0"/>
            </a:endParaRPr>
          </a:p>
        </p:txBody>
      </p:sp>
      <p:sp>
        <p:nvSpPr>
          <p:cNvPr id="50" name="49 Flecha abajo"/>
          <p:cNvSpPr/>
          <p:nvPr/>
        </p:nvSpPr>
        <p:spPr bwMode="auto">
          <a:xfrm rot="20066879">
            <a:off x="1138238" y="3130550"/>
            <a:ext cx="222250" cy="785813"/>
          </a:xfrm>
          <a:prstGeom prst="downArrow">
            <a:avLst/>
          </a:prstGeom>
          <a:solidFill>
            <a:srgbClr val="C000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vert" wrap="none" lIns="0" tIns="0" rIns="0" bIns="0" anchor="ctr"/>
          <a:lstStyle/>
          <a:p>
            <a:pPr algn="ctr" eaLnBrk="1" fontAlgn="auto" hangingPunct="1">
              <a:spcBef>
                <a:spcPts val="0"/>
              </a:spcBef>
              <a:spcAft>
                <a:spcPts val="0"/>
              </a:spcAft>
              <a:defRPr/>
            </a:pPr>
            <a:r>
              <a:rPr lang="en-GB" sz="700" dirty="0">
                <a:solidFill>
                  <a:schemeClr val="bg1"/>
                </a:solidFill>
                <a:sym typeface="Gill Sans" panose="020B0502020104020203" charset="0"/>
              </a:rPr>
              <a:t>Operator 1</a:t>
            </a:r>
            <a:endParaRPr lang="en-GB" sz="300" b="1" dirty="0">
              <a:solidFill>
                <a:schemeClr val="bg1"/>
              </a:solidFill>
              <a:sym typeface="Gill Sans" panose="020B0502020104020203" charset="0"/>
            </a:endParaRPr>
          </a:p>
        </p:txBody>
      </p:sp>
      <p:sp>
        <p:nvSpPr>
          <p:cNvPr id="58" name="57 Flecha abajo"/>
          <p:cNvSpPr/>
          <p:nvPr/>
        </p:nvSpPr>
        <p:spPr bwMode="auto">
          <a:xfrm rot="20066879">
            <a:off x="2052638" y="3971925"/>
            <a:ext cx="220662" cy="609600"/>
          </a:xfrm>
          <a:prstGeom prst="downArrow">
            <a:avLst/>
          </a:prstGeom>
          <a:solidFill>
            <a:srgbClr val="C000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eaLnBrk="1" hangingPunct="1">
              <a:defRPr/>
            </a:pPr>
            <a:endParaRPr lang="en-GB" sz="500" b="1">
              <a:solidFill>
                <a:schemeClr val="tx1"/>
              </a:solidFill>
              <a:ea typeface="宋体" panose="02010600030101010101" pitchFamily="2" charset="-122"/>
              <a:sym typeface="Gill Sans" panose="020B0502020104020203" charset="0"/>
            </a:endParaRPr>
          </a:p>
        </p:txBody>
      </p:sp>
      <p:sp>
        <p:nvSpPr>
          <p:cNvPr id="17421" name="60 Flecha abajo"/>
          <p:cNvSpPr>
            <a:spLocks noChangeArrowheads="1"/>
          </p:cNvSpPr>
          <p:nvPr/>
        </p:nvSpPr>
        <p:spPr bwMode="auto">
          <a:xfrm rot="1533121" flipV="1">
            <a:off x="3313113" y="3132138"/>
            <a:ext cx="220662" cy="609600"/>
          </a:xfrm>
          <a:prstGeom prst="downArrow">
            <a:avLst>
              <a:gd name="adj1" fmla="val 50000"/>
              <a:gd name="adj2" fmla="val 50021"/>
            </a:avLst>
          </a:prstGeom>
          <a:solidFill>
            <a:srgbClr val="C00000"/>
          </a:solidFill>
          <a:ln w="25400">
            <a:solidFill>
              <a:srgbClr val="BCBCBC"/>
            </a:solidFill>
            <a:miter lim="800000"/>
          </a:ln>
        </p:spPr>
        <p:txBody>
          <a:bodyPr rot="10800000"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500" b="1">
              <a:sym typeface="Gill Sans" panose="020B0502020104020203" pitchFamily="34" charset="-79"/>
            </a:endParaRPr>
          </a:p>
        </p:txBody>
      </p:sp>
      <p:sp>
        <p:nvSpPr>
          <p:cNvPr id="17422" name="61 Flecha abajo"/>
          <p:cNvSpPr>
            <a:spLocks noChangeArrowheads="1"/>
          </p:cNvSpPr>
          <p:nvPr/>
        </p:nvSpPr>
        <p:spPr bwMode="auto">
          <a:xfrm rot="1533121" flipV="1">
            <a:off x="3089275" y="3832225"/>
            <a:ext cx="220663" cy="611188"/>
          </a:xfrm>
          <a:prstGeom prst="downArrow">
            <a:avLst>
              <a:gd name="adj1" fmla="val 50000"/>
              <a:gd name="adj2" fmla="val 50151"/>
            </a:avLst>
          </a:prstGeom>
          <a:solidFill>
            <a:srgbClr val="C00000"/>
          </a:solidFill>
          <a:ln w="25400">
            <a:solidFill>
              <a:srgbClr val="BCBCBC"/>
            </a:solidFill>
            <a:miter lim="800000"/>
          </a:ln>
        </p:spPr>
        <p:txBody>
          <a:bodyPr rot="10800000"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500" b="1">
              <a:sym typeface="Gill Sans" panose="020B0502020104020203" pitchFamily="34" charset="-79"/>
            </a:endParaRPr>
          </a:p>
        </p:txBody>
      </p:sp>
      <p:sp>
        <p:nvSpPr>
          <p:cNvPr id="17423" name="62 Flecha abajo"/>
          <p:cNvSpPr>
            <a:spLocks noChangeArrowheads="1"/>
          </p:cNvSpPr>
          <p:nvPr/>
        </p:nvSpPr>
        <p:spPr bwMode="auto">
          <a:xfrm rot="-5400000">
            <a:off x="2506663" y="4238625"/>
            <a:ext cx="344487" cy="671513"/>
          </a:xfrm>
          <a:prstGeom prst="downArrow">
            <a:avLst>
              <a:gd name="adj1" fmla="val 50000"/>
              <a:gd name="adj2" fmla="val 49852"/>
            </a:avLst>
          </a:prstGeom>
          <a:solidFill>
            <a:srgbClr val="C00000"/>
          </a:solidFill>
          <a:ln w="25400">
            <a:solidFill>
              <a:srgbClr val="BCBCBC"/>
            </a:solidFill>
            <a:miter lim="800000"/>
          </a:ln>
        </p:spPr>
        <p:txBody>
          <a:bodyPr vert="eaVert"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500" b="1">
              <a:sym typeface="Gill Sans" panose="020B0502020104020203" pitchFamily="34" charset="-79"/>
            </a:endParaRPr>
          </a:p>
        </p:txBody>
      </p:sp>
      <p:sp>
        <p:nvSpPr>
          <p:cNvPr id="17424" name="63 Flecha abajo"/>
          <p:cNvSpPr>
            <a:spLocks noChangeArrowheads="1"/>
          </p:cNvSpPr>
          <p:nvPr/>
        </p:nvSpPr>
        <p:spPr bwMode="auto">
          <a:xfrm rot="-5400000">
            <a:off x="3735388" y="2959100"/>
            <a:ext cx="344488" cy="439737"/>
          </a:xfrm>
          <a:prstGeom prst="downArrow">
            <a:avLst>
              <a:gd name="adj1" fmla="val 50000"/>
              <a:gd name="adj2" fmla="val 49907"/>
            </a:avLst>
          </a:prstGeom>
          <a:solidFill>
            <a:srgbClr val="C00000"/>
          </a:solidFill>
          <a:ln w="25400">
            <a:solidFill>
              <a:srgbClr val="BCBCBC"/>
            </a:solidFill>
            <a:miter lim="800000"/>
          </a:ln>
        </p:spPr>
        <p:txBody>
          <a:bodyPr vert="eaVert"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500" b="1">
              <a:sym typeface="Gill Sans" panose="020B0502020104020203" pitchFamily="34" charset="-79"/>
            </a:endParaRPr>
          </a:p>
        </p:txBody>
      </p:sp>
      <p:grpSp>
        <p:nvGrpSpPr>
          <p:cNvPr id="17425" name="57 Grupo"/>
          <p:cNvGrpSpPr/>
          <p:nvPr/>
        </p:nvGrpSpPr>
        <p:grpSpPr bwMode="auto">
          <a:xfrm>
            <a:off x="919163" y="4437063"/>
            <a:ext cx="3440112" cy="522287"/>
            <a:chOff x="1311847" y="3533363"/>
            <a:chExt cx="4422076" cy="431804"/>
          </a:xfrm>
        </p:grpSpPr>
        <p:cxnSp>
          <p:nvCxnSpPr>
            <p:cNvPr id="17467" name="65 Conector recto de flecha"/>
            <p:cNvCxnSpPr>
              <a:cxnSpLocks noChangeShapeType="1"/>
            </p:cNvCxnSpPr>
            <p:nvPr/>
          </p:nvCxnSpPr>
          <p:spPr bwMode="auto">
            <a:xfrm>
              <a:off x="1311847" y="3890164"/>
              <a:ext cx="4422076" cy="1588"/>
            </a:xfrm>
            <a:prstGeom prst="straightConnector1">
              <a:avLst/>
            </a:prstGeom>
            <a:noFill/>
            <a:ln w="38100">
              <a:solidFill>
                <a:srgbClr val="000000"/>
              </a:solidFill>
              <a:round/>
              <a:tailEnd type="arrow" w="med" len="med"/>
            </a:ln>
            <a:extLst>
              <a:ext uri="{909E8E84-426E-40DD-AFC4-6F175D3DCCD1}">
                <a14:hiddenFill xmlns:a14="http://schemas.microsoft.com/office/drawing/2010/main">
                  <a:noFill/>
                </a14:hiddenFill>
              </a:ext>
            </a:extLst>
          </p:spPr>
        </p:cxnSp>
        <p:sp>
          <p:nvSpPr>
            <p:cNvPr id="67" name="66 Rectángulo"/>
            <p:cNvSpPr/>
            <p:nvPr/>
          </p:nvSpPr>
          <p:spPr bwMode="auto">
            <a:xfrm>
              <a:off x="4699317" y="3533363"/>
              <a:ext cx="1022362" cy="4318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eaLnBrk="1" fontAlgn="auto" hangingPunct="1">
                <a:spcBef>
                  <a:spcPts val="0"/>
                </a:spcBef>
                <a:spcAft>
                  <a:spcPts val="0"/>
                </a:spcAft>
                <a:defRPr/>
              </a:pPr>
              <a:r>
                <a:rPr lang="en-GB" sz="900" b="1" dirty="0">
                  <a:solidFill>
                    <a:schemeClr val="tx1"/>
                  </a:solidFill>
                  <a:sym typeface="Gill Sans" panose="020B0502020104020203" charset="0"/>
                </a:rPr>
                <a:t>2-6 Years</a:t>
              </a:r>
              <a:endParaRPr lang="en-GB" sz="900" b="1" dirty="0">
                <a:solidFill>
                  <a:schemeClr val="tx1"/>
                </a:solidFill>
                <a:sym typeface="Gill Sans" panose="020B0502020104020203" charset="0"/>
              </a:endParaRPr>
            </a:p>
          </p:txBody>
        </p:sp>
      </p:grpSp>
      <p:sp>
        <p:nvSpPr>
          <p:cNvPr id="68" name="67 Rectángulo"/>
          <p:cNvSpPr/>
          <p:nvPr/>
        </p:nvSpPr>
        <p:spPr bwMode="auto">
          <a:xfrm>
            <a:off x="1125538" y="2719388"/>
            <a:ext cx="515937" cy="522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dirty="0">
                <a:solidFill>
                  <a:schemeClr val="tx1"/>
                </a:solidFill>
                <a:sym typeface="Gill Sans" panose="020B0502020104020203" charset="0"/>
              </a:rPr>
              <a:t>需求</a:t>
            </a:r>
            <a:endParaRPr lang="en-GB" sz="900" dirty="0">
              <a:solidFill>
                <a:schemeClr val="tx1"/>
              </a:solidFill>
              <a:sym typeface="Gill Sans" panose="020B0502020104020203" charset="0"/>
            </a:endParaRPr>
          </a:p>
        </p:txBody>
      </p:sp>
      <p:sp>
        <p:nvSpPr>
          <p:cNvPr id="71" name="70 Rectángulo"/>
          <p:cNvSpPr/>
          <p:nvPr/>
        </p:nvSpPr>
        <p:spPr bwMode="auto">
          <a:xfrm>
            <a:off x="2043126" y="3579813"/>
            <a:ext cx="515938" cy="522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dirty="0">
                <a:solidFill>
                  <a:schemeClr val="tx1"/>
                </a:solidFill>
                <a:sym typeface="Gill Sans" panose="020B0502020104020203" charset="0"/>
              </a:rPr>
              <a:t>驱动</a:t>
            </a:r>
            <a:endParaRPr lang="en-GB" sz="900" dirty="0">
              <a:solidFill>
                <a:schemeClr val="tx1"/>
              </a:solidFill>
              <a:sym typeface="Gill Sans" panose="020B0502020104020203" charset="0"/>
            </a:endParaRPr>
          </a:p>
        </p:txBody>
      </p:sp>
      <p:sp>
        <p:nvSpPr>
          <p:cNvPr id="72" name="71 Rectángulo"/>
          <p:cNvSpPr/>
          <p:nvPr/>
        </p:nvSpPr>
        <p:spPr bwMode="auto">
          <a:xfrm>
            <a:off x="2316163" y="4003675"/>
            <a:ext cx="671512" cy="5238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GB" sz="900" dirty="0">
                <a:solidFill>
                  <a:schemeClr val="tx1"/>
                </a:solidFill>
                <a:sym typeface="Gill Sans" panose="020B0502020104020203" charset="0"/>
              </a:rPr>
              <a:t>标准化</a:t>
            </a:r>
            <a:endParaRPr lang="en-GB" sz="900" b="1" dirty="0">
              <a:solidFill>
                <a:schemeClr val="tx1"/>
              </a:solidFill>
              <a:sym typeface="Gill Sans" panose="020B0502020104020203" charset="0"/>
            </a:endParaRPr>
          </a:p>
        </p:txBody>
      </p:sp>
      <p:sp>
        <p:nvSpPr>
          <p:cNvPr id="73" name="72 Rectángulo"/>
          <p:cNvSpPr/>
          <p:nvPr/>
        </p:nvSpPr>
        <p:spPr bwMode="auto">
          <a:xfrm>
            <a:off x="3271838" y="4079875"/>
            <a:ext cx="671512" cy="5238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dirty="0">
                <a:solidFill>
                  <a:schemeClr val="tx1"/>
                </a:solidFill>
                <a:sym typeface="Gill Sans" panose="020B0502020104020203" charset="0"/>
              </a:rPr>
              <a:t>实现</a:t>
            </a:r>
            <a:endParaRPr lang="en-GB" sz="900" dirty="0">
              <a:solidFill>
                <a:schemeClr val="tx1"/>
              </a:solidFill>
              <a:sym typeface="Gill Sans" panose="020B0502020104020203" charset="0"/>
            </a:endParaRPr>
          </a:p>
        </p:txBody>
      </p:sp>
      <p:sp>
        <p:nvSpPr>
          <p:cNvPr id="74" name="73 Rectángulo"/>
          <p:cNvSpPr/>
          <p:nvPr/>
        </p:nvSpPr>
        <p:spPr bwMode="auto">
          <a:xfrm>
            <a:off x="3462338" y="3438525"/>
            <a:ext cx="673100" cy="5222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dirty="0">
                <a:solidFill>
                  <a:schemeClr val="tx1"/>
                </a:solidFill>
                <a:sym typeface="Gill Sans" panose="020B0502020104020203" charset="0"/>
              </a:rPr>
              <a:t>销售</a:t>
            </a:r>
            <a:endParaRPr lang="en-GB" sz="900" dirty="0">
              <a:solidFill>
                <a:schemeClr val="tx1"/>
              </a:solidFill>
              <a:sym typeface="Gill Sans" panose="020B0502020104020203" charset="0"/>
            </a:endParaRPr>
          </a:p>
        </p:txBody>
      </p:sp>
      <p:sp>
        <p:nvSpPr>
          <p:cNvPr id="75" name="74 Rectángulo"/>
          <p:cNvSpPr/>
          <p:nvPr/>
        </p:nvSpPr>
        <p:spPr bwMode="auto">
          <a:xfrm>
            <a:off x="3687763" y="2652713"/>
            <a:ext cx="671512" cy="5238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900" dirty="0">
                <a:solidFill>
                  <a:schemeClr val="tx1"/>
                </a:solidFill>
                <a:sym typeface="Gill Sans" panose="020B0502020104020203" charset="0"/>
              </a:rPr>
              <a:t>部署</a:t>
            </a:r>
            <a:endParaRPr lang="en-GB" sz="900" dirty="0">
              <a:solidFill>
                <a:schemeClr val="tx1"/>
              </a:solidFill>
              <a:sym typeface="Gill Sans" panose="020B0502020104020203" charset="0"/>
            </a:endParaRPr>
          </a:p>
        </p:txBody>
      </p:sp>
      <p:sp>
        <p:nvSpPr>
          <p:cNvPr id="80" name="79 Flecha abajo"/>
          <p:cNvSpPr/>
          <p:nvPr/>
        </p:nvSpPr>
        <p:spPr bwMode="auto">
          <a:xfrm rot="20066879">
            <a:off x="1322388" y="3130550"/>
            <a:ext cx="222250" cy="785813"/>
          </a:xfrm>
          <a:prstGeom prst="downArrow">
            <a:avLst/>
          </a:prstGeom>
          <a:solidFill>
            <a:srgbClr val="C000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vert" wrap="none" lIns="0" tIns="0" rIns="0" bIns="0" anchor="ctr"/>
          <a:lstStyle/>
          <a:p>
            <a:pPr algn="ctr" eaLnBrk="1" fontAlgn="auto" hangingPunct="1">
              <a:spcBef>
                <a:spcPts val="0"/>
              </a:spcBef>
              <a:spcAft>
                <a:spcPts val="0"/>
              </a:spcAft>
              <a:defRPr/>
            </a:pPr>
            <a:r>
              <a:rPr lang="en-GB" sz="700" dirty="0">
                <a:solidFill>
                  <a:schemeClr val="bg1"/>
                </a:solidFill>
                <a:sym typeface="Gill Sans" panose="020B0502020104020203" charset="0"/>
              </a:rPr>
              <a:t>Operator 2</a:t>
            </a:r>
            <a:endParaRPr lang="en-GB" sz="300" b="1" dirty="0">
              <a:solidFill>
                <a:schemeClr val="bg1"/>
              </a:solidFill>
              <a:sym typeface="Gill Sans" panose="020B0502020104020203" charset="0"/>
            </a:endParaRPr>
          </a:p>
        </p:txBody>
      </p:sp>
      <p:sp>
        <p:nvSpPr>
          <p:cNvPr id="81" name="80 Flecha abajo"/>
          <p:cNvSpPr/>
          <p:nvPr/>
        </p:nvSpPr>
        <p:spPr bwMode="auto">
          <a:xfrm rot="20066879">
            <a:off x="1531938" y="3127375"/>
            <a:ext cx="220662" cy="785813"/>
          </a:xfrm>
          <a:prstGeom prst="downArrow">
            <a:avLst/>
          </a:prstGeom>
          <a:solidFill>
            <a:srgbClr val="C00000"/>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vert" wrap="none" lIns="0" tIns="0" rIns="0" bIns="0" anchor="ctr"/>
          <a:lstStyle/>
          <a:p>
            <a:pPr algn="ctr" eaLnBrk="1" fontAlgn="auto" hangingPunct="1">
              <a:spcBef>
                <a:spcPts val="0"/>
              </a:spcBef>
              <a:spcAft>
                <a:spcPts val="0"/>
              </a:spcAft>
              <a:defRPr/>
            </a:pPr>
            <a:r>
              <a:rPr lang="en-GB" sz="700">
                <a:solidFill>
                  <a:schemeClr val="bg1"/>
                </a:solidFill>
                <a:sym typeface="Gill Sans" panose="020B0502020104020203" charset="0"/>
              </a:rPr>
              <a:t>Operator n</a:t>
            </a:r>
            <a:endParaRPr lang="en-GB" sz="300" b="1" dirty="0">
              <a:solidFill>
                <a:schemeClr val="bg1"/>
              </a:solidFill>
              <a:sym typeface="Gill Sans" panose="020B0502020104020203" charset="0"/>
            </a:endParaRPr>
          </a:p>
        </p:txBody>
      </p:sp>
      <p:sp>
        <p:nvSpPr>
          <p:cNvPr id="82" name="81 Estrella de 5 puntas"/>
          <p:cNvSpPr/>
          <p:nvPr/>
        </p:nvSpPr>
        <p:spPr bwMode="auto">
          <a:xfrm>
            <a:off x="1679575" y="3775075"/>
            <a:ext cx="288925" cy="334963"/>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wrap="none" lIns="0" tIns="0" rIns="0" bIns="0" anchor="ctr"/>
          <a:lstStyle/>
          <a:p>
            <a:pPr algn="ctr" eaLnBrk="1" fontAlgn="auto" hangingPunct="1">
              <a:spcBef>
                <a:spcPts val="0"/>
              </a:spcBef>
              <a:spcAft>
                <a:spcPts val="0"/>
              </a:spcAft>
              <a:defRPr/>
            </a:pPr>
            <a:endParaRPr lang="en-GB" sz="500" b="1" dirty="0">
              <a:latin typeface="+mn-lt"/>
              <a:ea typeface="ヒラギノ角ゴ ProN W3" panose="020B0300000000000000" charset="-128"/>
              <a:sym typeface="Gill Sans" panose="020B0502020104020203" charset="0"/>
            </a:endParaRPr>
          </a:p>
        </p:txBody>
      </p:sp>
      <p:sp>
        <p:nvSpPr>
          <p:cNvPr id="83" name="82 Rectángulo"/>
          <p:cNvSpPr/>
          <p:nvPr/>
        </p:nvSpPr>
        <p:spPr bwMode="auto">
          <a:xfrm>
            <a:off x="1249363" y="4160838"/>
            <a:ext cx="862012" cy="628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fontAlgn="auto">
              <a:spcBef>
                <a:spcPts val="0"/>
              </a:spcBef>
              <a:spcAft>
                <a:spcPts val="0"/>
              </a:spcAft>
              <a:defRPr/>
            </a:pPr>
            <a:r>
              <a:rPr lang="zh-CN" altLang="en-US" sz="900" dirty="0">
                <a:solidFill>
                  <a:schemeClr val="tx1"/>
                </a:solidFill>
                <a:sym typeface="Gill Sans" panose="020B0502020104020203" charset="0"/>
              </a:rPr>
              <a:t>召集支持者</a:t>
            </a:r>
            <a:endParaRPr lang="en-GB" sz="900" dirty="0">
              <a:solidFill>
                <a:schemeClr val="tx1"/>
              </a:solidFill>
              <a:sym typeface="Gill Sans" panose="020B0502020104020203" charset="0"/>
            </a:endParaRPr>
          </a:p>
        </p:txBody>
      </p:sp>
      <p:sp>
        <p:nvSpPr>
          <p:cNvPr id="17436" name="TextBox 26"/>
          <p:cNvSpPr txBox="1">
            <a:spLocks noChangeArrowheads="1"/>
          </p:cNvSpPr>
          <p:nvPr/>
        </p:nvSpPr>
        <p:spPr bwMode="auto">
          <a:xfrm>
            <a:off x="5925549" y="2806700"/>
            <a:ext cx="4171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GB" sz="900" dirty="0">
                <a:ea typeface="ヒラギノ角ゴ ProN W3" panose="020B0300000000000000" charset="-128"/>
                <a:sym typeface="Gill Sans" panose="020B0502020104020203" pitchFamily="34" charset="-79"/>
              </a:rPr>
              <a:t>开发</a:t>
            </a:r>
            <a:endParaRPr kumimoji="0" lang="en-GB" altLang="zh-CN" sz="1000" dirty="0">
              <a:ea typeface="ヒラギノ角ゴ ProN W3" panose="020B0300000000000000" charset="-128"/>
              <a:sym typeface="Gill Sans" panose="020B0502020104020203" pitchFamily="34" charset="-79"/>
            </a:endParaRPr>
          </a:p>
        </p:txBody>
      </p:sp>
      <p:sp>
        <p:nvSpPr>
          <p:cNvPr id="17437" name="TextBox 27"/>
          <p:cNvSpPr txBox="1">
            <a:spLocks noChangeArrowheads="1"/>
          </p:cNvSpPr>
          <p:nvPr/>
        </p:nvSpPr>
        <p:spPr bwMode="auto">
          <a:xfrm>
            <a:off x="6670874" y="2798763"/>
            <a:ext cx="41870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GB" sz="900" dirty="0">
                <a:ea typeface="ヒラギノ角ゴ ProN W3" panose="020B0300000000000000" charset="-128"/>
                <a:sym typeface="Gill Sans" panose="020B0502020104020203" pitchFamily="34" charset="-79"/>
              </a:rPr>
              <a:t>部署</a:t>
            </a:r>
            <a:endParaRPr kumimoji="0" lang="en-GB" altLang="zh-CN" sz="1000" dirty="0">
              <a:ea typeface="ヒラギノ角ゴ ProN W3" panose="020B0300000000000000" charset="-128"/>
              <a:sym typeface="Gill Sans" panose="020B0502020104020203" pitchFamily="34" charset="-79"/>
            </a:endParaRPr>
          </a:p>
        </p:txBody>
      </p:sp>
      <p:sp>
        <p:nvSpPr>
          <p:cNvPr id="17438" name="TextBox 30"/>
          <p:cNvSpPr txBox="1">
            <a:spLocks noChangeArrowheads="1"/>
          </p:cNvSpPr>
          <p:nvPr/>
        </p:nvSpPr>
        <p:spPr bwMode="auto">
          <a:xfrm>
            <a:off x="4643438" y="2738438"/>
            <a:ext cx="1238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1200" b="1">
              <a:ea typeface="ヒラギノ角ゴ ProN W3" panose="020B0300000000000000" charset="-128"/>
              <a:sym typeface="Gill Sans" panose="020B0502020104020203" pitchFamily="34" charset="-79"/>
            </a:endParaRPr>
          </a:p>
        </p:txBody>
      </p:sp>
      <p:sp>
        <p:nvSpPr>
          <p:cNvPr id="17439" name="TextBox 38"/>
          <p:cNvSpPr txBox="1">
            <a:spLocks noChangeArrowheads="1"/>
          </p:cNvSpPr>
          <p:nvPr/>
        </p:nvSpPr>
        <p:spPr bwMode="auto">
          <a:xfrm>
            <a:off x="7433613" y="2806700"/>
            <a:ext cx="42992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GB" sz="900" dirty="0">
                <a:ea typeface="ヒラギノ角ゴ ProN W3" panose="020B0300000000000000" charset="-128"/>
                <a:sym typeface="Gill Sans" panose="020B0502020104020203" pitchFamily="34" charset="-79"/>
              </a:rPr>
              <a:t>发布</a:t>
            </a:r>
            <a:endParaRPr kumimoji="0" lang="en-GB" altLang="zh-CN" sz="1000" dirty="0">
              <a:ea typeface="ヒラギノ角ゴ ProN W3" panose="020B0300000000000000" charset="-128"/>
              <a:sym typeface="Gill Sans" panose="020B0502020104020203" pitchFamily="34" charset="-79"/>
            </a:endParaRPr>
          </a:p>
        </p:txBody>
      </p:sp>
      <p:sp>
        <p:nvSpPr>
          <p:cNvPr id="17440" name="52 Flecha abajo"/>
          <p:cNvSpPr>
            <a:spLocks noChangeArrowheads="1"/>
          </p:cNvSpPr>
          <p:nvPr/>
        </p:nvSpPr>
        <p:spPr bwMode="auto">
          <a:xfrm rot="-5400000">
            <a:off x="6053138" y="2835275"/>
            <a:ext cx="344488" cy="687387"/>
          </a:xfrm>
          <a:prstGeom prst="downArrow">
            <a:avLst>
              <a:gd name="adj1" fmla="val 50000"/>
              <a:gd name="adj2" fmla="val 49922"/>
            </a:avLst>
          </a:prstGeom>
          <a:solidFill>
            <a:srgbClr val="C00000"/>
          </a:solidFill>
          <a:ln w="25400">
            <a:solidFill>
              <a:srgbClr val="BCBCBC"/>
            </a:solidFill>
            <a:miter lim="800000"/>
          </a:ln>
        </p:spPr>
        <p:txBody>
          <a:bodyPr vert="eaVert"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700" b="1">
              <a:sym typeface="Gill Sans" panose="020B0502020104020203" pitchFamily="34" charset="-79"/>
            </a:endParaRPr>
          </a:p>
        </p:txBody>
      </p:sp>
      <p:sp>
        <p:nvSpPr>
          <p:cNvPr id="17441" name="53 Flecha abajo"/>
          <p:cNvSpPr>
            <a:spLocks noChangeArrowheads="1"/>
          </p:cNvSpPr>
          <p:nvPr/>
        </p:nvSpPr>
        <p:spPr bwMode="auto">
          <a:xfrm rot="-5400000">
            <a:off x="6788150" y="2835275"/>
            <a:ext cx="344488" cy="687388"/>
          </a:xfrm>
          <a:prstGeom prst="downArrow">
            <a:avLst>
              <a:gd name="adj1" fmla="val 50000"/>
              <a:gd name="adj2" fmla="val 49922"/>
            </a:avLst>
          </a:prstGeom>
          <a:solidFill>
            <a:srgbClr val="C00000"/>
          </a:solidFill>
          <a:ln w="25400">
            <a:solidFill>
              <a:srgbClr val="BCBCBC"/>
            </a:solidFill>
            <a:miter lim="800000"/>
          </a:ln>
        </p:spPr>
        <p:txBody>
          <a:bodyPr vert="eaVert"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700" b="1">
              <a:sym typeface="Gill Sans" panose="020B0502020104020203" pitchFamily="34" charset="-79"/>
            </a:endParaRPr>
          </a:p>
        </p:txBody>
      </p:sp>
      <p:sp>
        <p:nvSpPr>
          <p:cNvPr id="17442" name="78 Flecha abajo"/>
          <p:cNvSpPr>
            <a:spLocks noChangeArrowheads="1"/>
          </p:cNvSpPr>
          <p:nvPr/>
        </p:nvSpPr>
        <p:spPr bwMode="auto">
          <a:xfrm rot="-5400000">
            <a:off x="7521575" y="2835275"/>
            <a:ext cx="344488" cy="687388"/>
          </a:xfrm>
          <a:prstGeom prst="downArrow">
            <a:avLst>
              <a:gd name="adj1" fmla="val 50000"/>
              <a:gd name="adj2" fmla="val 49922"/>
            </a:avLst>
          </a:prstGeom>
          <a:solidFill>
            <a:srgbClr val="C00000"/>
          </a:solidFill>
          <a:ln w="25400">
            <a:solidFill>
              <a:srgbClr val="BCBCBC"/>
            </a:solidFill>
            <a:miter lim="800000"/>
          </a:ln>
        </p:spPr>
        <p:txBody>
          <a:bodyPr vert="eaVert"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700" b="1">
              <a:sym typeface="Gill Sans" panose="020B0502020104020203" pitchFamily="34" charset="-79"/>
            </a:endParaRPr>
          </a:p>
        </p:txBody>
      </p:sp>
      <p:cxnSp>
        <p:nvCxnSpPr>
          <p:cNvPr id="17443" name="83 Conector recto de flecha"/>
          <p:cNvCxnSpPr>
            <a:cxnSpLocks noChangeShapeType="1"/>
          </p:cNvCxnSpPr>
          <p:nvPr/>
        </p:nvCxnSpPr>
        <p:spPr bwMode="auto">
          <a:xfrm>
            <a:off x="5881688" y="3500438"/>
            <a:ext cx="2784475" cy="0"/>
          </a:xfrm>
          <a:prstGeom prst="straightConnector1">
            <a:avLst/>
          </a:prstGeom>
          <a:noFill/>
          <a:ln w="38100">
            <a:solidFill>
              <a:srgbClr val="000000"/>
            </a:solidFill>
            <a:round/>
            <a:tailEnd type="arrow" w="med" len="med"/>
          </a:ln>
          <a:extLst>
            <a:ext uri="{909E8E84-426E-40DD-AFC4-6F175D3DCCD1}">
              <a14:hiddenFill xmlns:a14="http://schemas.microsoft.com/office/drawing/2010/main">
                <a:noFill/>
              </a14:hiddenFill>
            </a:ext>
          </a:extLst>
        </p:spPr>
      </p:cxnSp>
      <p:sp>
        <p:nvSpPr>
          <p:cNvPr id="85" name="84 Rectángulo"/>
          <p:cNvSpPr/>
          <p:nvPr/>
        </p:nvSpPr>
        <p:spPr bwMode="auto">
          <a:xfrm>
            <a:off x="7451725" y="3121025"/>
            <a:ext cx="1042988" cy="5238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eaLnBrk="1" fontAlgn="auto" hangingPunct="1">
              <a:spcBef>
                <a:spcPts val="0"/>
              </a:spcBef>
              <a:spcAft>
                <a:spcPts val="0"/>
              </a:spcAft>
              <a:defRPr/>
            </a:pPr>
            <a:r>
              <a:rPr lang="en-GB" sz="900" b="1" dirty="0">
                <a:solidFill>
                  <a:srgbClr val="000000"/>
                </a:solidFill>
                <a:sym typeface="Gill Sans" panose="020B0502020104020203" charset="0"/>
              </a:rPr>
              <a:t>2-6 Months</a:t>
            </a:r>
            <a:endParaRPr lang="en-GB" sz="900" b="1" dirty="0">
              <a:solidFill>
                <a:srgbClr val="000000"/>
              </a:solidFill>
              <a:sym typeface="Gill Sans" panose="020B0502020104020203" charset="0"/>
            </a:endParaRPr>
          </a:p>
        </p:txBody>
      </p:sp>
      <p:sp>
        <p:nvSpPr>
          <p:cNvPr id="91" name="90 Rectángulo"/>
          <p:cNvSpPr/>
          <p:nvPr/>
        </p:nvSpPr>
        <p:spPr bwMode="auto">
          <a:xfrm>
            <a:off x="122238" y="1719263"/>
            <a:ext cx="4291012" cy="522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GB" sz="3200" dirty="0">
                <a:solidFill>
                  <a:schemeClr val="tx1">
                    <a:lumMod val="90000"/>
                    <a:lumOff val="10000"/>
                  </a:schemeClr>
                </a:solidFill>
                <a:sym typeface="Gill Sans" panose="020B0502020104020203" charset="0"/>
              </a:rPr>
              <a:t>电信</a:t>
            </a:r>
            <a:r>
              <a:rPr lang="zh-CN" altLang="en-US" sz="3200" dirty="0">
                <a:solidFill>
                  <a:schemeClr val="tx1">
                    <a:lumMod val="90000"/>
                    <a:lumOff val="10000"/>
                  </a:schemeClr>
                </a:solidFill>
                <a:sym typeface="Gill Sans" panose="020B0502020104020203" charset="0"/>
              </a:rPr>
              <a:t>周期</a:t>
            </a:r>
            <a:endParaRPr lang="en-GB" sz="3200" dirty="0">
              <a:solidFill>
                <a:schemeClr val="tx1">
                  <a:lumMod val="90000"/>
                  <a:lumOff val="10000"/>
                </a:schemeClr>
              </a:solidFill>
              <a:sym typeface="Gill Sans" panose="020B0502020104020203" charset="0"/>
            </a:endParaRPr>
          </a:p>
        </p:txBody>
      </p:sp>
      <p:sp>
        <p:nvSpPr>
          <p:cNvPr id="92" name="91 Rectángulo"/>
          <p:cNvSpPr/>
          <p:nvPr/>
        </p:nvSpPr>
        <p:spPr bwMode="auto">
          <a:xfrm>
            <a:off x="4572000" y="1719263"/>
            <a:ext cx="4500563" cy="522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GB" sz="2800" b="1" dirty="0">
                <a:solidFill>
                  <a:srgbClr val="195873"/>
                </a:solidFill>
                <a:sym typeface="Gill Sans" panose="020B0502020104020203" charset="0"/>
              </a:rPr>
              <a:t>互联网</a:t>
            </a:r>
            <a:r>
              <a:rPr lang="zh-CN" altLang="en-US" sz="2800" b="1" dirty="0">
                <a:solidFill>
                  <a:srgbClr val="195873"/>
                </a:solidFill>
                <a:sym typeface="Gill Sans" panose="020B0502020104020203" charset="0"/>
              </a:rPr>
              <a:t>周期</a:t>
            </a:r>
            <a:endParaRPr lang="en-GB" sz="2800" dirty="0">
              <a:solidFill>
                <a:srgbClr val="195873"/>
              </a:solidFill>
              <a:sym typeface="Gill Sans" panose="020B0502020104020203" charset="0"/>
            </a:endParaRPr>
          </a:p>
        </p:txBody>
      </p:sp>
      <p:sp>
        <p:nvSpPr>
          <p:cNvPr id="101" name="100 Rectángulo"/>
          <p:cNvSpPr>
            <a:spLocks noChangeArrowheads="1"/>
          </p:cNvSpPr>
          <p:nvPr/>
        </p:nvSpPr>
        <p:spPr bwMode="auto">
          <a:xfrm>
            <a:off x="1116013" y="5319713"/>
            <a:ext cx="2474912" cy="844550"/>
          </a:xfrm>
          <a:prstGeom prst="rect">
            <a:avLst/>
          </a:prstGeom>
          <a:solidFill>
            <a:srgbClr val="8D74AB"/>
          </a:solidFill>
          <a:ln w="9525">
            <a:solidFill>
              <a:srgbClr val="969696"/>
            </a:solidFill>
            <a:round/>
          </a:ln>
          <a:effectLst>
            <a:outerShdw blurRad="50800" dist="38100" dir="2700000" algn="tl" rotWithShape="0">
              <a:srgbClr val="808080">
                <a:alpha val="39998"/>
              </a:srgbClr>
            </a:outerShdw>
          </a:effectLst>
        </p:spPr>
        <p:txBody>
          <a:bodyPr lIns="0" tIns="0" rIns="0" bIns="0" anchor="ctr"/>
          <a:lstStyle/>
          <a:p>
            <a:pPr algn="ctr" eaLnBrk="1" fontAlgn="auto" hangingPunct="1">
              <a:spcBef>
                <a:spcPts val="0"/>
              </a:spcBef>
              <a:spcAft>
                <a:spcPts val="0"/>
              </a:spcAft>
              <a:defRPr/>
            </a:pPr>
            <a:r>
              <a:rPr lang="en-GB" sz="3600" b="1" dirty="0">
                <a:solidFill>
                  <a:schemeClr val="bg1"/>
                </a:solidFill>
                <a:latin typeface="+mn-lt"/>
                <a:ea typeface="ヒラギノ角ゴ ProN W3" panose="020B0300000000000000" charset="-128"/>
                <a:sym typeface="Gill Sans" panose="020B0502020104020203" charset="0"/>
              </a:rPr>
              <a:t>2-6 </a:t>
            </a:r>
            <a:r>
              <a:rPr lang="zh-CN" altLang="en-GB" sz="3600" dirty="0">
                <a:solidFill>
                  <a:schemeClr val="bg1"/>
                </a:solidFill>
                <a:latin typeface="+mn-lt"/>
                <a:ea typeface="ヒラギノ角ゴ ProN W3" panose="020B0300000000000000" charset="-128"/>
                <a:sym typeface="Gill Sans" panose="020B0502020104020203" charset="0"/>
              </a:rPr>
              <a:t>年</a:t>
            </a:r>
            <a:endParaRPr lang="en-GB" sz="3600" b="1" dirty="0">
              <a:solidFill>
                <a:schemeClr val="bg1"/>
              </a:solidFill>
              <a:latin typeface="+mn-lt"/>
              <a:ea typeface="ヒラギノ角ゴ ProN W3" panose="020B0300000000000000" charset="-128"/>
              <a:sym typeface="Gill Sans" panose="020B0502020104020203" charset="0"/>
            </a:endParaRPr>
          </a:p>
        </p:txBody>
      </p:sp>
      <p:sp>
        <p:nvSpPr>
          <p:cNvPr id="102" name="101 Rectángulo"/>
          <p:cNvSpPr>
            <a:spLocks noChangeArrowheads="1"/>
          </p:cNvSpPr>
          <p:nvPr/>
        </p:nvSpPr>
        <p:spPr bwMode="auto">
          <a:xfrm>
            <a:off x="5435600" y="5319713"/>
            <a:ext cx="2763838" cy="844550"/>
          </a:xfrm>
          <a:prstGeom prst="rect">
            <a:avLst/>
          </a:prstGeom>
          <a:solidFill>
            <a:srgbClr val="8D74AB"/>
          </a:solidFill>
          <a:ln w="9525">
            <a:solidFill>
              <a:srgbClr val="969696"/>
            </a:solidFill>
            <a:round/>
          </a:ln>
          <a:effectLst>
            <a:outerShdw blurRad="50800" dist="38100" dir="2700000" algn="tl" rotWithShape="0">
              <a:srgbClr val="808080">
                <a:alpha val="39998"/>
              </a:srgbClr>
            </a:outerShdw>
          </a:effectLst>
        </p:spPr>
        <p:txBody>
          <a:bodyPr lIns="0" tIns="0" rIns="0" bIns="0" anchor="ctr"/>
          <a:lstStyle/>
          <a:p>
            <a:pPr algn="ctr" eaLnBrk="1" fontAlgn="auto" hangingPunct="1">
              <a:spcBef>
                <a:spcPts val="0"/>
              </a:spcBef>
              <a:spcAft>
                <a:spcPts val="0"/>
              </a:spcAft>
              <a:defRPr/>
            </a:pPr>
            <a:r>
              <a:rPr lang="en-GB" sz="3600" b="1" dirty="0">
                <a:solidFill>
                  <a:schemeClr val="bg1"/>
                </a:solidFill>
                <a:latin typeface="+mn-lt"/>
                <a:ea typeface="ヒラギノ角ゴ ProN W3" panose="020B0300000000000000" charset="-128"/>
                <a:sym typeface="Gill Sans" panose="020B0502020104020203" charset="0"/>
              </a:rPr>
              <a:t>2-6 </a:t>
            </a:r>
            <a:r>
              <a:rPr lang="zh-CN" altLang="en-GB" sz="3600" b="1" dirty="0">
                <a:solidFill>
                  <a:schemeClr val="bg1"/>
                </a:solidFill>
                <a:latin typeface="+mn-lt"/>
                <a:ea typeface="ヒラギノ角ゴ ProN W3" panose="020B0300000000000000" charset="-128"/>
                <a:sym typeface="Gill Sans" panose="020B0502020104020203" charset="0"/>
              </a:rPr>
              <a:t>周</a:t>
            </a:r>
            <a:r>
              <a:rPr lang="en-US" altLang="zh-CN" sz="3600" b="1" dirty="0">
                <a:solidFill>
                  <a:schemeClr val="bg1"/>
                </a:solidFill>
                <a:latin typeface="+mn-lt"/>
                <a:ea typeface="ヒラギノ角ゴ ProN W3" panose="020B0300000000000000" charset="-128"/>
                <a:sym typeface="Gill Sans" panose="020B0502020104020203" charset="0"/>
              </a:rPr>
              <a:t>/</a:t>
            </a:r>
            <a:r>
              <a:rPr lang="zh-CN" altLang="en-GB" sz="3600" dirty="0">
                <a:solidFill>
                  <a:schemeClr val="bg1"/>
                </a:solidFill>
                <a:latin typeface="+mn-lt"/>
                <a:ea typeface="ヒラギノ角ゴ ProN W3" panose="020B0300000000000000" charset="-128"/>
                <a:sym typeface="Gill Sans" panose="020B0502020104020203" charset="0"/>
              </a:rPr>
              <a:t>月</a:t>
            </a:r>
            <a:endParaRPr lang="en-GB" sz="3600" b="1" dirty="0">
              <a:solidFill>
                <a:schemeClr val="bg1"/>
              </a:solidFill>
              <a:latin typeface="+mn-lt"/>
              <a:ea typeface="ヒラギノ角ゴ ProN W3" panose="020B0300000000000000" charset="-128"/>
              <a:sym typeface="Gill Sans" panose="020B0502020104020203" charset="0"/>
            </a:endParaRPr>
          </a:p>
        </p:txBody>
      </p:sp>
      <p:pic>
        <p:nvPicPr>
          <p:cNvPr id="174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5040313"/>
            <a:ext cx="4191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6500" y="5040313"/>
            <a:ext cx="4191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51" name="6 CuadroTexto"/>
          <p:cNvSpPr txBox="1">
            <a:spLocks noChangeArrowheads="1"/>
          </p:cNvSpPr>
          <p:nvPr/>
        </p:nvSpPr>
        <p:spPr bwMode="auto">
          <a:xfrm>
            <a:off x="4703763" y="2897188"/>
            <a:ext cx="11128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900" b="1" dirty="0">
                <a:sym typeface="Gill Sans" panose="020B0502020104020203" pitchFamily="34" charset="-79"/>
              </a:rPr>
              <a:t>互联网</a:t>
            </a:r>
            <a:r>
              <a:rPr kumimoji="0" lang="zh-CN" altLang="en-US" sz="900" b="1" dirty="0">
                <a:sym typeface="Gill Sans" panose="020B0502020104020203" pitchFamily="34" charset="-79"/>
              </a:rPr>
              <a:t>厂商</a:t>
            </a:r>
            <a:endParaRPr kumimoji="0" lang="en-GB" altLang="zh-CN" sz="900" b="1" dirty="0">
              <a:sym typeface="Gill Sans" panose="020B0502020104020203" pitchFamily="34" charset="-79"/>
            </a:endParaRPr>
          </a:p>
        </p:txBody>
      </p:sp>
      <p:cxnSp>
        <p:nvCxnSpPr>
          <p:cNvPr id="17452" name="11 Conector recto de flecha"/>
          <p:cNvCxnSpPr>
            <a:cxnSpLocks noChangeShapeType="1"/>
          </p:cNvCxnSpPr>
          <p:nvPr/>
        </p:nvCxnSpPr>
        <p:spPr bwMode="auto">
          <a:xfrm>
            <a:off x="893763" y="2609850"/>
            <a:ext cx="209550" cy="303213"/>
          </a:xfrm>
          <a:prstGeom prst="straightConnector1">
            <a:avLst/>
          </a:prstGeom>
          <a:noFill/>
          <a:ln w="25400">
            <a:solidFill>
              <a:srgbClr val="000000"/>
            </a:solidFill>
            <a:round/>
            <a:tailEnd type="arrow" w="med" len="med"/>
          </a:ln>
          <a:extLst>
            <a:ext uri="{909E8E84-426E-40DD-AFC4-6F175D3DCCD1}">
              <a14:hiddenFill xmlns:a14="http://schemas.microsoft.com/office/drawing/2010/main">
                <a:noFill/>
              </a14:hiddenFill>
            </a:ext>
          </a:extLst>
        </p:spPr>
      </p:cxnSp>
      <p:cxnSp>
        <p:nvCxnSpPr>
          <p:cNvPr id="17453" name="87 Conector recto de flecha"/>
          <p:cNvCxnSpPr>
            <a:cxnSpLocks noChangeShapeType="1"/>
          </p:cNvCxnSpPr>
          <p:nvPr/>
        </p:nvCxnSpPr>
        <p:spPr bwMode="auto">
          <a:xfrm>
            <a:off x="5649913" y="2609850"/>
            <a:ext cx="211137" cy="303213"/>
          </a:xfrm>
          <a:prstGeom prst="straightConnector1">
            <a:avLst/>
          </a:prstGeom>
          <a:noFill/>
          <a:ln w="25400">
            <a:solidFill>
              <a:srgbClr val="000000"/>
            </a:solidFill>
            <a:round/>
            <a:tailEnd type="arrow" w="med" len="med"/>
          </a:ln>
          <a:extLst>
            <a:ext uri="{909E8E84-426E-40DD-AFC4-6F175D3DCCD1}">
              <a14:hiddenFill xmlns:a14="http://schemas.microsoft.com/office/drawing/2010/main">
                <a:noFill/>
              </a14:hiddenFill>
            </a:ext>
          </a:extLst>
        </p:spPr>
      </p:cxnSp>
      <p:grpSp>
        <p:nvGrpSpPr>
          <p:cNvPr id="17454" name="14 Grupo"/>
          <p:cNvGrpSpPr/>
          <p:nvPr/>
        </p:nvGrpSpPr>
        <p:grpSpPr bwMode="auto">
          <a:xfrm>
            <a:off x="3430588" y="2419350"/>
            <a:ext cx="925512" cy="333375"/>
            <a:chOff x="3430416" y="2276872"/>
            <a:chExt cx="925560" cy="331971"/>
          </a:xfrm>
        </p:grpSpPr>
        <p:sp>
          <p:nvSpPr>
            <p:cNvPr id="17465" name="12 Rectángulo"/>
            <p:cNvSpPr>
              <a:spLocks noChangeArrowheads="1"/>
            </p:cNvSpPr>
            <p:nvPr/>
          </p:nvSpPr>
          <p:spPr bwMode="auto">
            <a:xfrm>
              <a:off x="3430416" y="2290160"/>
              <a:ext cx="853552" cy="318645"/>
            </a:xfrm>
            <a:prstGeom prst="rect">
              <a:avLst/>
            </a:prstGeom>
            <a:solidFill>
              <a:srgbClr val="C000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s-ES" altLang="en-US" sz="2800">
                <a:solidFill>
                  <a:srgbClr val="000000"/>
                </a:solidFill>
                <a:ea typeface="ヒラギノ角ゴ ProN W3" panose="020B0300000000000000" charset="-128"/>
                <a:sym typeface="Gill Sans" panose="020B0502020104020203" pitchFamily="34" charset="-79"/>
              </a:endParaRPr>
            </a:p>
          </p:txBody>
        </p:sp>
        <p:sp>
          <p:nvSpPr>
            <p:cNvPr id="78" name="77 Rectángulo"/>
            <p:cNvSpPr/>
            <p:nvPr/>
          </p:nvSpPr>
          <p:spPr bwMode="auto">
            <a:xfrm>
              <a:off x="3501857" y="2276872"/>
              <a:ext cx="854119" cy="3319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US" sz="1050" dirty="0">
                  <a:solidFill>
                    <a:schemeClr val="bg1"/>
                  </a:solidFill>
                  <a:sym typeface="Gill Sans" panose="020B0502020104020203" charset="0"/>
                </a:rPr>
                <a:t>上线运行</a:t>
              </a:r>
              <a:endParaRPr lang="en-GB" sz="1050" b="1" dirty="0">
                <a:solidFill>
                  <a:schemeClr val="bg1"/>
                </a:solidFill>
                <a:sym typeface="Gill Sans" panose="020B0502020104020203" charset="0"/>
              </a:endParaRPr>
            </a:p>
          </p:txBody>
        </p:sp>
      </p:grpSp>
      <p:grpSp>
        <p:nvGrpSpPr>
          <p:cNvPr id="17455" name="88 Grupo"/>
          <p:cNvGrpSpPr/>
          <p:nvPr/>
        </p:nvGrpSpPr>
        <p:grpSpPr bwMode="auto">
          <a:xfrm>
            <a:off x="7648575" y="2419350"/>
            <a:ext cx="925513" cy="333375"/>
            <a:chOff x="3430416" y="2276872"/>
            <a:chExt cx="925560" cy="331971"/>
          </a:xfrm>
        </p:grpSpPr>
        <p:sp>
          <p:nvSpPr>
            <p:cNvPr id="17463" name="92 Rectángulo"/>
            <p:cNvSpPr>
              <a:spLocks noChangeArrowheads="1"/>
            </p:cNvSpPr>
            <p:nvPr/>
          </p:nvSpPr>
          <p:spPr bwMode="auto">
            <a:xfrm>
              <a:off x="3430416" y="2290160"/>
              <a:ext cx="853552" cy="318645"/>
            </a:xfrm>
            <a:prstGeom prst="rect">
              <a:avLst/>
            </a:prstGeom>
            <a:solidFill>
              <a:srgbClr val="C000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s-ES" altLang="en-US" sz="2800">
                <a:solidFill>
                  <a:srgbClr val="000000"/>
                </a:solidFill>
                <a:ea typeface="ヒラギノ角ゴ ProN W3" panose="020B0300000000000000" charset="-128"/>
                <a:sym typeface="Gill Sans" panose="020B0502020104020203" pitchFamily="34" charset="-79"/>
              </a:endParaRPr>
            </a:p>
          </p:txBody>
        </p:sp>
        <p:sp>
          <p:nvSpPr>
            <p:cNvPr id="94" name="93 Rectángulo"/>
            <p:cNvSpPr/>
            <p:nvPr/>
          </p:nvSpPr>
          <p:spPr bwMode="auto">
            <a:xfrm>
              <a:off x="3501858" y="2276872"/>
              <a:ext cx="854118" cy="3319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1050" b="1" dirty="0">
                  <a:solidFill>
                    <a:schemeClr val="bg1"/>
                  </a:solidFill>
                  <a:sym typeface="Gill Sans" panose="020B0502020104020203" charset="0"/>
                </a:rPr>
                <a:t>上线</a:t>
              </a:r>
              <a:r>
                <a:rPr lang="zh-CN" altLang="en-US" sz="1050" b="1" dirty="0">
                  <a:solidFill>
                    <a:schemeClr val="bg1"/>
                  </a:solidFill>
                  <a:sym typeface="Gill Sans" panose="020B0502020104020203" charset="0"/>
                </a:rPr>
                <a:t>运行</a:t>
              </a:r>
              <a:endParaRPr lang="en-GB" sz="1050" b="1" dirty="0">
                <a:solidFill>
                  <a:schemeClr val="bg1"/>
                </a:solidFill>
                <a:sym typeface="Gill Sans" panose="020B0502020104020203" charset="0"/>
              </a:endParaRPr>
            </a:p>
          </p:txBody>
        </p:sp>
      </p:grpSp>
      <p:grpSp>
        <p:nvGrpSpPr>
          <p:cNvPr id="17456" name="9 Grupo"/>
          <p:cNvGrpSpPr/>
          <p:nvPr/>
        </p:nvGrpSpPr>
        <p:grpSpPr bwMode="auto">
          <a:xfrm>
            <a:off x="238125" y="2184400"/>
            <a:ext cx="927100" cy="517525"/>
            <a:chOff x="238403" y="2040624"/>
            <a:chExt cx="926115" cy="517952"/>
          </a:xfrm>
        </p:grpSpPr>
        <p:sp>
          <p:nvSpPr>
            <p:cNvPr id="9" name="8 Elipse"/>
            <p:cNvSpPr>
              <a:spLocks noChangeArrowheads="1"/>
            </p:cNvSpPr>
            <p:nvPr/>
          </p:nvSpPr>
          <p:spPr bwMode="auto">
            <a:xfrm>
              <a:off x="238403" y="2040624"/>
              <a:ext cx="926115" cy="517952"/>
            </a:xfrm>
            <a:prstGeom prst="ellipse">
              <a:avLst/>
            </a:prstGeom>
            <a:solidFill>
              <a:srgbClr val="FCFBF9"/>
            </a:solidFill>
            <a:ln>
              <a:noFill/>
            </a:ln>
            <a:effectLst>
              <a:outerShdw blurRad="50800" dist="38100" dir="5400000" algn="t" rotWithShape="0">
                <a:srgbClr val="808080">
                  <a:alpha val="39998"/>
                </a:srgbClr>
              </a:outerShdw>
            </a:effectLst>
            <a:extLst>
              <a:ext uri="{91240B29-F687-4F45-9708-019B960494DF}">
                <a14:hiddenLine xmlns:a14="http://schemas.microsoft.com/office/drawing/2010/main" w="25400">
                  <a:solidFill>
                    <a:srgbClr val="000000"/>
                  </a:solidFill>
                  <a:round/>
                </a14:hiddenLine>
              </a:ext>
            </a:extLst>
          </p:spPr>
          <p:txBody>
            <a:bodyPr/>
            <a:lstStyle/>
            <a:p>
              <a:pPr algn="ctr" eaLnBrk="1" hangingPunct="1">
                <a:defRPr/>
              </a:pPr>
              <a:endParaRPr lang="es-ES"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77" name="76 Rectángulo"/>
            <p:cNvSpPr/>
            <p:nvPr/>
          </p:nvSpPr>
          <p:spPr bwMode="auto">
            <a:xfrm>
              <a:off x="395399" y="2162963"/>
              <a:ext cx="648597" cy="2557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1600" dirty="0">
                  <a:solidFill>
                    <a:schemeClr val="tx1"/>
                  </a:solidFill>
                  <a:sym typeface="Gill Sans" panose="020B0502020104020203" charset="0"/>
                </a:rPr>
                <a:t>想法</a:t>
              </a:r>
              <a:r>
                <a:rPr lang="en-GB" sz="1600" b="1" dirty="0">
                  <a:solidFill>
                    <a:schemeClr val="tx1"/>
                  </a:solidFill>
                  <a:sym typeface="Gill Sans" panose="020B0502020104020203" charset="0"/>
                </a:rPr>
                <a:t> !!</a:t>
              </a:r>
              <a:endParaRPr lang="en-GB" sz="1600" b="1" dirty="0">
                <a:solidFill>
                  <a:schemeClr val="tx1"/>
                </a:solidFill>
                <a:sym typeface="Gill Sans" panose="020B0502020104020203" charset="0"/>
              </a:endParaRPr>
            </a:p>
          </p:txBody>
        </p:sp>
      </p:grpSp>
      <p:grpSp>
        <p:nvGrpSpPr>
          <p:cNvPr id="17457" name="68 Grupo"/>
          <p:cNvGrpSpPr/>
          <p:nvPr/>
        </p:nvGrpSpPr>
        <p:grpSpPr bwMode="auto">
          <a:xfrm>
            <a:off x="4941888" y="2184400"/>
            <a:ext cx="925512" cy="517525"/>
            <a:chOff x="238403" y="2040624"/>
            <a:chExt cx="926115" cy="517952"/>
          </a:xfrm>
        </p:grpSpPr>
        <p:sp>
          <p:nvSpPr>
            <p:cNvPr id="70" name="69 Elipse"/>
            <p:cNvSpPr>
              <a:spLocks noChangeArrowheads="1"/>
            </p:cNvSpPr>
            <p:nvPr/>
          </p:nvSpPr>
          <p:spPr bwMode="auto">
            <a:xfrm>
              <a:off x="238403" y="2040624"/>
              <a:ext cx="926115" cy="517952"/>
            </a:xfrm>
            <a:prstGeom prst="ellipse">
              <a:avLst/>
            </a:prstGeom>
            <a:solidFill>
              <a:srgbClr val="FCFBF9"/>
            </a:solidFill>
            <a:ln>
              <a:noFill/>
            </a:ln>
            <a:effectLst>
              <a:outerShdw blurRad="50800" dist="38100" dir="5400000" algn="t" rotWithShape="0">
                <a:srgbClr val="808080">
                  <a:alpha val="39998"/>
                </a:srgbClr>
              </a:outerShdw>
            </a:effectLst>
            <a:extLst>
              <a:ext uri="{91240B29-F687-4F45-9708-019B960494DF}">
                <a14:hiddenLine xmlns:a14="http://schemas.microsoft.com/office/drawing/2010/main" w="25400">
                  <a:solidFill>
                    <a:srgbClr val="000000"/>
                  </a:solidFill>
                  <a:round/>
                </a14:hiddenLine>
              </a:ext>
            </a:extLst>
          </p:spPr>
          <p:txBody>
            <a:bodyPr/>
            <a:lstStyle/>
            <a:p>
              <a:pPr algn="ctr" eaLnBrk="1" hangingPunct="1">
                <a:defRPr/>
              </a:pPr>
              <a:endParaRPr lang="es-ES"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87" name="86 Rectángulo"/>
            <p:cNvSpPr/>
            <p:nvPr/>
          </p:nvSpPr>
          <p:spPr bwMode="auto">
            <a:xfrm>
              <a:off x="395667" y="2162963"/>
              <a:ext cx="648122" cy="2557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fontAlgn="auto" hangingPunct="1">
                <a:spcBef>
                  <a:spcPts val="0"/>
                </a:spcBef>
                <a:spcAft>
                  <a:spcPts val="0"/>
                </a:spcAft>
                <a:defRPr/>
              </a:pPr>
              <a:r>
                <a:rPr lang="zh-CN" altLang="en-GB" sz="1600" b="1" dirty="0">
                  <a:solidFill>
                    <a:schemeClr val="tx1"/>
                  </a:solidFill>
                  <a:sym typeface="Gill Sans" panose="020B0502020104020203" charset="0"/>
                </a:rPr>
                <a:t>想法</a:t>
              </a:r>
              <a:r>
                <a:rPr lang="en-GB" sz="1600" b="1" dirty="0">
                  <a:solidFill>
                    <a:schemeClr val="tx1"/>
                  </a:solidFill>
                  <a:sym typeface="Gill Sans" panose="020B0502020104020203" charset="0"/>
                </a:rPr>
                <a:t> !!</a:t>
              </a:r>
              <a:endParaRPr lang="en-GB" sz="1600" b="1" dirty="0">
                <a:solidFill>
                  <a:schemeClr val="tx1"/>
                </a:solidFill>
                <a:sym typeface="Gill Sans" panose="020B0502020104020203" charset="0"/>
              </a:endParaRPr>
            </a:p>
          </p:txBody>
        </p:sp>
      </p:grpSp>
      <p:sp>
        <p:nvSpPr>
          <p:cNvPr id="17458" name="Text Box 45"/>
          <p:cNvSpPr txBox="1">
            <a:spLocks noChangeArrowheads="1"/>
          </p:cNvSpPr>
          <p:nvPr/>
        </p:nvSpPr>
        <p:spPr bwMode="auto">
          <a:xfrm>
            <a:off x="4822825" y="6553200"/>
            <a:ext cx="4475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US" altLang="zh-CN" sz="140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6 Rectángulo redondeado"/>
          <p:cNvSpPr/>
          <p:nvPr/>
        </p:nvSpPr>
        <p:spPr bwMode="auto">
          <a:xfrm>
            <a:off x="323529" y="3699165"/>
            <a:ext cx="8447539" cy="415669"/>
          </a:xfrm>
          <a:prstGeom prst="roundRect">
            <a:avLst>
              <a:gd name="adj" fmla="val 4815"/>
            </a:avLst>
          </a:prstGeom>
          <a:solidFill>
            <a:schemeClr val="accent3">
              <a:lumMod val="85000"/>
            </a:schemeClr>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 name="28 Rectángulo redondeado"/>
          <p:cNvSpPr/>
          <p:nvPr/>
        </p:nvSpPr>
        <p:spPr bwMode="auto">
          <a:xfrm>
            <a:off x="330965" y="1394021"/>
            <a:ext cx="4176464" cy="2233134"/>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4" name="34 Rectángulo redondeado"/>
          <p:cNvSpPr/>
          <p:nvPr/>
        </p:nvSpPr>
        <p:spPr bwMode="auto">
          <a:xfrm>
            <a:off x="4572001" y="1400265"/>
            <a:ext cx="4199067" cy="2233134"/>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5" name="61 Rectángulo redondeado"/>
          <p:cNvSpPr/>
          <p:nvPr/>
        </p:nvSpPr>
        <p:spPr bwMode="auto">
          <a:xfrm>
            <a:off x="350736" y="1992966"/>
            <a:ext cx="2061024" cy="1601382"/>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2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19469" name="CuadroTexto 3"/>
          <p:cNvSpPr txBox="1">
            <a:spLocks noChangeArrowheads="1"/>
          </p:cNvSpPr>
          <p:nvPr/>
        </p:nvSpPr>
        <p:spPr bwMode="auto">
          <a:xfrm>
            <a:off x="2484438" y="2047875"/>
            <a:ext cx="1897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buFontTx/>
              <a:buChar char="•"/>
            </a:pPr>
            <a:r>
              <a:rPr kumimoji="0" lang="zh-CN" altLang="en-GB" sz="1600" dirty="0">
                <a:solidFill>
                  <a:srgbClr val="123E51"/>
                </a:solidFill>
                <a:latin typeface="Arial" panose="020B0604020202020204" pitchFamily="34" charset="0"/>
                <a:cs typeface="Arial" panose="020B0604020202020204" pitchFamily="34" charset="0"/>
              </a:rPr>
              <a:t>硬件</a:t>
            </a:r>
            <a:r>
              <a:rPr kumimoji="0" lang="zh-CN" altLang="en-US" sz="1600" dirty="0">
                <a:solidFill>
                  <a:srgbClr val="123E51"/>
                </a:solidFill>
                <a:latin typeface="Arial" panose="020B0604020202020204" pitchFamily="34" charset="0"/>
                <a:cs typeface="Arial" panose="020B0604020202020204" pitchFamily="34" charset="0"/>
              </a:rPr>
              <a:t>资产庞大</a:t>
            </a:r>
            <a:endParaRPr kumimoji="0" lang="en-US" altLang="zh-CN" sz="1600" dirty="0">
              <a:solidFill>
                <a:srgbClr val="123E51"/>
              </a:solidFill>
              <a:latin typeface="Arial" panose="020B0604020202020204" pitchFamily="34" charset="0"/>
              <a:cs typeface="Arial" panose="020B0604020202020204" pitchFamily="34" charset="0"/>
            </a:endParaRPr>
          </a:p>
          <a:p>
            <a:pPr eaLnBrk="1" hangingPunct="1">
              <a:buFontTx/>
              <a:buChar char="•"/>
            </a:pPr>
            <a:r>
              <a:rPr kumimoji="0" lang="zh-CN" altLang="en-US" sz="1600" dirty="0">
                <a:solidFill>
                  <a:srgbClr val="123E51"/>
                </a:solidFill>
                <a:latin typeface="Arial" panose="020B0604020202020204" pitchFamily="34" charset="0"/>
                <a:cs typeface="Arial" panose="020B0604020202020204" pitchFamily="34" charset="0"/>
              </a:rPr>
              <a:t>软件</a:t>
            </a:r>
            <a:r>
              <a:rPr kumimoji="0" lang="zh-CN" altLang="en-GB" sz="1600" dirty="0">
                <a:solidFill>
                  <a:srgbClr val="123E51"/>
                </a:solidFill>
                <a:latin typeface="Arial" panose="020B0604020202020204" pitchFamily="34" charset="0"/>
                <a:cs typeface="Arial" panose="020B0604020202020204" pitchFamily="34" charset="0"/>
              </a:rPr>
              <a:t>不是</a:t>
            </a:r>
            <a:r>
              <a:rPr kumimoji="0" lang="zh-CN" altLang="en-US" sz="1600" dirty="0">
                <a:solidFill>
                  <a:srgbClr val="123E51"/>
                </a:solidFill>
                <a:latin typeface="Arial" panose="020B0604020202020204" pitchFamily="34" charset="0"/>
                <a:cs typeface="Arial" panose="020B0604020202020204" pitchFamily="34" charset="0"/>
              </a:rPr>
              <a:t>核心</a:t>
            </a:r>
            <a:endParaRPr kumimoji="0" lang="en-GB" altLang="zh-CN" sz="1000" dirty="0">
              <a:solidFill>
                <a:srgbClr val="123E51"/>
              </a:solidFill>
              <a:latin typeface="Arial" panose="020B0604020202020204" pitchFamily="34" charset="0"/>
              <a:cs typeface="Arial" panose="020B0604020202020204" pitchFamily="34" charset="0"/>
            </a:endParaRPr>
          </a:p>
        </p:txBody>
      </p:sp>
      <p:pic>
        <p:nvPicPr>
          <p:cNvPr id="1947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0688" y="2049463"/>
            <a:ext cx="18796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5"/>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0838" y="1943100"/>
            <a:ext cx="931862"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2" name="CuadroTexto 3"/>
          <p:cNvSpPr txBox="1">
            <a:spLocks noChangeArrowheads="1"/>
          </p:cNvSpPr>
          <p:nvPr/>
        </p:nvSpPr>
        <p:spPr bwMode="auto">
          <a:xfrm>
            <a:off x="6461125" y="2079625"/>
            <a:ext cx="19859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buFontTx/>
              <a:buChar char="•"/>
            </a:pPr>
            <a:r>
              <a:rPr kumimoji="0" lang="zh-CN" altLang="en-GB" sz="1600" dirty="0">
                <a:solidFill>
                  <a:srgbClr val="123E51"/>
                </a:solidFill>
                <a:latin typeface="Arial" panose="020B0604020202020204" pitchFamily="34" charset="0"/>
                <a:cs typeface="Arial" panose="020B0604020202020204" pitchFamily="34" charset="0"/>
              </a:rPr>
              <a:t>软件</a:t>
            </a:r>
            <a:r>
              <a:rPr kumimoji="0" lang="zh-CN" altLang="en-US" sz="1600" dirty="0">
                <a:solidFill>
                  <a:srgbClr val="123E51"/>
                </a:solidFill>
                <a:latin typeface="Arial" panose="020B0604020202020204" pitchFamily="34" charset="0"/>
                <a:cs typeface="Arial" panose="020B0604020202020204" pitchFamily="34" charset="0"/>
              </a:rPr>
              <a:t>系统是核心</a:t>
            </a:r>
            <a:endParaRPr kumimoji="0" lang="en-US" altLang="zh-CN" sz="1600" dirty="0">
              <a:solidFill>
                <a:srgbClr val="123E51"/>
              </a:solidFill>
              <a:latin typeface="Arial" panose="020B0604020202020204" pitchFamily="34" charset="0"/>
              <a:cs typeface="Arial" panose="020B0604020202020204" pitchFamily="34" charset="0"/>
            </a:endParaRPr>
          </a:p>
          <a:p>
            <a:pPr eaLnBrk="1" hangingPunct="1">
              <a:buFontTx/>
              <a:buChar char="•"/>
            </a:pPr>
            <a:r>
              <a:rPr kumimoji="0" lang="zh-CN" altLang="en-US" sz="1600" dirty="0">
                <a:solidFill>
                  <a:srgbClr val="123E51"/>
                </a:solidFill>
                <a:latin typeface="Arial" panose="020B0604020202020204" pitchFamily="34" charset="0"/>
                <a:cs typeface="Arial" panose="020B0604020202020204" pitchFamily="34" charset="0"/>
              </a:rPr>
              <a:t>硬件作为基础支撑</a:t>
            </a:r>
            <a:endParaRPr kumimoji="0" lang="en-GB" altLang="zh-CN" sz="1600" dirty="0">
              <a:solidFill>
                <a:srgbClr val="123E51"/>
              </a:solidFill>
              <a:latin typeface="Arial" panose="020B0604020202020204" pitchFamily="34" charset="0"/>
              <a:cs typeface="Arial" panose="020B0604020202020204" pitchFamily="34" charset="0"/>
            </a:endParaRPr>
          </a:p>
        </p:txBody>
      </p:sp>
      <p:sp>
        <p:nvSpPr>
          <p:cNvPr id="10" name="85 Rectángulo redondeado"/>
          <p:cNvSpPr/>
          <p:nvPr/>
        </p:nvSpPr>
        <p:spPr bwMode="auto">
          <a:xfrm>
            <a:off x="4791463" y="1970114"/>
            <a:ext cx="1632823" cy="1239797"/>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p>
            <a:pPr algn="ctr" eaLnBrk="1" fontAlgn="auto" hangingPunct="1">
              <a:spcBef>
                <a:spcPts val="0"/>
              </a:spcBef>
              <a:spcAft>
                <a:spcPts val="0"/>
              </a:spcAft>
              <a:defRPr/>
            </a:pPr>
            <a:r>
              <a:rPr lang="en-GB" sz="4200" kern="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rPr>
              <a:t>x</a:t>
            </a:r>
            <a:endParaRPr lang="en-GB" sz="4200" kern="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pic>
        <p:nvPicPr>
          <p:cNvPr id="194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788" y="2097088"/>
            <a:ext cx="142557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7" name="Picture 8"/>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418263" y="3044825"/>
            <a:ext cx="6365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475" y="3741738"/>
            <a:ext cx="6240463" cy="2968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91 CuadroTexto"/>
          <p:cNvSpPr txBox="1">
            <a:spLocks noChangeArrowheads="1"/>
          </p:cNvSpPr>
          <p:nvPr/>
        </p:nvSpPr>
        <p:spPr bwMode="auto">
          <a:xfrm>
            <a:off x="468313" y="3792538"/>
            <a:ext cx="2047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400" b="1" dirty="0"/>
              <a:t>硬件</a:t>
            </a:r>
            <a:endParaRPr kumimoji="0" lang="en-GB" altLang="zh-CN" sz="1200" b="1" dirty="0"/>
          </a:p>
        </p:txBody>
      </p:sp>
      <p:sp>
        <p:nvSpPr>
          <p:cNvPr id="19480" name="92 CuadroTexto"/>
          <p:cNvSpPr txBox="1">
            <a:spLocks noChangeArrowheads="1"/>
          </p:cNvSpPr>
          <p:nvPr/>
        </p:nvSpPr>
        <p:spPr bwMode="auto">
          <a:xfrm>
            <a:off x="5724525" y="3768725"/>
            <a:ext cx="3079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r" eaLnBrk="1" hangingPunct="1"/>
            <a:r>
              <a:rPr kumimoji="0" lang="zh-CN" altLang="en-GB" sz="1400" b="1" dirty="0"/>
              <a:t>软件</a:t>
            </a:r>
            <a:endParaRPr kumimoji="0" lang="en-GB" altLang="zh-CN" sz="1000" b="1" dirty="0"/>
          </a:p>
        </p:txBody>
      </p:sp>
      <p:sp>
        <p:nvSpPr>
          <p:cNvPr id="19481" name="93 CuadroTexto"/>
          <p:cNvSpPr txBox="1">
            <a:spLocks noChangeArrowheads="1"/>
          </p:cNvSpPr>
          <p:nvPr/>
        </p:nvSpPr>
        <p:spPr bwMode="auto">
          <a:xfrm>
            <a:off x="1309688" y="3854450"/>
            <a:ext cx="23653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600"/>
              <a:t>+</a:t>
            </a:r>
            <a:endParaRPr kumimoji="0" lang="en-GB" altLang="zh-CN" sz="600"/>
          </a:p>
        </p:txBody>
      </p:sp>
      <p:sp>
        <p:nvSpPr>
          <p:cNvPr id="19482" name="94 CuadroTexto"/>
          <p:cNvSpPr txBox="1">
            <a:spLocks noChangeArrowheads="1"/>
          </p:cNvSpPr>
          <p:nvPr/>
        </p:nvSpPr>
        <p:spPr bwMode="auto">
          <a:xfrm>
            <a:off x="1319213" y="3627438"/>
            <a:ext cx="211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600"/>
              <a:t>-</a:t>
            </a:r>
            <a:endParaRPr kumimoji="0" lang="en-GB" altLang="zh-CN" sz="600"/>
          </a:p>
        </p:txBody>
      </p:sp>
      <p:sp>
        <p:nvSpPr>
          <p:cNvPr id="19483" name="95 CuadroTexto"/>
          <p:cNvSpPr txBox="1">
            <a:spLocks noChangeArrowheads="1"/>
          </p:cNvSpPr>
          <p:nvPr/>
        </p:nvSpPr>
        <p:spPr bwMode="auto">
          <a:xfrm>
            <a:off x="7372350" y="4181475"/>
            <a:ext cx="13985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600"/>
              <a:t>+</a:t>
            </a:r>
            <a:endParaRPr kumimoji="0" lang="en-GB" altLang="zh-CN" sz="600"/>
          </a:p>
        </p:txBody>
      </p:sp>
      <p:sp>
        <p:nvSpPr>
          <p:cNvPr id="19484" name="96 CuadroTexto"/>
          <p:cNvSpPr txBox="1">
            <a:spLocks noChangeArrowheads="1"/>
          </p:cNvSpPr>
          <p:nvPr/>
        </p:nvSpPr>
        <p:spPr bwMode="auto">
          <a:xfrm>
            <a:off x="7372350" y="4262438"/>
            <a:ext cx="1398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000"/>
              <a:t>-</a:t>
            </a:r>
            <a:endParaRPr kumimoji="0" lang="en-GB" altLang="zh-CN" sz="1000"/>
          </a:p>
        </p:txBody>
      </p:sp>
      <p:sp>
        <p:nvSpPr>
          <p:cNvPr id="20" name="30 Rectángulo redondeado"/>
          <p:cNvSpPr>
            <a:spLocks noChangeArrowheads="1"/>
          </p:cNvSpPr>
          <p:nvPr/>
        </p:nvSpPr>
        <p:spPr bwMode="auto">
          <a:xfrm>
            <a:off x="777875" y="1484313"/>
            <a:ext cx="3397250" cy="327025"/>
          </a:xfrm>
          <a:prstGeom prst="roundRect">
            <a:avLst>
              <a:gd name="adj" fmla="val 16667"/>
            </a:avLst>
          </a:prstGeom>
          <a:solidFill>
            <a:srgbClr val="043F52"/>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25400">
                <a:solidFill>
                  <a:srgbClr val="000000"/>
                </a:solidFill>
                <a:round/>
              </a14:hiddenLine>
            </a:ext>
          </a:extLst>
        </p:spPr>
        <p:txBody>
          <a:bodyPr/>
          <a:lstStyle/>
          <a:p>
            <a:pPr eaLnBrk="1" fontAlgn="auto" hangingPunct="1">
              <a:spcBef>
                <a:spcPts val="0"/>
              </a:spcBef>
              <a:spcAft>
                <a:spcPts val="0"/>
              </a:spcAft>
              <a:defRPr/>
            </a:pPr>
            <a:r>
              <a:rPr lang="zh-CN" altLang="en-GB" sz="1600" b="1" dirty="0">
                <a:solidFill>
                  <a:schemeClr val="bg1"/>
                </a:solidFill>
                <a:latin typeface="+mn-lt"/>
                <a:ea typeface="+mn-ea"/>
              </a:rPr>
              <a:t>传统</a:t>
            </a:r>
            <a:r>
              <a:rPr lang="zh-CN" altLang="en-US" sz="1600" b="1" dirty="0">
                <a:solidFill>
                  <a:schemeClr val="bg1"/>
                </a:solidFill>
                <a:latin typeface="+mn-lt"/>
                <a:ea typeface="+mn-ea"/>
              </a:rPr>
              <a:t>电信运营商</a:t>
            </a:r>
            <a:endParaRPr lang="en-GB" sz="1600" b="1" dirty="0">
              <a:solidFill>
                <a:schemeClr val="bg1"/>
              </a:solidFill>
              <a:latin typeface="+mn-lt"/>
              <a:ea typeface="+mn-ea"/>
            </a:endParaRPr>
          </a:p>
        </p:txBody>
      </p:sp>
      <p:sp>
        <p:nvSpPr>
          <p:cNvPr id="21" name="35 Rectángulo redondeado"/>
          <p:cNvSpPr>
            <a:spLocks noChangeArrowheads="1"/>
          </p:cNvSpPr>
          <p:nvPr/>
        </p:nvSpPr>
        <p:spPr bwMode="auto">
          <a:xfrm>
            <a:off x="4822825" y="1500188"/>
            <a:ext cx="3397250" cy="327025"/>
          </a:xfrm>
          <a:prstGeom prst="roundRect">
            <a:avLst>
              <a:gd name="adj" fmla="val 16667"/>
            </a:avLst>
          </a:prstGeom>
          <a:solidFill>
            <a:srgbClr val="043F52"/>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25400">
                <a:solidFill>
                  <a:srgbClr val="000000"/>
                </a:solidFill>
                <a:round/>
              </a14:hiddenLine>
            </a:ext>
          </a:extLst>
        </p:spPr>
        <p:txBody>
          <a:bodyPr/>
          <a:lstStyle/>
          <a:p>
            <a:pPr eaLnBrk="1" fontAlgn="auto" hangingPunct="1">
              <a:spcBef>
                <a:spcPts val="0"/>
              </a:spcBef>
              <a:spcAft>
                <a:spcPts val="0"/>
              </a:spcAft>
              <a:defRPr/>
            </a:pPr>
            <a:r>
              <a:rPr lang="zh-CN" altLang="en-GB" sz="1600" b="1" dirty="0">
                <a:solidFill>
                  <a:schemeClr val="bg1"/>
                </a:solidFill>
                <a:latin typeface="+mn-lt"/>
                <a:ea typeface="+mn-ea"/>
              </a:rPr>
              <a:t>互联网</a:t>
            </a:r>
            <a:r>
              <a:rPr lang="zh-CN" altLang="en-US" sz="1600" b="1" dirty="0">
                <a:solidFill>
                  <a:schemeClr val="bg1"/>
                </a:solidFill>
                <a:latin typeface="+mn-lt"/>
                <a:ea typeface="+mn-ea"/>
              </a:rPr>
              <a:t>厂商</a:t>
            </a:r>
            <a:endParaRPr lang="en-GB" sz="1600" b="1" dirty="0">
              <a:solidFill>
                <a:schemeClr val="bg1"/>
              </a:solidFill>
              <a:latin typeface="+mn-lt"/>
              <a:ea typeface="+mn-ea"/>
            </a:endParaRPr>
          </a:p>
        </p:txBody>
      </p:sp>
      <p:grpSp>
        <p:nvGrpSpPr>
          <p:cNvPr id="19487" name="3 Grupo"/>
          <p:cNvGrpSpPr/>
          <p:nvPr/>
        </p:nvGrpSpPr>
        <p:grpSpPr bwMode="auto">
          <a:xfrm>
            <a:off x="0" y="3859213"/>
            <a:ext cx="11318875" cy="2693987"/>
            <a:chOff x="0" y="3638144"/>
            <a:chExt cx="11318173" cy="2455152"/>
          </a:xfrm>
        </p:grpSpPr>
        <p:grpSp>
          <p:nvGrpSpPr>
            <p:cNvPr id="19492" name="37 Grupo"/>
            <p:cNvGrpSpPr/>
            <p:nvPr/>
          </p:nvGrpSpPr>
          <p:grpSpPr bwMode="auto">
            <a:xfrm>
              <a:off x="0" y="5572462"/>
              <a:ext cx="11318173" cy="520834"/>
              <a:chOff x="0" y="5572462"/>
              <a:chExt cx="11318173" cy="520834"/>
            </a:xfrm>
          </p:grpSpPr>
          <p:sp>
            <p:nvSpPr>
              <p:cNvPr id="19498" name="Rectángulo 38"/>
              <p:cNvSpPr>
                <a:spLocks noChangeArrowheads="1"/>
              </p:cNvSpPr>
              <p:nvPr/>
            </p:nvSpPr>
            <p:spPr bwMode="auto">
              <a:xfrm>
                <a:off x="0" y="5572462"/>
                <a:ext cx="9143433" cy="520834"/>
              </a:xfrm>
              <a:prstGeom prst="rect">
                <a:avLst/>
              </a:prstGeom>
              <a:solidFill>
                <a:srgbClr val="D9D9D9"/>
              </a:solidFill>
              <a:ln w="9525">
                <a:solidFill>
                  <a:srgbClr val="EEECE1"/>
                </a:solidFill>
                <a:round/>
              </a:ln>
            </p:spPr>
            <p:txBody>
              <a:bodyPr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1400">
                  <a:solidFill>
                    <a:srgbClr val="043F52"/>
                  </a:solidFill>
                </a:endParaRPr>
              </a:p>
            </p:txBody>
          </p:sp>
          <p:sp>
            <p:nvSpPr>
              <p:cNvPr id="19499" name="CuadroTexto 7"/>
              <p:cNvSpPr txBox="1">
                <a:spLocks noChangeArrowheads="1"/>
              </p:cNvSpPr>
              <p:nvPr/>
            </p:nvSpPr>
            <p:spPr bwMode="auto">
              <a:xfrm>
                <a:off x="35495" y="5666882"/>
                <a:ext cx="11282678" cy="3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2000" dirty="0">
                    <a:solidFill>
                      <a:srgbClr val="C00000"/>
                    </a:solidFill>
                    <a:latin typeface="Arial" panose="020B0604020202020204" pitchFamily="34" charset="0"/>
                    <a:cs typeface="Arial" panose="020B0604020202020204" pitchFamily="34" charset="0"/>
                  </a:rPr>
                  <a:t>适者生存</a:t>
                </a:r>
                <a:r>
                  <a:rPr kumimoji="0" lang="en-GB" altLang="zh-CN" sz="2000" b="1" dirty="0">
                    <a:solidFill>
                      <a:srgbClr val="C00000"/>
                    </a:solidFill>
                    <a:latin typeface="Arial" panose="020B0604020202020204" pitchFamily="34" charset="0"/>
                    <a:cs typeface="Arial" panose="020B0604020202020204" pitchFamily="34" charset="0"/>
                  </a:rPr>
                  <a:t>: </a:t>
                </a:r>
                <a:r>
                  <a:rPr kumimoji="0" lang="zh-CN" altLang="en-GB" sz="2000" b="1" dirty="0">
                    <a:latin typeface="Arial" panose="020B0604020202020204" pitchFamily="34" charset="0"/>
                    <a:cs typeface="Arial" panose="020B0604020202020204" pitchFamily="34" charset="0"/>
                  </a:rPr>
                  <a:t>从</a:t>
                </a:r>
                <a:r>
                  <a:rPr kumimoji="0" lang="zh-CN" altLang="en-US" sz="2000" b="1" dirty="0">
                    <a:latin typeface="Arial" panose="020B0604020202020204" pitchFamily="34" charset="0"/>
                    <a:cs typeface="Arial" panose="020B0604020202020204" pitchFamily="34" charset="0"/>
                  </a:rPr>
                  <a:t>硬件向软件转移</a:t>
                </a:r>
                <a:endParaRPr kumimoji="0" lang="en-GB" altLang="zh-CN" sz="2000" b="1" dirty="0">
                  <a:solidFill>
                    <a:srgbClr val="C00000"/>
                  </a:solidFill>
                  <a:latin typeface="Arial" panose="020B0604020202020204" pitchFamily="34" charset="0"/>
                  <a:cs typeface="Arial" panose="020B0604020202020204" pitchFamily="34" charset="0"/>
                </a:endParaRPr>
              </a:p>
            </p:txBody>
          </p:sp>
        </p:grpSp>
        <p:grpSp>
          <p:nvGrpSpPr>
            <p:cNvPr id="19493" name="2 Grupo"/>
            <p:cNvGrpSpPr/>
            <p:nvPr/>
          </p:nvGrpSpPr>
          <p:grpSpPr bwMode="auto">
            <a:xfrm rot="-347836">
              <a:off x="3240731" y="3638144"/>
              <a:ext cx="2275963" cy="1770781"/>
              <a:chOff x="4822512" y="2810701"/>
              <a:chExt cx="2316502" cy="1842435"/>
            </a:xfrm>
          </p:grpSpPr>
          <p:sp>
            <p:nvSpPr>
              <p:cNvPr id="25" name="40 Rectángulo redondeado"/>
              <p:cNvSpPr/>
              <p:nvPr/>
            </p:nvSpPr>
            <p:spPr bwMode="auto">
              <a:xfrm>
                <a:off x="4822512" y="2810701"/>
                <a:ext cx="2316502" cy="1842435"/>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pic>
            <p:nvPicPr>
              <p:cNvPr id="1949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967167"/>
                <a:ext cx="2052211" cy="154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488" name="Text Box 45"/>
          <p:cNvSpPr txBox="1">
            <a:spLocks noChangeArrowheads="1"/>
          </p:cNvSpPr>
          <p:nvPr/>
        </p:nvSpPr>
        <p:spPr bwMode="auto">
          <a:xfrm>
            <a:off x="4175125" y="6553200"/>
            <a:ext cx="5122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400" dirty="0">
                <a:solidFill>
                  <a:srgbClr val="000000"/>
                </a:solidFill>
                <a:latin typeface="Arial" panose="020B0604020202020204" pitchFamily="34" charset="0"/>
                <a:ea typeface="MS PGothic" panose="020B0600070205080204" pitchFamily="34" charset="-128"/>
                <a:cs typeface="Arial" panose="020B0604020202020204" pitchFamily="34" charset="0"/>
              </a:rPr>
              <a:t>Source: Adapted from D. Lopez Telefonica I+D, NFV </a:t>
            </a:r>
            <a:endParaRPr kumimoji="0" lang="en-US" altLang="zh-CN" sz="140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489" name="Título 29"/>
          <p:cNvSpPr>
            <a:spLocks noGrp="1"/>
          </p:cNvSpPr>
          <p:nvPr>
            <p:ph type="title"/>
          </p:nvPr>
        </p:nvSpPr>
        <p:spPr/>
        <p:txBody>
          <a:bodyPr/>
          <a:lstStyle/>
          <a:p>
            <a:r>
              <a:rPr kumimoji="0" lang="zh-CN" altLang="en-US" dirty="0">
                <a:ea typeface="宋体" panose="02010600030101010101" pitchFamily="2" charset="-122"/>
              </a:rPr>
              <a:t>进入软件定义时代</a:t>
            </a:r>
            <a:endParaRPr kumimoji="0" lang="en-US" altLang="zh-CN" dirty="0">
              <a:ea typeface="宋体" panose="02010600030101010101" pitchFamily="2" charset="-122"/>
            </a:endParaRPr>
          </a:p>
        </p:txBody>
      </p:sp>
      <p:sp>
        <p:nvSpPr>
          <p:cNvPr id="19490" name="TextBox 30"/>
          <p:cNvSpPr txBox="1">
            <a:spLocks noChangeArrowheads="1"/>
          </p:cNvSpPr>
          <p:nvPr/>
        </p:nvSpPr>
        <p:spPr bwMode="auto">
          <a:xfrm>
            <a:off x="6516688" y="4437063"/>
            <a:ext cx="2279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2000" dirty="0">
                <a:latin typeface="Arial" panose="020B0604020202020204" pitchFamily="34" charset="0"/>
                <a:cs typeface="Arial" panose="020B0604020202020204" pitchFamily="34" charset="0"/>
              </a:rPr>
              <a:t>Google, Facebook</a:t>
            </a:r>
            <a:endParaRPr kumimoji="0" lang="en-US" altLang="zh-CN" sz="2000" dirty="0">
              <a:latin typeface="Arial" panose="020B0604020202020204" pitchFamily="34" charset="0"/>
              <a:cs typeface="Arial" panose="020B0604020202020204" pitchFamily="34" charset="0"/>
            </a:endParaRPr>
          </a:p>
        </p:txBody>
      </p:sp>
      <p:sp>
        <p:nvSpPr>
          <p:cNvPr id="34" name="TextBox 30"/>
          <p:cNvSpPr txBox="1">
            <a:spLocks noChangeArrowheads="1"/>
          </p:cNvSpPr>
          <p:nvPr/>
        </p:nvSpPr>
        <p:spPr bwMode="auto">
          <a:xfrm>
            <a:off x="347662" y="4516160"/>
            <a:ext cx="2656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2000" dirty="0">
                <a:latin typeface="Arial" panose="020B0604020202020204" pitchFamily="34" charset="0"/>
                <a:cs typeface="Arial" panose="020B0604020202020204" pitchFamily="34" charset="0"/>
              </a:rPr>
              <a:t>电信运营商，如</a:t>
            </a:r>
            <a:r>
              <a:rPr kumimoji="0" lang="en-US" altLang="zh-CN" sz="2000" dirty="0">
                <a:latin typeface="Arial" panose="020B0604020202020204" pitchFamily="34" charset="0"/>
                <a:cs typeface="Arial" panose="020B0604020202020204" pitchFamily="34" charset="0"/>
              </a:rPr>
              <a:t>AT&amp;T</a:t>
            </a:r>
            <a:endParaRPr kumimoji="0" lang="en-US" altLang="zh-CN" sz="2000" dirty="0">
              <a:latin typeface="Arial" panose="020B0604020202020204" pitchFamily="34" charset="0"/>
              <a:cs typeface="Arial" panose="020B0604020202020204" pitchFamily="34" charset="0"/>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当前运营商面临问题</a:t>
            </a:r>
            <a:endParaRPr lang="en-US" dirty="0"/>
          </a:p>
        </p:txBody>
      </p:sp>
      <p:sp>
        <p:nvSpPr>
          <p:cNvPr id="3" name="Content Placeholder 2"/>
          <p:cNvSpPr>
            <a:spLocks noGrp="1"/>
          </p:cNvSpPr>
          <p:nvPr>
            <p:ph idx="1"/>
          </p:nvPr>
        </p:nvSpPr>
        <p:spPr/>
        <p:txBody>
          <a:bodyPr/>
          <a:lstStyle/>
          <a:p>
            <a:r>
              <a:rPr lang="zh-CN" altLang="en-US" dirty="0"/>
              <a:t>越來越多的功能复杂的硬件设备</a:t>
            </a:r>
            <a:endParaRPr lang="zh-CN" altLang="en-US" dirty="0"/>
          </a:p>
          <a:p>
            <a:pPr lvl="1"/>
            <a:r>
              <a:rPr lang="zh-CN" altLang="en-US" dirty="0"/>
              <a:t>交换机、路由器、防火墙、</a:t>
            </a:r>
            <a:r>
              <a:rPr lang="en-US" altLang="zh-CN" dirty="0"/>
              <a:t>DPI</a:t>
            </a:r>
            <a:r>
              <a:rPr lang="zh-CN" altLang="en-US" dirty="0"/>
              <a:t>、网关等</a:t>
            </a:r>
            <a:endParaRPr lang="zh-CN" altLang="en-US" dirty="0"/>
          </a:p>
          <a:p>
            <a:r>
              <a:rPr lang="zh-CN" altLang="en-US" dirty="0"/>
              <a:t>要提供新的服务，往往要改变硬件架构配置，购置新设备</a:t>
            </a:r>
            <a:endParaRPr lang="zh-CN" altLang="en-US" dirty="0"/>
          </a:p>
          <a:p>
            <a:pPr marL="457200" lvl="2"/>
            <a:r>
              <a:rPr lang="en-US" altLang="zh-CN" b="1">
                <a:solidFill>
                  <a:srgbClr val="C00000"/>
                </a:solidFill>
                <a:sym typeface="+mn-ea"/>
              </a:rPr>
              <a:t>Space and power to accommodate</a:t>
            </a:r>
            <a:endParaRPr lang="zh-CN" altLang="en-US" dirty="0"/>
          </a:p>
          <a:p>
            <a:r>
              <a:rPr lang="zh-CN" altLang="en-US" dirty="0"/>
              <a:t>维护成本高，不同设备需要专门的运维人员</a:t>
            </a:r>
            <a:endParaRPr lang="en-US" altLang="zh-CN" dirty="0"/>
          </a:p>
          <a:p>
            <a:r>
              <a:rPr lang="zh-CN" altLang="en-US" dirty="0"/>
              <a:t>随着技术进步，硬件的生命周期变短，遗留设备的成本巨大</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p:nvPr/>
        </p:nvSpPr>
        <p:spPr>
          <a:xfrm>
            <a:off x="152400" y="115888"/>
            <a:ext cx="8839200" cy="539750"/>
          </a:xfrm>
          <a:prstGeom prst="rect">
            <a:avLst/>
          </a:prstGeom>
          <a:noFill/>
          <a:ln w="9525">
            <a:noFill/>
          </a:ln>
        </p:spPr>
        <p:txBody>
          <a:bodyPr lIns="0" tIns="46800" rIns="0" bIns="46800" anchor="ctr"/>
          <a:lstStyle/>
          <a:p>
            <a:pPr indent="0"/>
            <a:r>
              <a:rPr lang="zh-CN" altLang="en-US" sz="2800">
                <a:solidFill>
                  <a:schemeClr val="bg1"/>
                </a:solidFill>
                <a:latin typeface="Arial" panose="020B0604020202020204" pitchFamily="34" charset="0"/>
              </a:rPr>
              <a:t>理想的网络</a:t>
            </a:r>
            <a:endParaRPr lang="zh-CN" altLang="en-US" sz="2800">
              <a:solidFill>
                <a:schemeClr val="bg1"/>
              </a:solidFill>
              <a:latin typeface="Arial" panose="020B0604020202020204" pitchFamily="34" charset="0"/>
            </a:endParaRPr>
          </a:p>
        </p:txBody>
      </p:sp>
      <p:pic>
        <p:nvPicPr>
          <p:cNvPr id="7170" name="Picture 2"/>
          <p:cNvPicPr>
            <a:picLocks noChangeAspect="1"/>
          </p:cNvPicPr>
          <p:nvPr/>
        </p:nvPicPr>
        <p:blipFill>
          <a:blip r:embed="rId1"/>
          <a:stretch>
            <a:fillRect/>
          </a:stretch>
        </p:blipFill>
        <p:spPr>
          <a:xfrm>
            <a:off x="2811463" y="1947863"/>
            <a:ext cx="944562" cy="520700"/>
          </a:xfrm>
          <a:prstGeom prst="rect">
            <a:avLst/>
          </a:prstGeom>
          <a:noFill/>
          <a:ln w="9525">
            <a:noFill/>
          </a:ln>
        </p:spPr>
      </p:pic>
      <p:pic>
        <p:nvPicPr>
          <p:cNvPr id="7171" name="Picture 3"/>
          <p:cNvPicPr>
            <a:picLocks noChangeAspect="1"/>
          </p:cNvPicPr>
          <p:nvPr/>
        </p:nvPicPr>
        <p:blipFill>
          <a:blip r:embed="rId2"/>
          <a:stretch>
            <a:fillRect/>
          </a:stretch>
        </p:blipFill>
        <p:spPr>
          <a:xfrm>
            <a:off x="4697413" y="1885950"/>
            <a:ext cx="650875" cy="477838"/>
          </a:xfrm>
          <a:prstGeom prst="rect">
            <a:avLst/>
          </a:prstGeom>
          <a:noFill/>
          <a:ln w="9525">
            <a:noFill/>
          </a:ln>
        </p:spPr>
      </p:pic>
      <p:sp>
        <p:nvSpPr>
          <p:cNvPr id="51204" name="Line 4"/>
          <p:cNvSpPr>
            <a:spLocks noChangeShapeType="1"/>
          </p:cNvSpPr>
          <p:nvPr/>
        </p:nvSpPr>
        <p:spPr bwMode="auto">
          <a:xfrm>
            <a:off x="1984375" y="2159000"/>
            <a:ext cx="827088" cy="1588"/>
          </a:xfrm>
          <a:prstGeom prst="line">
            <a:avLst/>
          </a:prstGeom>
          <a:noFill/>
          <a:ln w="25560" cap="flat">
            <a:solidFill>
              <a:srgbClr val="FFD200"/>
            </a:solidFill>
            <a:miter lim="800000"/>
          </a:ln>
          <a:effectLst>
            <a:outerShdw blurRad="63500" dist="74769" dir="938535" algn="ctr" rotWithShape="0">
              <a:srgbClr val="808080">
                <a:alpha val="38034"/>
              </a:srgbClr>
            </a:outerShdw>
          </a:effectLst>
        </p:spPr>
        <p:txBody>
          <a:bodyPr/>
          <a:lstStyle/>
          <a:p>
            <a:pPr fontAlgn="base"/>
            <a:endParaRPr lang="en-US" strike="noStrike" noProof="1"/>
          </a:p>
        </p:txBody>
      </p:sp>
      <p:sp>
        <p:nvSpPr>
          <p:cNvPr id="51205" name="Line 5"/>
          <p:cNvSpPr>
            <a:spLocks noChangeShapeType="1"/>
          </p:cNvSpPr>
          <p:nvPr/>
        </p:nvSpPr>
        <p:spPr bwMode="auto">
          <a:xfrm>
            <a:off x="3644900" y="2159000"/>
            <a:ext cx="941388" cy="1588"/>
          </a:xfrm>
          <a:prstGeom prst="line">
            <a:avLst/>
          </a:prstGeom>
          <a:noFill/>
          <a:ln w="25560" cap="flat">
            <a:solidFill>
              <a:srgbClr val="FFD200"/>
            </a:solidFill>
            <a:miter lim="800000"/>
          </a:ln>
          <a:effectLst>
            <a:outerShdw blurRad="63500" dist="74769" dir="938535" algn="ctr" rotWithShape="0">
              <a:srgbClr val="808080">
                <a:alpha val="38034"/>
              </a:srgbClr>
            </a:outerShdw>
          </a:effectLst>
        </p:spPr>
        <p:txBody>
          <a:bodyPr/>
          <a:lstStyle/>
          <a:p>
            <a:pPr fontAlgn="base"/>
            <a:endParaRPr lang="en-US" strike="noStrike" noProof="1"/>
          </a:p>
        </p:txBody>
      </p:sp>
      <p:sp>
        <p:nvSpPr>
          <p:cNvPr id="51206" name="Line 6"/>
          <p:cNvSpPr>
            <a:spLocks noChangeShapeType="1"/>
          </p:cNvSpPr>
          <p:nvPr/>
        </p:nvSpPr>
        <p:spPr bwMode="auto">
          <a:xfrm>
            <a:off x="5483225" y="2159000"/>
            <a:ext cx="1470025" cy="1588"/>
          </a:xfrm>
          <a:prstGeom prst="line">
            <a:avLst/>
          </a:prstGeom>
          <a:noFill/>
          <a:ln w="25560" cap="flat">
            <a:solidFill>
              <a:srgbClr val="FFD200"/>
            </a:solidFill>
            <a:miter lim="800000"/>
          </a:ln>
          <a:effectLst>
            <a:outerShdw blurRad="63500" dist="74769" dir="938535" algn="ctr" rotWithShape="0">
              <a:srgbClr val="808080">
                <a:alpha val="38034"/>
              </a:srgbClr>
            </a:outerShdw>
          </a:effectLst>
        </p:spPr>
        <p:txBody>
          <a:bodyPr/>
          <a:lstStyle/>
          <a:p>
            <a:pPr fontAlgn="base"/>
            <a:endParaRPr lang="en-US" strike="noStrike" noProof="1"/>
          </a:p>
        </p:txBody>
      </p:sp>
      <p:grpSp>
        <p:nvGrpSpPr>
          <p:cNvPr id="7175" name="Group 7"/>
          <p:cNvGrpSpPr/>
          <p:nvPr/>
        </p:nvGrpSpPr>
        <p:grpSpPr>
          <a:xfrm>
            <a:off x="1035050" y="3108325"/>
            <a:ext cx="1417638" cy="2284413"/>
            <a:chOff x="652" y="1958"/>
            <a:chExt cx="893" cy="1439"/>
          </a:xfrm>
        </p:grpSpPr>
        <p:grpSp>
          <p:nvGrpSpPr>
            <p:cNvPr id="7176" name="Group 8"/>
            <p:cNvGrpSpPr/>
            <p:nvPr/>
          </p:nvGrpSpPr>
          <p:grpSpPr>
            <a:xfrm>
              <a:off x="652" y="3132"/>
              <a:ext cx="874" cy="265"/>
              <a:chOff x="652" y="3132"/>
              <a:chExt cx="874" cy="265"/>
            </a:xfrm>
          </p:grpSpPr>
          <p:sp>
            <p:nvSpPr>
              <p:cNvPr id="7177" name="AutoShape 9"/>
              <p:cNvSpPr/>
              <p:nvPr/>
            </p:nvSpPr>
            <p:spPr>
              <a:xfrm>
                <a:off x="652" y="3132"/>
                <a:ext cx="873" cy="265"/>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178" name="Rectangle 10"/>
              <p:cNvSpPr/>
              <p:nvPr/>
            </p:nvSpPr>
            <p:spPr>
              <a:xfrm>
                <a:off x="652" y="3174"/>
                <a:ext cx="874" cy="180"/>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Physical</a:t>
                </a:r>
                <a:endParaRPr lang="en-US" altLang="zh-CN" sz="2000">
                  <a:solidFill>
                    <a:srgbClr val="000000"/>
                  </a:solidFill>
                  <a:latin typeface="Calibri" panose="020F0502020204030204" pitchFamily="34" charset="0"/>
                </a:endParaRPr>
              </a:p>
            </p:txBody>
          </p:sp>
        </p:grpSp>
        <p:sp>
          <p:nvSpPr>
            <p:cNvPr id="7179" name="Line 11"/>
            <p:cNvSpPr/>
            <p:nvPr/>
          </p:nvSpPr>
          <p:spPr>
            <a:xfrm flipV="1">
              <a:off x="652" y="2634"/>
              <a:ext cx="0" cy="374"/>
            </a:xfrm>
            <a:prstGeom prst="line">
              <a:avLst/>
            </a:prstGeom>
            <a:ln w="12600" cap="flat" cmpd="sng">
              <a:solidFill>
                <a:srgbClr val="000000"/>
              </a:solidFill>
              <a:prstDash val="sysDot"/>
              <a:miter/>
              <a:headEnd type="none" w="med" len="med"/>
              <a:tailEnd type="none" w="med" len="med"/>
            </a:ln>
          </p:spPr>
          <p:txBody>
            <a:bodyPr anchor="t"/>
            <a:lstStyle/>
            <a:p>
              <a:pPr indent="0"/>
              <a:endParaRPr lang="en-US" altLang="zh-CN">
                <a:latin typeface="Calibri" panose="020F0502020204030204" pitchFamily="34" charset="0"/>
              </a:endParaRPr>
            </a:p>
          </p:txBody>
        </p:sp>
        <p:sp>
          <p:nvSpPr>
            <p:cNvPr id="7180" name="Line 12"/>
            <p:cNvSpPr/>
            <p:nvPr/>
          </p:nvSpPr>
          <p:spPr>
            <a:xfrm flipV="1">
              <a:off x="1546" y="2634"/>
              <a:ext cx="0" cy="374"/>
            </a:xfrm>
            <a:prstGeom prst="line">
              <a:avLst/>
            </a:prstGeom>
            <a:ln w="12600" cap="flat" cmpd="sng">
              <a:solidFill>
                <a:srgbClr val="000000"/>
              </a:solidFill>
              <a:prstDash val="sysDot"/>
              <a:miter/>
              <a:headEnd type="none" w="med" len="med"/>
              <a:tailEnd type="none" w="med" len="med"/>
            </a:ln>
          </p:spPr>
          <p:txBody>
            <a:bodyPr anchor="t"/>
            <a:lstStyle/>
            <a:p>
              <a:pPr indent="0"/>
              <a:endParaRPr lang="en-US" altLang="zh-CN">
                <a:latin typeface="Calibri" panose="020F0502020204030204" pitchFamily="34" charset="0"/>
              </a:endParaRPr>
            </a:p>
          </p:txBody>
        </p:sp>
        <p:grpSp>
          <p:nvGrpSpPr>
            <p:cNvPr id="7181" name="Group 13"/>
            <p:cNvGrpSpPr/>
            <p:nvPr/>
          </p:nvGrpSpPr>
          <p:grpSpPr>
            <a:xfrm>
              <a:off x="652" y="2836"/>
              <a:ext cx="874" cy="263"/>
              <a:chOff x="652" y="2836"/>
              <a:chExt cx="874" cy="263"/>
            </a:xfrm>
          </p:grpSpPr>
          <p:sp>
            <p:nvSpPr>
              <p:cNvPr id="7182" name="AutoShape 14"/>
              <p:cNvSpPr/>
              <p:nvPr/>
            </p:nvSpPr>
            <p:spPr>
              <a:xfrm>
                <a:off x="652" y="2836"/>
                <a:ext cx="873" cy="26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183" name="Rectangle 15"/>
              <p:cNvSpPr/>
              <p:nvPr/>
            </p:nvSpPr>
            <p:spPr>
              <a:xfrm>
                <a:off x="652" y="2878"/>
                <a:ext cx="874" cy="179"/>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Datalink</a:t>
                </a:r>
                <a:endParaRPr lang="en-US" altLang="zh-CN" sz="2000">
                  <a:solidFill>
                    <a:srgbClr val="000000"/>
                  </a:solidFill>
                  <a:latin typeface="Calibri" panose="020F0502020204030204" pitchFamily="34" charset="0"/>
                </a:endParaRPr>
              </a:p>
            </p:txBody>
          </p:sp>
        </p:grpSp>
        <p:grpSp>
          <p:nvGrpSpPr>
            <p:cNvPr id="7184" name="Group 16"/>
            <p:cNvGrpSpPr/>
            <p:nvPr/>
          </p:nvGrpSpPr>
          <p:grpSpPr>
            <a:xfrm>
              <a:off x="652" y="2539"/>
              <a:ext cx="874" cy="265"/>
              <a:chOff x="652" y="2539"/>
              <a:chExt cx="874" cy="265"/>
            </a:xfrm>
          </p:grpSpPr>
          <p:sp>
            <p:nvSpPr>
              <p:cNvPr id="7185" name="AutoShape 17"/>
              <p:cNvSpPr/>
              <p:nvPr/>
            </p:nvSpPr>
            <p:spPr>
              <a:xfrm>
                <a:off x="652" y="2539"/>
                <a:ext cx="873" cy="265"/>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186" name="Rectangle 18"/>
              <p:cNvSpPr/>
              <p:nvPr/>
            </p:nvSpPr>
            <p:spPr>
              <a:xfrm>
                <a:off x="652" y="2581"/>
                <a:ext cx="874" cy="180"/>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Network</a:t>
                </a:r>
                <a:endParaRPr lang="en-US" altLang="zh-CN" sz="2000">
                  <a:solidFill>
                    <a:srgbClr val="000000"/>
                  </a:solidFill>
                  <a:latin typeface="Calibri" panose="020F0502020204030204" pitchFamily="34" charset="0"/>
                </a:endParaRPr>
              </a:p>
            </p:txBody>
          </p:sp>
        </p:grpSp>
        <p:grpSp>
          <p:nvGrpSpPr>
            <p:cNvPr id="7187" name="Group 19"/>
            <p:cNvGrpSpPr/>
            <p:nvPr/>
          </p:nvGrpSpPr>
          <p:grpSpPr>
            <a:xfrm>
              <a:off x="652" y="2242"/>
              <a:ext cx="874" cy="264"/>
              <a:chOff x="652" y="2242"/>
              <a:chExt cx="874" cy="264"/>
            </a:xfrm>
          </p:grpSpPr>
          <p:sp>
            <p:nvSpPr>
              <p:cNvPr id="7188" name="AutoShape 20"/>
              <p:cNvSpPr/>
              <p:nvPr/>
            </p:nvSpPr>
            <p:spPr>
              <a:xfrm>
                <a:off x="652" y="2242"/>
                <a:ext cx="873" cy="264"/>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189" name="Rectangle 21"/>
              <p:cNvSpPr/>
              <p:nvPr/>
            </p:nvSpPr>
            <p:spPr>
              <a:xfrm>
                <a:off x="652" y="2284"/>
                <a:ext cx="874" cy="179"/>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Transport</a:t>
                </a:r>
                <a:endParaRPr lang="en-US" altLang="zh-CN" sz="2000">
                  <a:solidFill>
                    <a:srgbClr val="000000"/>
                  </a:solidFill>
                  <a:latin typeface="Calibri" panose="020F0502020204030204" pitchFamily="34" charset="0"/>
                </a:endParaRPr>
              </a:p>
            </p:txBody>
          </p:sp>
        </p:grpSp>
        <p:grpSp>
          <p:nvGrpSpPr>
            <p:cNvPr id="7190" name="Group 22"/>
            <p:cNvGrpSpPr/>
            <p:nvPr/>
          </p:nvGrpSpPr>
          <p:grpSpPr>
            <a:xfrm>
              <a:off x="652" y="1958"/>
              <a:ext cx="874" cy="263"/>
              <a:chOff x="652" y="1958"/>
              <a:chExt cx="874" cy="263"/>
            </a:xfrm>
          </p:grpSpPr>
          <p:sp>
            <p:nvSpPr>
              <p:cNvPr id="7191" name="AutoShape 23"/>
              <p:cNvSpPr/>
              <p:nvPr/>
            </p:nvSpPr>
            <p:spPr>
              <a:xfrm>
                <a:off x="652" y="1958"/>
                <a:ext cx="873" cy="26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192" name="Rectangle 24"/>
              <p:cNvSpPr/>
              <p:nvPr/>
            </p:nvSpPr>
            <p:spPr>
              <a:xfrm>
                <a:off x="652" y="2000"/>
                <a:ext cx="874" cy="179"/>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Application</a:t>
                </a:r>
                <a:endParaRPr lang="en-US" altLang="zh-CN" sz="2000">
                  <a:solidFill>
                    <a:srgbClr val="000000"/>
                  </a:solidFill>
                  <a:latin typeface="Calibri" panose="020F0502020204030204" pitchFamily="34" charset="0"/>
                </a:endParaRPr>
              </a:p>
            </p:txBody>
          </p:sp>
        </p:grpSp>
      </p:grpSp>
      <p:grpSp>
        <p:nvGrpSpPr>
          <p:cNvPr id="7193" name="Group 25"/>
          <p:cNvGrpSpPr/>
          <p:nvPr/>
        </p:nvGrpSpPr>
        <p:grpSpPr>
          <a:xfrm>
            <a:off x="6600825" y="3108325"/>
            <a:ext cx="1430338" cy="2284413"/>
            <a:chOff x="4158" y="1958"/>
            <a:chExt cx="901" cy="1439"/>
          </a:xfrm>
        </p:grpSpPr>
        <p:grpSp>
          <p:nvGrpSpPr>
            <p:cNvPr id="7194" name="Group 26"/>
            <p:cNvGrpSpPr/>
            <p:nvPr/>
          </p:nvGrpSpPr>
          <p:grpSpPr>
            <a:xfrm>
              <a:off x="4158" y="3132"/>
              <a:ext cx="881" cy="265"/>
              <a:chOff x="4158" y="3132"/>
              <a:chExt cx="881" cy="265"/>
            </a:xfrm>
          </p:grpSpPr>
          <p:sp>
            <p:nvSpPr>
              <p:cNvPr id="7195" name="AutoShape 27"/>
              <p:cNvSpPr/>
              <p:nvPr/>
            </p:nvSpPr>
            <p:spPr>
              <a:xfrm>
                <a:off x="4158" y="3132"/>
                <a:ext cx="880" cy="265"/>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196" name="Rectangle 28"/>
              <p:cNvSpPr/>
              <p:nvPr/>
            </p:nvSpPr>
            <p:spPr>
              <a:xfrm>
                <a:off x="4158" y="3174"/>
                <a:ext cx="881" cy="180"/>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Physical</a:t>
                </a:r>
                <a:endParaRPr lang="en-US" altLang="zh-CN" sz="2000">
                  <a:solidFill>
                    <a:srgbClr val="000000"/>
                  </a:solidFill>
                  <a:latin typeface="Calibri" panose="020F0502020204030204" pitchFamily="34" charset="0"/>
                </a:endParaRPr>
              </a:p>
            </p:txBody>
          </p:sp>
        </p:grpSp>
        <p:sp>
          <p:nvSpPr>
            <p:cNvPr id="7197" name="Line 29"/>
            <p:cNvSpPr/>
            <p:nvPr/>
          </p:nvSpPr>
          <p:spPr>
            <a:xfrm flipV="1">
              <a:off x="4158" y="2634"/>
              <a:ext cx="0" cy="374"/>
            </a:xfrm>
            <a:prstGeom prst="line">
              <a:avLst/>
            </a:prstGeom>
            <a:ln w="12600" cap="flat" cmpd="sng">
              <a:solidFill>
                <a:srgbClr val="000000"/>
              </a:solidFill>
              <a:prstDash val="sysDot"/>
              <a:miter/>
              <a:headEnd type="none" w="med" len="med"/>
              <a:tailEnd type="none" w="med" len="med"/>
            </a:ln>
          </p:spPr>
          <p:txBody>
            <a:bodyPr anchor="t"/>
            <a:lstStyle/>
            <a:p>
              <a:pPr indent="0"/>
              <a:endParaRPr lang="en-US" altLang="zh-CN">
                <a:latin typeface="Calibri" panose="020F0502020204030204" pitchFamily="34" charset="0"/>
              </a:endParaRPr>
            </a:p>
          </p:txBody>
        </p:sp>
        <p:sp>
          <p:nvSpPr>
            <p:cNvPr id="7198" name="Line 30"/>
            <p:cNvSpPr/>
            <p:nvPr/>
          </p:nvSpPr>
          <p:spPr>
            <a:xfrm flipV="1">
              <a:off x="5060" y="2634"/>
              <a:ext cx="0" cy="374"/>
            </a:xfrm>
            <a:prstGeom prst="line">
              <a:avLst/>
            </a:prstGeom>
            <a:ln w="12600" cap="flat" cmpd="sng">
              <a:solidFill>
                <a:srgbClr val="000000"/>
              </a:solidFill>
              <a:prstDash val="sysDot"/>
              <a:miter/>
              <a:headEnd type="none" w="med" len="med"/>
              <a:tailEnd type="none" w="med" len="med"/>
            </a:ln>
          </p:spPr>
          <p:txBody>
            <a:bodyPr anchor="t"/>
            <a:lstStyle/>
            <a:p>
              <a:pPr indent="0"/>
              <a:endParaRPr lang="en-US" altLang="zh-CN">
                <a:latin typeface="Calibri" panose="020F0502020204030204" pitchFamily="34" charset="0"/>
              </a:endParaRPr>
            </a:p>
          </p:txBody>
        </p:sp>
        <p:grpSp>
          <p:nvGrpSpPr>
            <p:cNvPr id="7199" name="Group 31"/>
            <p:cNvGrpSpPr/>
            <p:nvPr/>
          </p:nvGrpSpPr>
          <p:grpSpPr>
            <a:xfrm>
              <a:off x="4158" y="2836"/>
              <a:ext cx="881" cy="263"/>
              <a:chOff x="4158" y="2836"/>
              <a:chExt cx="881" cy="263"/>
            </a:xfrm>
          </p:grpSpPr>
          <p:sp>
            <p:nvSpPr>
              <p:cNvPr id="7200" name="AutoShape 32"/>
              <p:cNvSpPr/>
              <p:nvPr/>
            </p:nvSpPr>
            <p:spPr>
              <a:xfrm>
                <a:off x="4158" y="2836"/>
                <a:ext cx="880" cy="26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01" name="Rectangle 33"/>
              <p:cNvSpPr/>
              <p:nvPr/>
            </p:nvSpPr>
            <p:spPr>
              <a:xfrm>
                <a:off x="4158" y="2878"/>
                <a:ext cx="881" cy="179"/>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Datalink</a:t>
                </a:r>
                <a:endParaRPr lang="en-US" altLang="zh-CN" sz="2000">
                  <a:solidFill>
                    <a:srgbClr val="000000"/>
                  </a:solidFill>
                  <a:latin typeface="Calibri" panose="020F0502020204030204" pitchFamily="34" charset="0"/>
                </a:endParaRPr>
              </a:p>
            </p:txBody>
          </p:sp>
        </p:grpSp>
        <p:grpSp>
          <p:nvGrpSpPr>
            <p:cNvPr id="7202" name="Group 34"/>
            <p:cNvGrpSpPr/>
            <p:nvPr/>
          </p:nvGrpSpPr>
          <p:grpSpPr>
            <a:xfrm>
              <a:off x="4158" y="2539"/>
              <a:ext cx="881" cy="265"/>
              <a:chOff x="4158" y="2539"/>
              <a:chExt cx="881" cy="265"/>
            </a:xfrm>
          </p:grpSpPr>
          <p:sp>
            <p:nvSpPr>
              <p:cNvPr id="7203" name="AutoShape 35"/>
              <p:cNvSpPr/>
              <p:nvPr/>
            </p:nvSpPr>
            <p:spPr>
              <a:xfrm>
                <a:off x="4158" y="2539"/>
                <a:ext cx="880" cy="265"/>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04" name="Rectangle 36"/>
              <p:cNvSpPr/>
              <p:nvPr/>
            </p:nvSpPr>
            <p:spPr>
              <a:xfrm>
                <a:off x="4158" y="2581"/>
                <a:ext cx="881" cy="180"/>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Network</a:t>
                </a:r>
                <a:endParaRPr lang="en-US" altLang="zh-CN" sz="2000">
                  <a:solidFill>
                    <a:srgbClr val="000000"/>
                  </a:solidFill>
                  <a:latin typeface="Calibri" panose="020F0502020204030204" pitchFamily="34" charset="0"/>
                </a:endParaRPr>
              </a:p>
            </p:txBody>
          </p:sp>
        </p:grpSp>
        <p:grpSp>
          <p:nvGrpSpPr>
            <p:cNvPr id="7205" name="Group 37"/>
            <p:cNvGrpSpPr/>
            <p:nvPr/>
          </p:nvGrpSpPr>
          <p:grpSpPr>
            <a:xfrm>
              <a:off x="4158" y="2242"/>
              <a:ext cx="881" cy="264"/>
              <a:chOff x="4158" y="2242"/>
              <a:chExt cx="881" cy="264"/>
            </a:xfrm>
          </p:grpSpPr>
          <p:sp>
            <p:nvSpPr>
              <p:cNvPr id="7206" name="AutoShape 38"/>
              <p:cNvSpPr/>
              <p:nvPr/>
            </p:nvSpPr>
            <p:spPr>
              <a:xfrm>
                <a:off x="4158" y="2242"/>
                <a:ext cx="880" cy="264"/>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07" name="Rectangle 39"/>
              <p:cNvSpPr/>
              <p:nvPr/>
            </p:nvSpPr>
            <p:spPr>
              <a:xfrm>
                <a:off x="4158" y="2284"/>
                <a:ext cx="881" cy="179"/>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Transport</a:t>
                </a:r>
                <a:endParaRPr lang="en-US" altLang="zh-CN" sz="2000">
                  <a:solidFill>
                    <a:srgbClr val="000000"/>
                  </a:solidFill>
                  <a:latin typeface="Calibri" panose="020F0502020204030204" pitchFamily="34" charset="0"/>
                </a:endParaRPr>
              </a:p>
            </p:txBody>
          </p:sp>
        </p:grpSp>
        <p:grpSp>
          <p:nvGrpSpPr>
            <p:cNvPr id="7208" name="Group 40"/>
            <p:cNvGrpSpPr/>
            <p:nvPr/>
          </p:nvGrpSpPr>
          <p:grpSpPr>
            <a:xfrm>
              <a:off x="4158" y="1958"/>
              <a:ext cx="881" cy="263"/>
              <a:chOff x="4158" y="1958"/>
              <a:chExt cx="881" cy="263"/>
            </a:xfrm>
          </p:grpSpPr>
          <p:sp>
            <p:nvSpPr>
              <p:cNvPr id="7209" name="AutoShape 41"/>
              <p:cNvSpPr/>
              <p:nvPr/>
            </p:nvSpPr>
            <p:spPr>
              <a:xfrm>
                <a:off x="4158" y="1958"/>
                <a:ext cx="880" cy="26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10" name="Rectangle 42"/>
              <p:cNvSpPr/>
              <p:nvPr/>
            </p:nvSpPr>
            <p:spPr>
              <a:xfrm>
                <a:off x="4158" y="2000"/>
                <a:ext cx="881" cy="179"/>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Application</a:t>
                </a:r>
                <a:endParaRPr lang="en-US" altLang="zh-CN" sz="2000">
                  <a:solidFill>
                    <a:srgbClr val="000000"/>
                  </a:solidFill>
                  <a:latin typeface="Calibri" panose="020F0502020204030204" pitchFamily="34" charset="0"/>
                </a:endParaRPr>
              </a:p>
            </p:txBody>
          </p:sp>
        </p:grpSp>
      </p:grpSp>
      <p:grpSp>
        <p:nvGrpSpPr>
          <p:cNvPr id="7211" name="Group 43"/>
          <p:cNvGrpSpPr/>
          <p:nvPr/>
        </p:nvGrpSpPr>
        <p:grpSpPr>
          <a:xfrm>
            <a:off x="4598988" y="4089400"/>
            <a:ext cx="1381125" cy="1303338"/>
            <a:chOff x="2897" y="2576"/>
            <a:chExt cx="870" cy="821"/>
          </a:xfrm>
        </p:grpSpPr>
        <p:grpSp>
          <p:nvGrpSpPr>
            <p:cNvPr id="7212" name="Group 44"/>
            <p:cNvGrpSpPr/>
            <p:nvPr/>
          </p:nvGrpSpPr>
          <p:grpSpPr>
            <a:xfrm>
              <a:off x="2897" y="3144"/>
              <a:ext cx="870" cy="253"/>
              <a:chOff x="2897" y="3144"/>
              <a:chExt cx="870" cy="253"/>
            </a:xfrm>
          </p:grpSpPr>
          <p:sp>
            <p:nvSpPr>
              <p:cNvPr id="7213" name="AutoShape 45"/>
              <p:cNvSpPr/>
              <p:nvPr/>
            </p:nvSpPr>
            <p:spPr>
              <a:xfrm>
                <a:off x="2897" y="3144"/>
                <a:ext cx="869" cy="25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14" name="Rectangle 46"/>
              <p:cNvSpPr/>
              <p:nvPr/>
            </p:nvSpPr>
            <p:spPr>
              <a:xfrm>
                <a:off x="2897" y="3184"/>
                <a:ext cx="870" cy="172"/>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Physical</a:t>
                </a:r>
                <a:endParaRPr lang="en-US" altLang="zh-CN" sz="2000">
                  <a:solidFill>
                    <a:srgbClr val="000000"/>
                  </a:solidFill>
                  <a:latin typeface="Calibri" panose="020F0502020204030204" pitchFamily="34" charset="0"/>
                </a:endParaRPr>
              </a:p>
            </p:txBody>
          </p:sp>
        </p:grpSp>
        <p:grpSp>
          <p:nvGrpSpPr>
            <p:cNvPr id="7215" name="Group 47"/>
            <p:cNvGrpSpPr/>
            <p:nvPr/>
          </p:nvGrpSpPr>
          <p:grpSpPr>
            <a:xfrm>
              <a:off x="2897" y="2860"/>
              <a:ext cx="870" cy="252"/>
              <a:chOff x="2897" y="2860"/>
              <a:chExt cx="870" cy="252"/>
            </a:xfrm>
          </p:grpSpPr>
          <p:sp>
            <p:nvSpPr>
              <p:cNvPr id="7216" name="AutoShape 48"/>
              <p:cNvSpPr/>
              <p:nvPr/>
            </p:nvSpPr>
            <p:spPr>
              <a:xfrm>
                <a:off x="2897" y="2860"/>
                <a:ext cx="869" cy="252"/>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17" name="Rectangle 49"/>
              <p:cNvSpPr/>
              <p:nvPr/>
            </p:nvSpPr>
            <p:spPr>
              <a:xfrm>
                <a:off x="2897" y="2900"/>
                <a:ext cx="870" cy="171"/>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Datalink</a:t>
                </a:r>
                <a:endParaRPr lang="en-US" altLang="zh-CN" sz="2000">
                  <a:solidFill>
                    <a:srgbClr val="000000"/>
                  </a:solidFill>
                  <a:latin typeface="Calibri" panose="020F0502020204030204" pitchFamily="34" charset="0"/>
                </a:endParaRPr>
              </a:p>
            </p:txBody>
          </p:sp>
        </p:grpSp>
        <p:grpSp>
          <p:nvGrpSpPr>
            <p:cNvPr id="7218" name="Group 50"/>
            <p:cNvGrpSpPr/>
            <p:nvPr/>
          </p:nvGrpSpPr>
          <p:grpSpPr>
            <a:xfrm>
              <a:off x="2897" y="2576"/>
              <a:ext cx="870" cy="253"/>
              <a:chOff x="2897" y="2576"/>
              <a:chExt cx="870" cy="253"/>
            </a:xfrm>
          </p:grpSpPr>
          <p:sp>
            <p:nvSpPr>
              <p:cNvPr id="7219" name="AutoShape 51"/>
              <p:cNvSpPr/>
              <p:nvPr/>
            </p:nvSpPr>
            <p:spPr>
              <a:xfrm>
                <a:off x="2897" y="2576"/>
                <a:ext cx="869" cy="25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20" name="Rectangle 52"/>
              <p:cNvSpPr/>
              <p:nvPr/>
            </p:nvSpPr>
            <p:spPr>
              <a:xfrm>
                <a:off x="2897" y="2616"/>
                <a:ext cx="870" cy="172"/>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Network</a:t>
                </a:r>
                <a:endParaRPr lang="en-US" altLang="zh-CN" sz="2000">
                  <a:solidFill>
                    <a:srgbClr val="000000"/>
                  </a:solidFill>
                  <a:latin typeface="Calibri" panose="020F0502020204030204" pitchFamily="34" charset="0"/>
                </a:endParaRPr>
              </a:p>
            </p:txBody>
          </p:sp>
        </p:grpSp>
      </p:grpSp>
      <p:grpSp>
        <p:nvGrpSpPr>
          <p:cNvPr id="7221" name="Group 53"/>
          <p:cNvGrpSpPr/>
          <p:nvPr/>
        </p:nvGrpSpPr>
        <p:grpSpPr>
          <a:xfrm>
            <a:off x="2867025" y="4525963"/>
            <a:ext cx="1381125" cy="852487"/>
            <a:chOff x="1806" y="2851"/>
            <a:chExt cx="870" cy="537"/>
          </a:xfrm>
        </p:grpSpPr>
        <p:grpSp>
          <p:nvGrpSpPr>
            <p:cNvPr id="7222" name="Group 54"/>
            <p:cNvGrpSpPr/>
            <p:nvPr/>
          </p:nvGrpSpPr>
          <p:grpSpPr>
            <a:xfrm>
              <a:off x="1806" y="3135"/>
              <a:ext cx="870" cy="253"/>
              <a:chOff x="1806" y="3135"/>
              <a:chExt cx="870" cy="253"/>
            </a:xfrm>
          </p:grpSpPr>
          <p:sp>
            <p:nvSpPr>
              <p:cNvPr id="7223" name="AutoShape 55"/>
              <p:cNvSpPr/>
              <p:nvPr/>
            </p:nvSpPr>
            <p:spPr>
              <a:xfrm>
                <a:off x="1806" y="3135"/>
                <a:ext cx="869" cy="253"/>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24" name="Rectangle 56"/>
              <p:cNvSpPr/>
              <p:nvPr/>
            </p:nvSpPr>
            <p:spPr>
              <a:xfrm>
                <a:off x="1806" y="3175"/>
                <a:ext cx="870" cy="172"/>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Physical</a:t>
                </a:r>
                <a:endParaRPr lang="en-US" altLang="zh-CN" sz="2000">
                  <a:solidFill>
                    <a:srgbClr val="000000"/>
                  </a:solidFill>
                  <a:latin typeface="Calibri" panose="020F0502020204030204" pitchFamily="34" charset="0"/>
                </a:endParaRPr>
              </a:p>
            </p:txBody>
          </p:sp>
        </p:grpSp>
        <p:grpSp>
          <p:nvGrpSpPr>
            <p:cNvPr id="7225" name="Group 57"/>
            <p:cNvGrpSpPr/>
            <p:nvPr/>
          </p:nvGrpSpPr>
          <p:grpSpPr>
            <a:xfrm>
              <a:off x="1806" y="2851"/>
              <a:ext cx="870" cy="252"/>
              <a:chOff x="1806" y="2851"/>
              <a:chExt cx="870" cy="252"/>
            </a:xfrm>
          </p:grpSpPr>
          <p:sp>
            <p:nvSpPr>
              <p:cNvPr id="7226" name="AutoShape 58"/>
              <p:cNvSpPr/>
              <p:nvPr/>
            </p:nvSpPr>
            <p:spPr>
              <a:xfrm>
                <a:off x="1806" y="2851"/>
                <a:ext cx="869" cy="252"/>
              </a:xfrm>
              <a:prstGeom prst="roundRect">
                <a:avLst>
                  <a:gd name="adj" fmla="val 361"/>
                </a:avLst>
              </a:prstGeom>
              <a:noFill/>
              <a:ln w="12600" cap="flat" cmpd="sng">
                <a:solidFill>
                  <a:srgbClr val="000000"/>
                </a:solidFill>
                <a:prstDash val="solid"/>
                <a:miter/>
                <a:headEnd type="none" w="med" len="med"/>
                <a:tailEnd type="none" w="med" len="med"/>
              </a:ln>
            </p:spPr>
            <p:txBody>
              <a:bodyPr wrap="none" anchor="ctr"/>
              <a:lstStyle/>
              <a:p>
                <a:pPr indent="0"/>
                <a:endParaRPr lang="en-US" altLang="zh-CN">
                  <a:latin typeface="Calibri" panose="020F0502020204030204" pitchFamily="34" charset="0"/>
                </a:endParaRPr>
              </a:p>
            </p:txBody>
          </p:sp>
          <p:sp>
            <p:nvSpPr>
              <p:cNvPr id="7227" name="Rectangle 59"/>
              <p:cNvSpPr/>
              <p:nvPr/>
            </p:nvSpPr>
            <p:spPr>
              <a:xfrm>
                <a:off x="1806" y="2891"/>
                <a:ext cx="870" cy="171"/>
              </a:xfrm>
              <a:prstGeom prst="rect">
                <a:avLst/>
              </a:prstGeom>
              <a:noFill/>
              <a:ln w="9525">
                <a:noFill/>
              </a:ln>
            </p:spPr>
            <p:txBody>
              <a:bodyPr lIns="0" tIns="0" rIns="0" bIns="0" anchor="ctr"/>
              <a:lstStyle/>
              <a:p>
                <a:pPr indent="0" algn="ctr" defTabSz="0">
                  <a:lnSpc>
                    <a:spcPct val="8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2000">
                    <a:solidFill>
                      <a:srgbClr val="000000"/>
                    </a:solidFill>
                    <a:latin typeface="Calibri" panose="020F0502020204030204" pitchFamily="34" charset="0"/>
                  </a:rPr>
                  <a:t>Datalink</a:t>
                </a:r>
                <a:endParaRPr lang="en-US" altLang="zh-CN" sz="2000">
                  <a:solidFill>
                    <a:srgbClr val="000000"/>
                  </a:solidFill>
                  <a:latin typeface="Calibri" panose="020F0502020204030204" pitchFamily="34" charset="0"/>
                </a:endParaRPr>
              </a:p>
            </p:txBody>
          </p:sp>
        </p:grpSp>
      </p:grpSp>
      <p:pic>
        <p:nvPicPr>
          <p:cNvPr id="7228" name="Picture 61"/>
          <p:cNvPicPr>
            <a:picLocks noChangeAspect="1"/>
          </p:cNvPicPr>
          <p:nvPr/>
        </p:nvPicPr>
        <p:blipFill>
          <a:blip r:embed="rId3"/>
          <a:stretch>
            <a:fillRect/>
          </a:stretch>
        </p:blipFill>
        <p:spPr>
          <a:xfrm>
            <a:off x="1260475" y="1782763"/>
            <a:ext cx="723900" cy="723900"/>
          </a:xfrm>
          <a:prstGeom prst="rect">
            <a:avLst/>
          </a:prstGeom>
          <a:noFill/>
          <a:ln w="9525">
            <a:noFill/>
          </a:ln>
        </p:spPr>
      </p:pic>
      <p:pic>
        <p:nvPicPr>
          <p:cNvPr id="7229" name="Picture 62"/>
          <p:cNvPicPr>
            <a:picLocks noChangeAspect="1"/>
          </p:cNvPicPr>
          <p:nvPr/>
        </p:nvPicPr>
        <p:blipFill>
          <a:blip r:embed="rId3"/>
          <a:stretch>
            <a:fillRect/>
          </a:stretch>
        </p:blipFill>
        <p:spPr>
          <a:xfrm>
            <a:off x="6953250" y="1828800"/>
            <a:ext cx="723900" cy="723900"/>
          </a:xfrm>
          <a:prstGeom prst="rect">
            <a:avLst/>
          </a:prstGeom>
          <a:noFill/>
          <a:ln w="9525">
            <a:no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300" b="0" i="0" u="none" strike="noStrike" kern="1200" cap="none" spc="0" normalizeH="0" baseline="0" noProof="0" dirty="0">
                <a:ln>
                  <a:noFill/>
                </a:ln>
                <a:solidFill>
                  <a:schemeClr val="bg1"/>
                </a:solidFill>
                <a:effectLst/>
                <a:uLnTx/>
                <a:uFillTx/>
                <a:latin typeface="+mj-lt"/>
                <a:ea typeface="+mj-ea"/>
                <a:cs typeface="+mj-cs"/>
              </a:rPr>
              <a:t>理想与现实</a:t>
            </a:r>
            <a:endParaRPr kumimoji="0" lang="zh-CN" altLang="en-US" sz="3300" b="0" i="0" u="none" strike="noStrike" kern="1200" cap="none" spc="0" normalizeH="0" baseline="0" noProof="0" dirty="0">
              <a:ln>
                <a:noFill/>
              </a:ln>
              <a:solidFill>
                <a:schemeClr val="bg1"/>
              </a:solidFill>
              <a:effectLst/>
              <a:uLnTx/>
              <a:uFillTx/>
              <a:latin typeface="+mj-lt"/>
              <a:ea typeface="+mj-ea"/>
              <a:cs typeface="+mj-cs"/>
            </a:endParaRPr>
          </a:p>
        </p:txBody>
      </p:sp>
      <p:pic>
        <p:nvPicPr>
          <p:cNvPr id="5" name="Picture 37"/>
          <p:cNvPicPr/>
          <p:nvPr/>
        </p:nvPicPr>
        <p:blipFill>
          <a:blip r:embed="rId1"/>
          <a:stretch>
            <a:fillRect/>
          </a:stretch>
        </p:blipFill>
        <p:spPr>
          <a:xfrm>
            <a:off x="4402138" y="3332163"/>
            <a:ext cx="1071562" cy="631825"/>
          </a:xfrm>
          <a:prstGeom prst="rect">
            <a:avLst/>
          </a:prstGeom>
          <a:noFill/>
          <a:ln w="9525">
            <a:noFill/>
          </a:ln>
        </p:spPr>
      </p:pic>
      <p:grpSp>
        <p:nvGrpSpPr>
          <p:cNvPr id="61443" name="Group 17"/>
          <p:cNvGrpSpPr/>
          <p:nvPr/>
        </p:nvGrpSpPr>
        <p:grpSpPr>
          <a:xfrm>
            <a:off x="215900" y="3863975"/>
            <a:ext cx="965200" cy="2663825"/>
            <a:chOff x="215462" y="3681426"/>
            <a:chExt cx="965129" cy="2663241"/>
          </a:xfrm>
        </p:grpSpPr>
        <p:pic>
          <p:nvPicPr>
            <p:cNvPr id="61463" name="Picture 22"/>
            <p:cNvPicPr/>
            <p:nvPr/>
          </p:nvPicPr>
          <p:blipFill>
            <a:blip r:embed="rId2"/>
            <a:stretch>
              <a:fillRect/>
            </a:stretch>
          </p:blipFill>
          <p:spPr>
            <a:xfrm>
              <a:off x="215462" y="5612935"/>
              <a:ext cx="902522" cy="731732"/>
            </a:xfrm>
            <a:prstGeom prst="rect">
              <a:avLst/>
            </a:prstGeom>
            <a:noFill/>
            <a:ln w="9525">
              <a:noFill/>
            </a:ln>
          </p:spPr>
        </p:pic>
        <p:pic>
          <p:nvPicPr>
            <p:cNvPr id="61464" name="Picture 34"/>
            <p:cNvPicPr/>
            <p:nvPr/>
          </p:nvPicPr>
          <p:blipFill>
            <a:blip r:embed="rId3"/>
            <a:stretch>
              <a:fillRect/>
            </a:stretch>
          </p:blipFill>
          <p:spPr>
            <a:xfrm>
              <a:off x="332750" y="3681426"/>
              <a:ext cx="847841" cy="766460"/>
            </a:xfrm>
            <a:prstGeom prst="rect">
              <a:avLst/>
            </a:prstGeom>
            <a:noFill/>
            <a:ln w="9525">
              <a:noFill/>
            </a:ln>
          </p:spPr>
        </p:pic>
        <p:pic>
          <p:nvPicPr>
            <p:cNvPr id="61465" name="Picture 34"/>
            <p:cNvPicPr/>
            <p:nvPr/>
          </p:nvPicPr>
          <p:blipFill>
            <a:blip r:embed="rId3"/>
            <a:stretch>
              <a:fillRect/>
            </a:stretch>
          </p:blipFill>
          <p:spPr>
            <a:xfrm>
              <a:off x="332750" y="4668916"/>
              <a:ext cx="847841" cy="766460"/>
            </a:xfrm>
            <a:prstGeom prst="rect">
              <a:avLst/>
            </a:prstGeom>
            <a:noFill/>
            <a:ln w="9525">
              <a:noFill/>
            </a:ln>
          </p:spPr>
        </p:pic>
      </p:grpSp>
      <p:grpSp>
        <p:nvGrpSpPr>
          <p:cNvPr id="61444" name="Group 18"/>
          <p:cNvGrpSpPr/>
          <p:nvPr/>
        </p:nvGrpSpPr>
        <p:grpSpPr>
          <a:xfrm>
            <a:off x="457200" y="1516063"/>
            <a:ext cx="660400" cy="1851025"/>
            <a:chOff x="457200" y="1417638"/>
            <a:chExt cx="660784" cy="1850843"/>
          </a:xfrm>
        </p:grpSpPr>
        <p:pic>
          <p:nvPicPr>
            <p:cNvPr id="61461" name="Picture 42" descr="File Server_Updated2005"/>
            <p:cNvPicPr>
              <a:picLocks noChangeAspect="1"/>
            </p:cNvPicPr>
            <p:nvPr/>
          </p:nvPicPr>
          <p:blipFill>
            <a:blip r:embed="rId4"/>
            <a:stretch>
              <a:fillRect/>
            </a:stretch>
          </p:blipFill>
          <p:spPr>
            <a:xfrm>
              <a:off x="457200" y="1417638"/>
              <a:ext cx="660784" cy="878843"/>
            </a:xfrm>
            <a:prstGeom prst="rect">
              <a:avLst/>
            </a:prstGeom>
            <a:noFill/>
            <a:ln w="9525">
              <a:noFill/>
            </a:ln>
          </p:spPr>
        </p:pic>
        <p:pic>
          <p:nvPicPr>
            <p:cNvPr id="61462" name="Picture 42" descr="File Server_Updated2005"/>
            <p:cNvPicPr>
              <a:picLocks noChangeAspect="1"/>
            </p:cNvPicPr>
            <p:nvPr/>
          </p:nvPicPr>
          <p:blipFill>
            <a:blip r:embed="rId4"/>
            <a:stretch>
              <a:fillRect/>
            </a:stretch>
          </p:blipFill>
          <p:spPr>
            <a:xfrm>
              <a:off x="457200" y="2389638"/>
              <a:ext cx="660784" cy="878843"/>
            </a:xfrm>
            <a:prstGeom prst="rect">
              <a:avLst/>
            </a:prstGeom>
            <a:noFill/>
            <a:ln w="9525">
              <a:noFill/>
            </a:ln>
          </p:spPr>
        </p:pic>
      </p:grpSp>
      <p:grpSp>
        <p:nvGrpSpPr>
          <p:cNvPr id="20" name="Group 19"/>
          <p:cNvGrpSpPr/>
          <p:nvPr/>
        </p:nvGrpSpPr>
        <p:grpSpPr>
          <a:xfrm>
            <a:off x="1752600" y="2327275"/>
            <a:ext cx="1147763" cy="2825750"/>
            <a:chOff x="1753273" y="2144369"/>
            <a:chExt cx="1147067" cy="2826187"/>
          </a:xfrm>
        </p:grpSpPr>
        <p:pic>
          <p:nvPicPr>
            <p:cNvPr id="61459" name="Picture 41"/>
            <p:cNvPicPr>
              <a:picLocks noChangeAspect="1"/>
            </p:cNvPicPr>
            <p:nvPr/>
          </p:nvPicPr>
          <p:blipFill>
            <a:blip r:embed="rId5"/>
            <a:stretch>
              <a:fillRect/>
            </a:stretch>
          </p:blipFill>
          <p:spPr>
            <a:xfrm>
              <a:off x="1753273" y="2144369"/>
              <a:ext cx="1147067" cy="490538"/>
            </a:xfrm>
            <a:prstGeom prst="rect">
              <a:avLst/>
            </a:prstGeom>
            <a:noFill/>
            <a:ln w="9525">
              <a:noFill/>
            </a:ln>
          </p:spPr>
        </p:pic>
        <p:pic>
          <p:nvPicPr>
            <p:cNvPr id="61460" name="Picture 41"/>
            <p:cNvPicPr>
              <a:picLocks noChangeAspect="1"/>
            </p:cNvPicPr>
            <p:nvPr/>
          </p:nvPicPr>
          <p:blipFill>
            <a:blip r:embed="rId5"/>
            <a:stretch>
              <a:fillRect/>
            </a:stretch>
          </p:blipFill>
          <p:spPr>
            <a:xfrm>
              <a:off x="1753273" y="4480018"/>
              <a:ext cx="1147067" cy="490538"/>
            </a:xfrm>
            <a:prstGeom prst="rect">
              <a:avLst/>
            </a:prstGeom>
            <a:noFill/>
            <a:ln w="9525">
              <a:noFill/>
            </a:ln>
          </p:spPr>
        </p:pic>
      </p:grpSp>
      <p:grpSp>
        <p:nvGrpSpPr>
          <p:cNvPr id="79" name="Group 78"/>
          <p:cNvGrpSpPr/>
          <p:nvPr/>
        </p:nvGrpSpPr>
        <p:grpSpPr>
          <a:xfrm>
            <a:off x="1038225" y="1955800"/>
            <a:ext cx="1289050" cy="4344988"/>
            <a:chOff x="1037490" y="1955117"/>
            <a:chExt cx="1289317" cy="4345468"/>
          </a:xfrm>
        </p:grpSpPr>
        <p:cxnSp>
          <p:nvCxnSpPr>
            <p:cNvPr id="24" name="Straight Connector 23"/>
            <p:cNvCxnSpPr>
              <a:cxnSpLocks noChangeShapeType="1"/>
              <a:stCxn id="61462" idx="3"/>
            </p:cNvCxnSpPr>
            <p:nvPr/>
          </p:nvCxnSpPr>
          <p:spPr bwMode="auto">
            <a:xfrm flipV="1">
              <a:off x="1118470" y="2817225"/>
              <a:ext cx="635132" cy="109549"/>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a:stCxn id="61461" idx="3"/>
              <a:endCxn id="61459" idx="1"/>
            </p:cNvCxnSpPr>
            <p:nvPr/>
          </p:nvCxnSpPr>
          <p:spPr bwMode="auto">
            <a:xfrm>
              <a:off x="1118470" y="1955117"/>
              <a:ext cx="635132" cy="617606"/>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a:stCxn id="61464" idx="3"/>
              <a:endCxn id="61460" idx="1"/>
            </p:cNvCxnSpPr>
            <p:nvPr/>
          </p:nvCxnSpPr>
          <p:spPr bwMode="auto">
            <a:xfrm>
              <a:off x="1180395" y="4247720"/>
              <a:ext cx="573207" cy="660473"/>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a:stCxn id="61465" idx="3"/>
            </p:cNvCxnSpPr>
            <p:nvPr/>
          </p:nvCxnSpPr>
          <p:spPr bwMode="auto">
            <a:xfrm flipV="1">
              <a:off x="1180395" y="5043146"/>
              <a:ext cx="573207" cy="192108"/>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flipV="1">
              <a:off x="1037490" y="5152695"/>
              <a:ext cx="716111" cy="1147890"/>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a:stCxn id="61460" idx="0"/>
              <a:endCxn id="61459" idx="2"/>
            </p:cNvCxnSpPr>
            <p:nvPr/>
          </p:nvCxnSpPr>
          <p:spPr bwMode="auto">
            <a:xfrm flipV="1">
              <a:off x="2326807" y="2817225"/>
              <a:ext cx="0" cy="1844879"/>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 name="Group 79"/>
          <p:cNvGrpSpPr/>
          <p:nvPr/>
        </p:nvGrpSpPr>
        <p:grpSpPr>
          <a:xfrm>
            <a:off x="2900363" y="2571750"/>
            <a:ext cx="1501775" cy="2336800"/>
            <a:chOff x="2900340" y="2572358"/>
            <a:chExt cx="1502327" cy="2335649"/>
          </a:xfrm>
        </p:grpSpPr>
        <p:cxnSp>
          <p:nvCxnSpPr>
            <p:cNvPr id="37" name="Straight Connector 36"/>
            <p:cNvCxnSpPr>
              <a:cxnSpLocks noChangeShapeType="1"/>
              <a:stCxn id="61460" idx="3"/>
              <a:endCxn id="5" idx="1"/>
            </p:cNvCxnSpPr>
            <p:nvPr/>
          </p:nvCxnSpPr>
          <p:spPr bwMode="auto">
            <a:xfrm flipV="1">
              <a:off x="2900340" y="3648153"/>
              <a:ext cx="1502327" cy="1259854"/>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Connector 38"/>
            <p:cNvCxnSpPr>
              <a:cxnSpLocks noChangeShapeType="1"/>
              <a:stCxn id="61459" idx="3"/>
              <a:endCxn id="5" idx="1"/>
            </p:cNvCxnSpPr>
            <p:nvPr/>
          </p:nvCxnSpPr>
          <p:spPr bwMode="auto">
            <a:xfrm>
              <a:off x="2900340" y="2572358"/>
              <a:ext cx="1502327" cy="1075795"/>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42" name="Cloud 41"/>
          <p:cNvSpPr/>
          <p:nvPr/>
        </p:nvSpPr>
        <p:spPr>
          <a:xfrm>
            <a:off x="6038850" y="1189038"/>
            <a:ext cx="5894388" cy="4918075"/>
          </a:xfrm>
          <a:prstGeom prst="cloud">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45" name="Straight Connector 44"/>
          <p:cNvCxnSpPr>
            <a:cxnSpLocks noChangeShapeType="1"/>
            <a:stCxn id="5" idx="3"/>
            <a:endCxn id="42" idx="2"/>
          </p:cNvCxnSpPr>
          <p:nvPr/>
        </p:nvCxnSpPr>
        <p:spPr bwMode="auto">
          <a:xfrm>
            <a:off x="5473700" y="3648710"/>
            <a:ext cx="583565" cy="0"/>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450" name="TextBox 57"/>
          <p:cNvSpPr txBox="1"/>
          <p:nvPr/>
        </p:nvSpPr>
        <p:spPr>
          <a:xfrm>
            <a:off x="7100888" y="3355975"/>
            <a:ext cx="1684337" cy="584200"/>
          </a:xfrm>
          <a:prstGeom prst="rect">
            <a:avLst/>
          </a:prstGeom>
          <a:noFill/>
          <a:ln w="9525">
            <a:solidFill>
              <a:schemeClr val="accent1"/>
            </a:solidFill>
          </a:ln>
        </p:spPr>
        <p:txBody>
          <a:bodyPr wrap="none">
            <a:spAutoFit/>
          </a:bodyPr>
          <a:lstStyle/>
          <a:p>
            <a:pPr eaLnBrk="1" hangingPunct="1"/>
            <a:r>
              <a:rPr lang="en-US" altLang="en-US" sz="3200">
                <a:solidFill>
                  <a:schemeClr val="tx1"/>
                </a:solidFill>
                <a:latin typeface="Times New Roman" panose="02020603050405020304" pitchFamily="18" charset="0"/>
              </a:rPr>
              <a:t>Internet</a:t>
            </a:r>
            <a:endParaRPr lang="en-US" altLang="en-US" sz="3200">
              <a:solidFill>
                <a:schemeClr val="tx1"/>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vert="horz" lIns="91440" tIns="45720" rIns="91440" bIns="45720" rtlCol="0" anchor="ctr">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lang="zh-CN" altLang="en-US" sz="3300" b="0" kern="1200" noProof="0" dirty="0">
                <a:ln>
                  <a:noFill/>
                </a:ln>
                <a:effectLst/>
                <a:uLnTx/>
                <a:uFillTx/>
                <a:ea typeface="+mj-ea"/>
                <a:cs typeface="+mj-cs"/>
                <a:sym typeface="+mn-ea"/>
              </a:rPr>
              <a:t>理想与现实</a:t>
            </a:r>
            <a:endParaRPr kumimoji="0" lang="en-US" sz="3300" b="0" i="0" u="none" strike="noStrike" kern="1200" cap="none" spc="0" normalizeH="0" baseline="0" noProof="0">
              <a:ln>
                <a:noFill/>
              </a:ln>
              <a:solidFill>
                <a:schemeClr val="accent2">
                  <a:lumMod val="75000"/>
                </a:schemeClr>
              </a:solidFill>
              <a:effectLst/>
              <a:uLnTx/>
              <a:uFillTx/>
              <a:latin typeface="+mj-lt"/>
              <a:ea typeface="+mj-ea"/>
              <a:cs typeface="+mj-cs"/>
            </a:endParaRPr>
          </a:p>
        </p:txBody>
      </p:sp>
      <p:pic>
        <p:nvPicPr>
          <p:cNvPr id="63490" name="Picture 37"/>
          <p:cNvPicPr/>
          <p:nvPr/>
        </p:nvPicPr>
        <p:blipFill>
          <a:blip r:embed="rId1"/>
          <a:stretch>
            <a:fillRect/>
          </a:stretch>
        </p:blipFill>
        <p:spPr>
          <a:xfrm>
            <a:off x="4402138" y="3332163"/>
            <a:ext cx="1071562" cy="631825"/>
          </a:xfrm>
          <a:prstGeom prst="rect">
            <a:avLst/>
          </a:prstGeom>
          <a:noFill/>
          <a:ln w="9525">
            <a:noFill/>
          </a:ln>
        </p:spPr>
      </p:pic>
      <p:grpSp>
        <p:nvGrpSpPr>
          <p:cNvPr id="63491" name="Group 17"/>
          <p:cNvGrpSpPr/>
          <p:nvPr/>
        </p:nvGrpSpPr>
        <p:grpSpPr>
          <a:xfrm>
            <a:off x="215900" y="3863975"/>
            <a:ext cx="965200" cy="2663825"/>
            <a:chOff x="215462" y="3681426"/>
            <a:chExt cx="965129" cy="2663241"/>
          </a:xfrm>
        </p:grpSpPr>
        <p:pic>
          <p:nvPicPr>
            <p:cNvPr id="63530" name="Picture 22"/>
            <p:cNvPicPr/>
            <p:nvPr/>
          </p:nvPicPr>
          <p:blipFill>
            <a:blip r:embed="rId2"/>
            <a:stretch>
              <a:fillRect/>
            </a:stretch>
          </p:blipFill>
          <p:spPr>
            <a:xfrm>
              <a:off x="215462" y="5612935"/>
              <a:ext cx="902522" cy="731732"/>
            </a:xfrm>
            <a:prstGeom prst="rect">
              <a:avLst/>
            </a:prstGeom>
            <a:noFill/>
            <a:ln w="9525">
              <a:noFill/>
            </a:ln>
          </p:spPr>
        </p:pic>
        <p:pic>
          <p:nvPicPr>
            <p:cNvPr id="63531" name="Picture 34"/>
            <p:cNvPicPr/>
            <p:nvPr/>
          </p:nvPicPr>
          <p:blipFill>
            <a:blip r:embed="rId3"/>
            <a:stretch>
              <a:fillRect/>
            </a:stretch>
          </p:blipFill>
          <p:spPr>
            <a:xfrm>
              <a:off x="332750" y="3681426"/>
              <a:ext cx="847841" cy="766460"/>
            </a:xfrm>
            <a:prstGeom prst="rect">
              <a:avLst/>
            </a:prstGeom>
            <a:noFill/>
            <a:ln w="9525">
              <a:noFill/>
            </a:ln>
          </p:spPr>
        </p:pic>
        <p:pic>
          <p:nvPicPr>
            <p:cNvPr id="63532" name="Picture 34"/>
            <p:cNvPicPr/>
            <p:nvPr/>
          </p:nvPicPr>
          <p:blipFill>
            <a:blip r:embed="rId3"/>
            <a:stretch>
              <a:fillRect/>
            </a:stretch>
          </p:blipFill>
          <p:spPr>
            <a:xfrm>
              <a:off x="332750" y="4668916"/>
              <a:ext cx="847841" cy="766460"/>
            </a:xfrm>
            <a:prstGeom prst="rect">
              <a:avLst/>
            </a:prstGeom>
            <a:noFill/>
            <a:ln w="9525">
              <a:noFill/>
            </a:ln>
          </p:spPr>
        </p:pic>
      </p:grpSp>
      <p:grpSp>
        <p:nvGrpSpPr>
          <p:cNvPr id="63492" name="Group 18"/>
          <p:cNvGrpSpPr/>
          <p:nvPr/>
        </p:nvGrpSpPr>
        <p:grpSpPr>
          <a:xfrm>
            <a:off x="457200" y="1516063"/>
            <a:ext cx="660400" cy="1851025"/>
            <a:chOff x="457200" y="1417638"/>
            <a:chExt cx="660784" cy="1850843"/>
          </a:xfrm>
        </p:grpSpPr>
        <p:pic>
          <p:nvPicPr>
            <p:cNvPr id="63528" name="Picture 42" descr="File Server_Updated2005"/>
            <p:cNvPicPr>
              <a:picLocks noChangeAspect="1"/>
            </p:cNvPicPr>
            <p:nvPr/>
          </p:nvPicPr>
          <p:blipFill>
            <a:blip r:embed="rId4"/>
            <a:stretch>
              <a:fillRect/>
            </a:stretch>
          </p:blipFill>
          <p:spPr>
            <a:xfrm>
              <a:off x="457200" y="1417638"/>
              <a:ext cx="660784" cy="878843"/>
            </a:xfrm>
            <a:prstGeom prst="rect">
              <a:avLst/>
            </a:prstGeom>
            <a:noFill/>
            <a:ln w="9525">
              <a:noFill/>
            </a:ln>
          </p:spPr>
        </p:pic>
        <p:pic>
          <p:nvPicPr>
            <p:cNvPr id="63529" name="Picture 42" descr="File Server_Updated2005"/>
            <p:cNvPicPr>
              <a:picLocks noChangeAspect="1"/>
            </p:cNvPicPr>
            <p:nvPr/>
          </p:nvPicPr>
          <p:blipFill>
            <a:blip r:embed="rId4"/>
            <a:stretch>
              <a:fillRect/>
            </a:stretch>
          </p:blipFill>
          <p:spPr>
            <a:xfrm>
              <a:off x="457200" y="2389638"/>
              <a:ext cx="660784" cy="878843"/>
            </a:xfrm>
            <a:prstGeom prst="rect">
              <a:avLst/>
            </a:prstGeom>
            <a:noFill/>
            <a:ln w="9525">
              <a:noFill/>
            </a:ln>
          </p:spPr>
        </p:pic>
      </p:grpSp>
      <p:grpSp>
        <p:nvGrpSpPr>
          <p:cNvPr id="63493" name="Group 19"/>
          <p:cNvGrpSpPr/>
          <p:nvPr/>
        </p:nvGrpSpPr>
        <p:grpSpPr>
          <a:xfrm>
            <a:off x="1752600" y="2327275"/>
            <a:ext cx="1147763" cy="2825750"/>
            <a:chOff x="1753273" y="2144369"/>
            <a:chExt cx="1147067" cy="2826187"/>
          </a:xfrm>
        </p:grpSpPr>
        <p:pic>
          <p:nvPicPr>
            <p:cNvPr id="63526" name="Picture 41"/>
            <p:cNvPicPr>
              <a:picLocks noChangeAspect="1"/>
            </p:cNvPicPr>
            <p:nvPr/>
          </p:nvPicPr>
          <p:blipFill>
            <a:blip r:embed="rId5"/>
            <a:stretch>
              <a:fillRect/>
            </a:stretch>
          </p:blipFill>
          <p:spPr>
            <a:xfrm>
              <a:off x="1753273" y="2144369"/>
              <a:ext cx="1147067" cy="490538"/>
            </a:xfrm>
            <a:prstGeom prst="rect">
              <a:avLst/>
            </a:prstGeom>
            <a:noFill/>
            <a:ln w="9525">
              <a:noFill/>
            </a:ln>
          </p:spPr>
        </p:pic>
        <p:pic>
          <p:nvPicPr>
            <p:cNvPr id="63527" name="Picture 41"/>
            <p:cNvPicPr>
              <a:picLocks noChangeAspect="1"/>
            </p:cNvPicPr>
            <p:nvPr/>
          </p:nvPicPr>
          <p:blipFill>
            <a:blip r:embed="rId5"/>
            <a:stretch>
              <a:fillRect/>
            </a:stretch>
          </p:blipFill>
          <p:spPr>
            <a:xfrm>
              <a:off x="1753273" y="4480018"/>
              <a:ext cx="1147067" cy="490538"/>
            </a:xfrm>
            <a:prstGeom prst="rect">
              <a:avLst/>
            </a:prstGeom>
            <a:noFill/>
            <a:ln w="9525">
              <a:noFill/>
            </a:ln>
          </p:spPr>
        </p:pic>
      </p:grpSp>
      <p:grpSp>
        <p:nvGrpSpPr>
          <p:cNvPr id="63494" name="Group 78"/>
          <p:cNvGrpSpPr/>
          <p:nvPr/>
        </p:nvGrpSpPr>
        <p:grpSpPr>
          <a:xfrm>
            <a:off x="1038225" y="1955800"/>
            <a:ext cx="1289050" cy="4344988"/>
            <a:chOff x="1037490" y="1955117"/>
            <a:chExt cx="1289317" cy="4345468"/>
          </a:xfrm>
        </p:grpSpPr>
        <p:cxnSp>
          <p:nvCxnSpPr>
            <p:cNvPr id="24" name="Straight Connector 23"/>
            <p:cNvCxnSpPr>
              <a:cxnSpLocks noChangeShapeType="1"/>
              <a:stCxn id="63529" idx="3"/>
            </p:cNvCxnSpPr>
            <p:nvPr/>
          </p:nvCxnSpPr>
          <p:spPr bwMode="auto">
            <a:xfrm flipV="1">
              <a:off x="1118470" y="2817225"/>
              <a:ext cx="635132" cy="109549"/>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a:stCxn id="63528" idx="3"/>
              <a:endCxn id="63526" idx="1"/>
            </p:cNvCxnSpPr>
            <p:nvPr/>
          </p:nvCxnSpPr>
          <p:spPr bwMode="auto">
            <a:xfrm>
              <a:off x="1118470" y="1955117"/>
              <a:ext cx="635132" cy="617606"/>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a:stCxn id="63531" idx="3"/>
              <a:endCxn id="63527" idx="1"/>
            </p:cNvCxnSpPr>
            <p:nvPr/>
          </p:nvCxnSpPr>
          <p:spPr bwMode="auto">
            <a:xfrm>
              <a:off x="1180395" y="4247720"/>
              <a:ext cx="573207" cy="660473"/>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a:stCxn id="63532" idx="3"/>
            </p:cNvCxnSpPr>
            <p:nvPr/>
          </p:nvCxnSpPr>
          <p:spPr bwMode="auto">
            <a:xfrm flipV="1">
              <a:off x="1180395" y="5043146"/>
              <a:ext cx="573207" cy="192108"/>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flipV="1">
              <a:off x="1037490" y="5152695"/>
              <a:ext cx="716111" cy="1147890"/>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a:stCxn id="63527" idx="0"/>
              <a:endCxn id="63526" idx="2"/>
            </p:cNvCxnSpPr>
            <p:nvPr/>
          </p:nvCxnSpPr>
          <p:spPr bwMode="auto">
            <a:xfrm flipV="1">
              <a:off x="2326807" y="2817225"/>
              <a:ext cx="0" cy="1844879"/>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495" name="Group 79"/>
          <p:cNvGrpSpPr/>
          <p:nvPr/>
        </p:nvGrpSpPr>
        <p:grpSpPr>
          <a:xfrm>
            <a:off x="2900363" y="2571750"/>
            <a:ext cx="1501775" cy="2336800"/>
            <a:chOff x="2900340" y="2572358"/>
            <a:chExt cx="1502327" cy="2335649"/>
          </a:xfrm>
        </p:grpSpPr>
        <p:cxnSp>
          <p:nvCxnSpPr>
            <p:cNvPr id="37" name="Straight Connector 36"/>
            <p:cNvCxnSpPr>
              <a:cxnSpLocks noChangeShapeType="1"/>
              <a:stCxn id="63527" idx="3"/>
              <a:endCxn id="63490" idx="1"/>
            </p:cNvCxnSpPr>
            <p:nvPr/>
          </p:nvCxnSpPr>
          <p:spPr bwMode="auto">
            <a:xfrm flipV="1">
              <a:off x="2900340" y="3648153"/>
              <a:ext cx="1502327" cy="1259854"/>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Connector 38"/>
            <p:cNvCxnSpPr>
              <a:cxnSpLocks noChangeShapeType="1"/>
              <a:stCxn id="63526" idx="3"/>
              <a:endCxn id="63490" idx="1"/>
            </p:cNvCxnSpPr>
            <p:nvPr/>
          </p:nvCxnSpPr>
          <p:spPr bwMode="auto">
            <a:xfrm>
              <a:off x="2900340" y="2572358"/>
              <a:ext cx="1502327" cy="1075795"/>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5" name="Straight Connector 44"/>
          <p:cNvCxnSpPr>
            <a:cxnSpLocks noChangeShapeType="1"/>
            <a:stCxn id="63490" idx="3"/>
            <a:endCxn id="42" idx="2"/>
          </p:cNvCxnSpPr>
          <p:nvPr/>
        </p:nvCxnSpPr>
        <p:spPr bwMode="auto">
          <a:xfrm>
            <a:off x="5473700" y="3648075"/>
            <a:ext cx="584200" cy="0"/>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7" name="Group 6"/>
          <p:cNvGrpSpPr/>
          <p:nvPr/>
        </p:nvGrpSpPr>
        <p:grpSpPr>
          <a:xfrm>
            <a:off x="1814513" y="2571750"/>
            <a:ext cx="2136775" cy="2070100"/>
            <a:chOff x="1814955" y="2572358"/>
            <a:chExt cx="2136304" cy="2069300"/>
          </a:xfrm>
        </p:grpSpPr>
        <p:pic>
          <p:nvPicPr>
            <p:cNvPr id="63515" name="Picture 1028"/>
            <p:cNvPicPr/>
            <p:nvPr/>
          </p:nvPicPr>
          <p:blipFill>
            <a:blip r:embed="rId6"/>
            <a:stretch>
              <a:fillRect/>
            </a:stretch>
          </p:blipFill>
          <p:spPr>
            <a:xfrm>
              <a:off x="3527396" y="3636771"/>
              <a:ext cx="423863" cy="1004887"/>
            </a:xfrm>
            <a:prstGeom prst="rect">
              <a:avLst/>
            </a:prstGeom>
            <a:noFill/>
            <a:ln w="9525">
              <a:noFill/>
            </a:ln>
          </p:spPr>
        </p:pic>
        <p:pic>
          <p:nvPicPr>
            <p:cNvPr id="63516" name="Picture 1028"/>
            <p:cNvPicPr/>
            <p:nvPr/>
          </p:nvPicPr>
          <p:blipFill>
            <a:blip r:embed="rId6"/>
            <a:stretch>
              <a:fillRect/>
            </a:stretch>
          </p:blipFill>
          <p:spPr>
            <a:xfrm>
              <a:off x="3527396" y="2572358"/>
              <a:ext cx="423863" cy="1004887"/>
            </a:xfrm>
            <a:prstGeom prst="rect">
              <a:avLst/>
            </a:prstGeom>
            <a:noFill/>
            <a:ln w="9525">
              <a:noFill/>
            </a:ln>
          </p:spPr>
        </p:pic>
        <p:pic>
          <p:nvPicPr>
            <p:cNvPr id="38" name="Picture 1028"/>
            <p:cNvPicPr>
              <a:picLocks noChangeArrowheads="1"/>
            </p:cNvPicPr>
            <p:nvPr/>
          </p:nvPicPr>
          <p:blipFill>
            <a:blip r:embed="rId6" cstate="print"/>
            <a:srcRect/>
            <a:stretch>
              <a:fillRect/>
            </a:stretch>
          </p:blipFill>
          <p:spPr bwMode="auto">
            <a:xfrm rot="5400000" flipH="1">
              <a:off x="2113312" y="3200839"/>
              <a:ext cx="408173" cy="1004887"/>
            </a:xfrm>
            <a:prstGeom prst="rect">
              <a:avLst/>
            </a:prstGeom>
            <a:noFill/>
            <a:ln w="9525">
              <a:noFill/>
              <a:miter lim="800000"/>
              <a:headEnd/>
              <a:tailEnd/>
            </a:ln>
            <a:effectLst>
              <a:softEdge rad="25400"/>
            </a:effectLst>
            <a:scene3d>
              <a:camera prst="orthographicFront"/>
              <a:lightRig rig="threePt" dir="t"/>
            </a:scene3d>
            <a:sp3d>
              <a:bevelT w="0"/>
            </a:sp3d>
          </p:spPr>
        </p:pic>
      </p:grpSp>
      <p:grpSp>
        <p:nvGrpSpPr>
          <p:cNvPr id="8" name="Group 7"/>
          <p:cNvGrpSpPr/>
          <p:nvPr/>
        </p:nvGrpSpPr>
        <p:grpSpPr>
          <a:xfrm>
            <a:off x="3005138" y="2393950"/>
            <a:ext cx="466725" cy="2616200"/>
            <a:chOff x="3005373" y="2394538"/>
            <a:chExt cx="466137" cy="2615015"/>
          </a:xfrm>
        </p:grpSpPr>
        <p:pic>
          <p:nvPicPr>
            <p:cNvPr id="63513" name="Picture 1359" descr="FirewallServicesModule"/>
            <p:cNvPicPr>
              <a:picLocks noChangeAspect="1"/>
            </p:cNvPicPr>
            <p:nvPr/>
          </p:nvPicPr>
          <p:blipFill>
            <a:blip r:embed="rId7"/>
            <a:stretch>
              <a:fillRect/>
            </a:stretch>
          </p:blipFill>
          <p:spPr>
            <a:xfrm>
              <a:off x="3005373" y="4145257"/>
              <a:ext cx="466137" cy="864296"/>
            </a:xfrm>
            <a:prstGeom prst="rect">
              <a:avLst/>
            </a:prstGeom>
            <a:noFill/>
            <a:ln w="9525">
              <a:noFill/>
            </a:ln>
          </p:spPr>
        </p:pic>
        <p:pic>
          <p:nvPicPr>
            <p:cNvPr id="63514" name="Picture 1359" descr="FirewallServicesModule"/>
            <p:cNvPicPr>
              <a:picLocks noChangeAspect="1"/>
            </p:cNvPicPr>
            <p:nvPr/>
          </p:nvPicPr>
          <p:blipFill>
            <a:blip r:embed="rId7"/>
            <a:stretch>
              <a:fillRect/>
            </a:stretch>
          </p:blipFill>
          <p:spPr>
            <a:xfrm>
              <a:off x="3005373" y="2394538"/>
              <a:ext cx="466137" cy="864296"/>
            </a:xfrm>
            <a:prstGeom prst="rect">
              <a:avLst/>
            </a:prstGeom>
            <a:noFill/>
            <a:ln w="9525">
              <a:noFill/>
            </a:ln>
          </p:spPr>
        </p:pic>
      </p:grpSp>
      <p:grpSp>
        <p:nvGrpSpPr>
          <p:cNvPr id="50" name="Group 49"/>
          <p:cNvGrpSpPr/>
          <p:nvPr/>
        </p:nvGrpSpPr>
        <p:grpSpPr>
          <a:xfrm>
            <a:off x="3738563" y="3863975"/>
            <a:ext cx="1652587" cy="2233613"/>
            <a:chOff x="3739328" y="3864146"/>
            <a:chExt cx="1651116" cy="2232742"/>
          </a:xfrm>
        </p:grpSpPr>
        <p:pic>
          <p:nvPicPr>
            <p:cNvPr id="63510" name="Picture 102" descr="WAE"/>
            <p:cNvPicPr>
              <a:picLocks noChangeAspect="1"/>
            </p:cNvPicPr>
            <p:nvPr/>
          </p:nvPicPr>
          <p:blipFill>
            <a:blip r:embed="rId8"/>
            <a:stretch>
              <a:fillRect/>
            </a:stretch>
          </p:blipFill>
          <p:spPr>
            <a:xfrm>
              <a:off x="4134847" y="5404369"/>
              <a:ext cx="1013647" cy="692519"/>
            </a:xfrm>
            <a:prstGeom prst="rect">
              <a:avLst/>
            </a:prstGeom>
            <a:noFill/>
            <a:ln w="9525">
              <a:noFill/>
            </a:ln>
          </p:spPr>
        </p:pic>
        <p:cxnSp>
          <p:nvCxnSpPr>
            <p:cNvPr id="11" name="Straight Connector 10"/>
            <p:cNvCxnSpPr>
              <a:cxnSpLocks noChangeShapeType="1"/>
              <a:stCxn id="63515" idx="2"/>
              <a:endCxn id="63510" idx="1"/>
            </p:cNvCxnSpPr>
            <p:nvPr/>
          </p:nvCxnSpPr>
          <p:spPr bwMode="auto">
            <a:xfrm>
              <a:off x="3739328" y="4641718"/>
              <a:ext cx="394935" cy="1109230"/>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a:stCxn id="63510" idx="3"/>
            </p:cNvCxnSpPr>
            <p:nvPr/>
          </p:nvCxnSpPr>
          <p:spPr bwMode="auto">
            <a:xfrm flipV="1">
              <a:off x="5147773" y="3864146"/>
              <a:ext cx="242671" cy="1886802"/>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1" name="Group 50"/>
          <p:cNvGrpSpPr/>
          <p:nvPr/>
        </p:nvGrpSpPr>
        <p:grpSpPr>
          <a:xfrm>
            <a:off x="3951288" y="3963988"/>
            <a:ext cx="1230312" cy="1081087"/>
            <a:chOff x="3951259" y="3963317"/>
            <a:chExt cx="1229750" cy="1081215"/>
          </a:xfrm>
        </p:grpSpPr>
        <p:pic>
          <p:nvPicPr>
            <p:cNvPr id="63507" name="Picture 31"/>
            <p:cNvPicPr>
              <a:picLocks noChangeAspect="1"/>
            </p:cNvPicPr>
            <p:nvPr/>
          </p:nvPicPr>
          <p:blipFill>
            <a:blip r:embed="rId9"/>
            <a:stretch>
              <a:fillRect/>
            </a:stretch>
          </p:blipFill>
          <p:spPr>
            <a:xfrm>
              <a:off x="4134847" y="4330157"/>
              <a:ext cx="1046162" cy="714375"/>
            </a:xfrm>
            <a:prstGeom prst="rect">
              <a:avLst/>
            </a:prstGeom>
            <a:noFill/>
            <a:ln w="9525">
              <a:noFill/>
            </a:ln>
          </p:spPr>
        </p:pic>
        <p:cxnSp>
          <p:nvCxnSpPr>
            <p:cNvPr id="23" name="Straight Connector 22"/>
            <p:cNvCxnSpPr>
              <a:cxnSpLocks noChangeShapeType="1"/>
              <a:endCxn id="63507" idx="1"/>
            </p:cNvCxnSpPr>
            <p:nvPr/>
          </p:nvCxnSpPr>
          <p:spPr bwMode="auto">
            <a:xfrm>
              <a:off x="3951259" y="4330072"/>
              <a:ext cx="184066" cy="357230"/>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Connector 40"/>
            <p:cNvCxnSpPr>
              <a:cxnSpLocks noChangeShapeType="1"/>
            </p:cNvCxnSpPr>
            <p:nvPr/>
          </p:nvCxnSpPr>
          <p:spPr bwMode="auto">
            <a:xfrm flipV="1">
              <a:off x="4957274" y="3963317"/>
              <a:ext cx="223735" cy="366755"/>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2" name="Group 51"/>
          <p:cNvGrpSpPr/>
          <p:nvPr/>
        </p:nvGrpSpPr>
        <p:grpSpPr>
          <a:xfrm>
            <a:off x="3738563" y="1870075"/>
            <a:ext cx="1574800" cy="1462088"/>
            <a:chOff x="3739328" y="1870605"/>
            <a:chExt cx="1574386" cy="1462227"/>
          </a:xfrm>
        </p:grpSpPr>
        <p:pic>
          <p:nvPicPr>
            <p:cNvPr id="63504" name="Picture 35" descr="Application Control Engine"/>
            <p:cNvPicPr>
              <a:picLocks noChangeAspect="1"/>
            </p:cNvPicPr>
            <p:nvPr/>
          </p:nvPicPr>
          <p:blipFill>
            <a:blip r:embed="rId10"/>
            <a:stretch>
              <a:fillRect/>
            </a:stretch>
          </p:blipFill>
          <p:spPr>
            <a:xfrm rot="-10800000" flipV="1">
              <a:off x="4294773" y="1870605"/>
              <a:ext cx="1018941" cy="537480"/>
            </a:xfrm>
            <a:prstGeom prst="rect">
              <a:avLst/>
            </a:prstGeom>
            <a:noFill/>
            <a:ln w="9525">
              <a:noFill/>
            </a:ln>
          </p:spPr>
        </p:pic>
        <p:cxnSp>
          <p:nvCxnSpPr>
            <p:cNvPr id="46" name="Straight Connector 45"/>
            <p:cNvCxnSpPr>
              <a:cxnSpLocks noChangeShapeType="1"/>
              <a:stCxn id="63490" idx="0"/>
              <a:endCxn id="63504" idx="2"/>
            </p:cNvCxnSpPr>
            <p:nvPr/>
          </p:nvCxnSpPr>
          <p:spPr bwMode="auto">
            <a:xfrm flipH="1" flipV="1">
              <a:off x="4804260" y="2408819"/>
              <a:ext cx="134903" cy="924013"/>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Straight Connector 47"/>
            <p:cNvCxnSpPr>
              <a:cxnSpLocks noChangeShapeType="1"/>
              <a:stCxn id="63504" idx="3"/>
              <a:endCxn id="63516" idx="0"/>
            </p:cNvCxnSpPr>
            <p:nvPr/>
          </p:nvCxnSpPr>
          <p:spPr bwMode="auto">
            <a:xfrm flipH="1">
              <a:off x="3739328" y="2138919"/>
              <a:ext cx="555479" cy="433428"/>
            </a:xfrm>
            <a:prstGeom prst="line">
              <a:avLst/>
            </a:prstGeom>
            <a:noFill/>
            <a:ln w="25400">
              <a:solidFill>
                <a:schemeClr val="accent1"/>
              </a:solidFill>
              <a:rou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2" name="Cloud 1"/>
          <p:cNvSpPr/>
          <p:nvPr/>
        </p:nvSpPr>
        <p:spPr>
          <a:xfrm>
            <a:off x="6038850" y="1189038"/>
            <a:ext cx="5894388" cy="4918075"/>
          </a:xfrm>
          <a:prstGeom prst="cloud">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61450" name="TextBox 57"/>
          <p:cNvSpPr txBox="1"/>
          <p:nvPr/>
        </p:nvSpPr>
        <p:spPr>
          <a:xfrm>
            <a:off x="7100888" y="3355975"/>
            <a:ext cx="1684337" cy="584200"/>
          </a:xfrm>
          <a:prstGeom prst="rect">
            <a:avLst/>
          </a:prstGeom>
          <a:noFill/>
          <a:ln w="9525">
            <a:solidFill>
              <a:schemeClr val="accent1"/>
            </a:solidFill>
          </a:ln>
        </p:spPr>
        <p:txBody>
          <a:bodyPr wrap="none">
            <a:spAutoFit/>
          </a:bodyPr>
          <a:lstStyle/>
          <a:p>
            <a:pPr eaLnBrk="1" hangingPunct="1"/>
            <a:r>
              <a:rPr lang="en-US" altLang="en-US" sz="3200">
                <a:solidFill>
                  <a:schemeClr val="tx1"/>
                </a:solidFill>
                <a:latin typeface="Times New Roman" panose="02020603050405020304" pitchFamily="18" charset="0"/>
              </a:rPr>
              <a:t>Internet</a:t>
            </a:r>
            <a:endParaRPr lang="en-US" altLang="en-US" sz="3200">
              <a:solidFill>
                <a:schemeClr val="tx1"/>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noChangeArrowheads="1"/>
          </p:cNvSpPr>
          <p:nvPr>
            <p:ph type="title"/>
          </p:nvPr>
        </p:nvSpPr>
        <p:spPr/>
        <p:txBody>
          <a:bodyPr/>
          <a:lstStyle/>
          <a:p>
            <a:r>
              <a:rPr lang="zh-CN" altLang="en-US">
                <a:ea typeface="宋体" panose="02010600030101010101" pitchFamily="2" charset="-122"/>
              </a:rPr>
              <a:t>内容</a:t>
            </a:r>
            <a:endParaRPr lang="zh-CN" altLang="en-US">
              <a:ea typeface="宋体" panose="02010600030101010101" pitchFamily="2" charset="-122"/>
            </a:endParaRPr>
          </a:p>
        </p:txBody>
      </p:sp>
      <p:sp>
        <p:nvSpPr>
          <p:cNvPr id="3" name="Content Placeholder 2"/>
          <p:cNvSpPr>
            <a:spLocks noGrp="1"/>
          </p:cNvSpPr>
          <p:nvPr>
            <p:ph idx="1"/>
          </p:nvPr>
        </p:nvSpPr>
        <p:spPr/>
        <p:txBody>
          <a:bodyPr/>
          <a:lstStyle/>
          <a:p>
            <a:pPr>
              <a:buFont typeface="Arial" panose="020B0604020202020204" pitchFamily="34" charset="0"/>
              <a:buChar char="•"/>
              <a:defRPr/>
            </a:pPr>
            <a:r>
              <a:rPr kumimoji="1" lang="zh-CN" altLang="en-US" dirty="0">
                <a:solidFill>
                  <a:srgbClr val="FF0000"/>
                </a:solidFill>
              </a:rPr>
              <a:t>网络软件化的趋势</a:t>
            </a:r>
            <a:endParaRPr kumimoji="1" lang="zh-CN" altLang="en-US" dirty="0">
              <a:solidFill>
                <a:srgbClr val="FF0000"/>
              </a:solidFill>
            </a:endParaRPr>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t>软件定义网络</a:t>
            </a:r>
            <a:endParaRPr kumimoji="1" lang="en-US" altLang="zh-CN" dirty="0"/>
          </a:p>
          <a:p>
            <a:pPr>
              <a:buFont typeface="Arial" panose="020B0604020202020204" pitchFamily="34" charset="0"/>
              <a:buChar char="•"/>
              <a:defRPr/>
            </a:pPr>
            <a:endParaRPr kumimoji="1" lang="en-US" altLang="zh-CN" dirty="0"/>
          </a:p>
          <a:p>
            <a:pPr>
              <a:buFont typeface="Arial" panose="020B0604020202020204" pitchFamily="34" charset="0"/>
              <a:buChar char="•"/>
              <a:defRPr/>
            </a:pPr>
            <a:r>
              <a:rPr kumimoji="1" lang="zh-CN" altLang="en-US" dirty="0"/>
              <a:t>网络功能虚拟化</a:t>
            </a:r>
            <a:endParaRPr kumimoji="1" lang="zh-CN" altLang="en-US" dirty="0"/>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t>一些思考</a:t>
            </a:r>
            <a:endParaRPr kumimoji="1" lang="en-US" dirty="0"/>
          </a:p>
          <a:p>
            <a:pPr lvl="1">
              <a:buNone/>
              <a:defRPr/>
            </a:pPr>
            <a:endParaRPr kumimoji="1" lang="en-US" dirty="0"/>
          </a:p>
          <a:p>
            <a:pPr lvl="1">
              <a:defRPr/>
            </a:pPr>
            <a:endParaRPr kumimoji="1" lang="en-US" dirty="0"/>
          </a:p>
          <a:p>
            <a:pPr>
              <a:defRPr/>
            </a:pPr>
            <a:endParaRPr kumimoji="1" lang="en-US" dirty="0"/>
          </a:p>
          <a:p>
            <a:pPr marL="457200" lvl="1" indent="0">
              <a:buFont typeface="Wingdings" panose="05000000000000000000" pitchFamily="2" charset="2"/>
              <a:buNone/>
              <a:defRPr/>
            </a:pPr>
            <a:r>
              <a:rPr kumimoji="1" lang="en-US" dirty="0"/>
              <a:t>		</a:t>
            </a:r>
            <a:endParaRPr kumimoji="1" lang="en-US" dirty="0"/>
          </a:p>
        </p:txBody>
      </p:sp>
      <p:sp>
        <p:nvSpPr>
          <p:cNvPr id="5" name="Slide Number Placeholder 4"/>
          <p:cNvSpPr>
            <a:spLocks noGrp="1"/>
          </p:cNvSpPr>
          <p:nvPr>
            <p:ph type="sldNum" sz="quarter" idx="12"/>
          </p:nvPr>
        </p:nvSpPr>
        <p:spPr/>
        <p:txBody>
          <a:bodyPr/>
          <a:lstStyle/>
          <a:p>
            <a:pPr>
              <a:defRPr/>
            </a:pPr>
            <a:fld id="{03C0BE08-BAFD-0B48-A1D2-AB51E6BA82AE}" type="slidenum">
              <a:rPr lang="zh-CN" altLang="en-US"/>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p:nvPr/>
        </p:nvSpPr>
        <p:spPr>
          <a:xfrm>
            <a:off x="152400" y="115888"/>
            <a:ext cx="8839200" cy="539750"/>
          </a:xfrm>
          <a:prstGeom prst="rect">
            <a:avLst/>
          </a:prstGeom>
          <a:noFill/>
          <a:ln w="9525">
            <a:noFill/>
          </a:ln>
        </p:spPr>
        <p:txBody>
          <a:bodyPr lIns="0" tIns="46800" rIns="0" bIns="46800" anchor="ctr"/>
          <a:lstStyle/>
          <a:p>
            <a:pPr indent="0"/>
            <a:r>
              <a:rPr lang="en-US" altLang="zh-CN" sz="2800">
                <a:solidFill>
                  <a:schemeClr val="bg1"/>
                </a:solidFill>
                <a:latin typeface="Arial" panose="020B0604020202020204" pitchFamily="34" charset="0"/>
                <a:ea typeface="MS PGothic" panose="020B0600070205080204" pitchFamily="34" charset="-128"/>
              </a:rPr>
              <a:t> </a:t>
            </a:r>
            <a:r>
              <a:rPr lang="zh-CN" altLang="en-US" sz="2800">
                <a:solidFill>
                  <a:schemeClr val="bg1"/>
                </a:solidFill>
                <a:latin typeface="Arial" panose="020B0604020202020204" pitchFamily="34" charset="0"/>
                <a:ea typeface="MS PGothic" panose="020B0600070205080204" pitchFamily="34" charset="-128"/>
              </a:rPr>
              <a:t>实际的网络</a:t>
            </a:r>
            <a:r>
              <a:rPr lang="en-US" altLang="zh-CN" sz="2800">
                <a:solidFill>
                  <a:schemeClr val="bg1"/>
                </a:solidFill>
                <a:latin typeface="Arial" panose="020B0604020202020204" pitchFamily="34" charset="0"/>
                <a:ea typeface="MS PGothic" panose="020B0600070205080204" pitchFamily="34" charset="-128"/>
              </a:rPr>
              <a:t>---</a:t>
            </a:r>
            <a:r>
              <a:rPr lang="zh-CN" altLang="en-US" sz="2800">
                <a:solidFill>
                  <a:schemeClr val="bg1"/>
                </a:solidFill>
                <a:latin typeface="Arial" panose="020B0604020202020204" pitchFamily="34" charset="0"/>
                <a:ea typeface="MS PGothic" panose="020B0600070205080204" pitchFamily="34" charset="-128"/>
              </a:rPr>
              <a:t>充满了硬件</a:t>
            </a:r>
            <a:r>
              <a:rPr lang="en-US" altLang="zh-CN" sz="2800">
                <a:solidFill>
                  <a:schemeClr val="bg1"/>
                </a:solidFill>
                <a:latin typeface="Arial" panose="020B0604020202020204" pitchFamily="34" charset="0"/>
                <a:ea typeface="MS PGothic" panose="020B0600070205080204" pitchFamily="34" charset="-128"/>
              </a:rPr>
              <a:t>middlebox</a:t>
            </a:r>
            <a:endParaRPr lang="zh-CN" altLang="en-US" sz="2800">
              <a:solidFill>
                <a:schemeClr val="bg1"/>
              </a:solidFill>
              <a:latin typeface="Arial" panose="020B0604020202020204" pitchFamily="34" charset="0"/>
              <a:ea typeface="MS PGothic" panose="020B0600070205080204" pitchFamily="34" charset="-128"/>
            </a:endParaRPr>
          </a:p>
        </p:txBody>
      </p:sp>
      <p:grpSp>
        <p:nvGrpSpPr>
          <p:cNvPr id="52227" name="Group 3"/>
          <p:cNvGrpSpPr/>
          <p:nvPr/>
        </p:nvGrpSpPr>
        <p:grpSpPr>
          <a:xfrm>
            <a:off x="892175" y="1773238"/>
            <a:ext cx="1890713" cy="2074862"/>
            <a:chOff x="562" y="1117"/>
            <a:chExt cx="1191" cy="1307"/>
          </a:xfrm>
        </p:grpSpPr>
        <p:pic>
          <p:nvPicPr>
            <p:cNvPr id="9219" name="Picture 4"/>
            <p:cNvPicPr>
              <a:picLocks noChangeAspect="1"/>
            </p:cNvPicPr>
            <p:nvPr/>
          </p:nvPicPr>
          <p:blipFill>
            <a:blip r:embed="rId1"/>
            <a:stretch>
              <a:fillRect/>
            </a:stretch>
          </p:blipFill>
          <p:spPr>
            <a:xfrm>
              <a:off x="682" y="1117"/>
              <a:ext cx="940" cy="1182"/>
            </a:xfrm>
            <a:prstGeom prst="rect">
              <a:avLst/>
            </a:prstGeom>
            <a:noFill/>
            <a:ln w="9525">
              <a:noFill/>
            </a:ln>
          </p:spPr>
        </p:pic>
        <p:sp>
          <p:nvSpPr>
            <p:cNvPr id="9220" name="Text Box 5"/>
            <p:cNvSpPr txBox="1"/>
            <p:nvPr/>
          </p:nvSpPr>
          <p:spPr>
            <a:xfrm>
              <a:off x="562" y="2213"/>
              <a:ext cx="1191"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carrier-grade NAT</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52230" name="Group 6"/>
          <p:cNvGrpSpPr/>
          <p:nvPr/>
        </p:nvGrpSpPr>
        <p:grpSpPr>
          <a:xfrm>
            <a:off x="6434138" y="3143250"/>
            <a:ext cx="1681162" cy="1639888"/>
            <a:chOff x="4053" y="1980"/>
            <a:chExt cx="1059" cy="1033"/>
          </a:xfrm>
        </p:grpSpPr>
        <p:pic>
          <p:nvPicPr>
            <p:cNvPr id="9222" name="Picture 7"/>
            <p:cNvPicPr>
              <a:picLocks noChangeAspect="1"/>
            </p:cNvPicPr>
            <p:nvPr/>
          </p:nvPicPr>
          <p:blipFill>
            <a:blip r:embed="rId2"/>
            <a:stretch>
              <a:fillRect/>
            </a:stretch>
          </p:blipFill>
          <p:spPr>
            <a:xfrm>
              <a:off x="4053" y="1980"/>
              <a:ext cx="1030" cy="1033"/>
            </a:xfrm>
            <a:prstGeom prst="rect">
              <a:avLst/>
            </a:prstGeom>
            <a:noFill/>
            <a:ln w="9525">
              <a:noFill/>
            </a:ln>
          </p:spPr>
        </p:pic>
        <p:sp>
          <p:nvSpPr>
            <p:cNvPr id="9223" name="Text Box 8"/>
            <p:cNvSpPr txBox="1"/>
            <p:nvPr/>
          </p:nvSpPr>
          <p:spPr>
            <a:xfrm>
              <a:off x="4175" y="2586"/>
              <a:ext cx="937"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load balancer</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52233" name="Group 9"/>
          <p:cNvGrpSpPr/>
          <p:nvPr/>
        </p:nvGrpSpPr>
        <p:grpSpPr>
          <a:xfrm>
            <a:off x="3278188" y="4286250"/>
            <a:ext cx="3932237" cy="1595438"/>
            <a:chOff x="2065" y="2700"/>
            <a:chExt cx="2477" cy="1005"/>
          </a:xfrm>
        </p:grpSpPr>
        <p:grpSp>
          <p:nvGrpSpPr>
            <p:cNvPr id="9225" name="Group 10"/>
            <p:cNvGrpSpPr/>
            <p:nvPr/>
          </p:nvGrpSpPr>
          <p:grpSpPr>
            <a:xfrm>
              <a:off x="3851" y="2909"/>
              <a:ext cx="691" cy="549"/>
              <a:chOff x="3851" y="2909"/>
              <a:chExt cx="691" cy="549"/>
            </a:xfrm>
          </p:grpSpPr>
          <p:pic>
            <p:nvPicPr>
              <p:cNvPr id="9226" name="Picture 11"/>
              <p:cNvPicPr>
                <a:picLocks noChangeAspect="1"/>
              </p:cNvPicPr>
              <p:nvPr/>
            </p:nvPicPr>
            <p:blipFill>
              <a:blip r:embed="rId3"/>
              <a:stretch>
                <a:fillRect/>
              </a:stretch>
            </p:blipFill>
            <p:spPr>
              <a:xfrm>
                <a:off x="3851" y="2909"/>
                <a:ext cx="691" cy="421"/>
              </a:xfrm>
              <a:prstGeom prst="rect">
                <a:avLst/>
              </a:prstGeom>
              <a:noFill/>
              <a:ln w="9525">
                <a:noFill/>
              </a:ln>
            </p:spPr>
          </p:pic>
          <p:sp>
            <p:nvSpPr>
              <p:cNvPr id="9227" name="Text Box 12"/>
              <p:cNvSpPr txBox="1"/>
              <p:nvPr/>
            </p:nvSpPr>
            <p:spPr>
              <a:xfrm>
                <a:off x="4087" y="3247"/>
                <a:ext cx="326"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DPI</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9228" name="Group 13"/>
            <p:cNvGrpSpPr/>
            <p:nvPr/>
          </p:nvGrpSpPr>
          <p:grpSpPr>
            <a:xfrm>
              <a:off x="2065" y="2700"/>
              <a:ext cx="1250" cy="1005"/>
              <a:chOff x="2065" y="2700"/>
              <a:chExt cx="1250" cy="1005"/>
            </a:xfrm>
          </p:grpSpPr>
          <p:pic>
            <p:nvPicPr>
              <p:cNvPr id="9229" name="Picture 14"/>
              <p:cNvPicPr>
                <a:picLocks noChangeAspect="1"/>
              </p:cNvPicPr>
              <p:nvPr/>
            </p:nvPicPr>
            <p:blipFill>
              <a:blip r:embed="rId4"/>
              <a:stretch>
                <a:fillRect/>
              </a:stretch>
            </p:blipFill>
            <p:spPr>
              <a:xfrm>
                <a:off x="2065" y="2700"/>
                <a:ext cx="1250" cy="1005"/>
              </a:xfrm>
              <a:prstGeom prst="rect">
                <a:avLst/>
              </a:prstGeom>
              <a:noFill/>
              <a:ln w="9525">
                <a:noFill/>
              </a:ln>
            </p:spPr>
          </p:pic>
          <p:sp>
            <p:nvSpPr>
              <p:cNvPr id="9230" name="Text Box 15"/>
              <p:cNvSpPr txBox="1"/>
              <p:nvPr/>
            </p:nvSpPr>
            <p:spPr>
              <a:xfrm>
                <a:off x="2380" y="3349"/>
                <a:ext cx="887"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QoE monitor</a:t>
                </a:r>
                <a:endParaRPr lang="en-US" altLang="zh-CN" sz="1600">
                  <a:solidFill>
                    <a:srgbClr val="000000"/>
                  </a:solidFill>
                  <a:latin typeface="Arial" panose="020B0604020202020204" pitchFamily="34" charset="0"/>
                  <a:ea typeface="MS PGothic" panose="020B0600070205080204" pitchFamily="34" charset="-128"/>
                </a:endParaRPr>
              </a:p>
            </p:txBody>
          </p:sp>
        </p:grpSp>
      </p:grpSp>
      <p:grpSp>
        <p:nvGrpSpPr>
          <p:cNvPr id="52240" name="Group 16"/>
          <p:cNvGrpSpPr/>
          <p:nvPr/>
        </p:nvGrpSpPr>
        <p:grpSpPr>
          <a:xfrm>
            <a:off x="2505075" y="1387475"/>
            <a:ext cx="4352925" cy="2441575"/>
            <a:chOff x="1578" y="874"/>
            <a:chExt cx="2742" cy="1538"/>
          </a:xfrm>
        </p:grpSpPr>
        <p:grpSp>
          <p:nvGrpSpPr>
            <p:cNvPr id="9232" name="Group 17"/>
            <p:cNvGrpSpPr/>
            <p:nvPr/>
          </p:nvGrpSpPr>
          <p:grpSpPr>
            <a:xfrm>
              <a:off x="1578" y="874"/>
              <a:ext cx="964" cy="512"/>
              <a:chOff x="1578" y="874"/>
              <a:chExt cx="964" cy="512"/>
            </a:xfrm>
          </p:grpSpPr>
          <p:pic>
            <p:nvPicPr>
              <p:cNvPr id="9233" name="Picture 18"/>
              <p:cNvPicPr>
                <a:picLocks noChangeAspect="1"/>
              </p:cNvPicPr>
              <p:nvPr/>
            </p:nvPicPr>
            <p:blipFill>
              <a:blip r:embed="rId5"/>
              <a:stretch>
                <a:fillRect/>
              </a:stretch>
            </p:blipFill>
            <p:spPr>
              <a:xfrm>
                <a:off x="1578" y="874"/>
                <a:ext cx="924" cy="374"/>
              </a:xfrm>
              <a:prstGeom prst="rect">
                <a:avLst/>
              </a:prstGeom>
              <a:noFill/>
              <a:ln w="9525">
                <a:noFill/>
              </a:ln>
            </p:spPr>
          </p:pic>
          <p:sp>
            <p:nvSpPr>
              <p:cNvPr id="9234" name="Text Box 19"/>
              <p:cNvSpPr txBox="1"/>
              <p:nvPr/>
            </p:nvSpPr>
            <p:spPr>
              <a:xfrm>
                <a:off x="1704" y="1175"/>
                <a:ext cx="838"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ad insertion</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9235" name="Group 20"/>
            <p:cNvGrpSpPr/>
            <p:nvPr/>
          </p:nvGrpSpPr>
          <p:grpSpPr>
            <a:xfrm>
              <a:off x="2651" y="1096"/>
              <a:ext cx="1014" cy="676"/>
              <a:chOff x="2651" y="1096"/>
              <a:chExt cx="1014" cy="676"/>
            </a:xfrm>
          </p:grpSpPr>
          <p:pic>
            <p:nvPicPr>
              <p:cNvPr id="9236" name="Picture 21"/>
              <p:cNvPicPr>
                <a:picLocks noChangeAspect="1"/>
              </p:cNvPicPr>
              <p:nvPr/>
            </p:nvPicPr>
            <p:blipFill>
              <a:blip r:embed="rId6"/>
              <a:stretch>
                <a:fillRect/>
              </a:stretch>
            </p:blipFill>
            <p:spPr>
              <a:xfrm>
                <a:off x="2651" y="1096"/>
                <a:ext cx="1014" cy="502"/>
              </a:xfrm>
              <a:prstGeom prst="rect">
                <a:avLst/>
              </a:prstGeom>
              <a:noFill/>
              <a:ln w="9525">
                <a:noFill/>
              </a:ln>
            </p:spPr>
          </p:pic>
          <p:sp>
            <p:nvSpPr>
              <p:cNvPr id="9237" name="Text Box 22"/>
              <p:cNvSpPr txBox="1"/>
              <p:nvPr/>
            </p:nvSpPr>
            <p:spPr>
              <a:xfrm>
                <a:off x="2822" y="1561"/>
                <a:ext cx="476"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BRAS</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9238" name="Group 23"/>
            <p:cNvGrpSpPr/>
            <p:nvPr/>
          </p:nvGrpSpPr>
          <p:grpSpPr>
            <a:xfrm>
              <a:off x="3254" y="1731"/>
              <a:ext cx="1065" cy="681"/>
              <a:chOff x="3254" y="1731"/>
              <a:chExt cx="1065" cy="681"/>
            </a:xfrm>
          </p:grpSpPr>
          <p:pic>
            <p:nvPicPr>
              <p:cNvPr id="9239" name="Picture 24"/>
              <p:cNvPicPr>
                <a:picLocks noChangeAspect="1"/>
              </p:cNvPicPr>
              <p:nvPr/>
            </p:nvPicPr>
            <p:blipFill>
              <a:blip r:embed="rId7"/>
              <a:stretch>
                <a:fillRect/>
              </a:stretch>
            </p:blipFill>
            <p:spPr>
              <a:xfrm>
                <a:off x="3469" y="1731"/>
                <a:ext cx="585" cy="347"/>
              </a:xfrm>
              <a:prstGeom prst="rect">
                <a:avLst/>
              </a:prstGeom>
              <a:noFill/>
              <a:ln w="9525">
                <a:noFill/>
              </a:ln>
            </p:spPr>
          </p:pic>
          <p:sp>
            <p:nvSpPr>
              <p:cNvPr id="9240" name="Text Box 25"/>
              <p:cNvSpPr txBox="1"/>
              <p:nvPr/>
            </p:nvSpPr>
            <p:spPr>
              <a:xfrm>
                <a:off x="3254" y="2047"/>
                <a:ext cx="1065" cy="365"/>
              </a:xfrm>
              <a:prstGeom prst="rect">
                <a:avLst/>
              </a:prstGeom>
              <a:noFill/>
              <a:ln w="9525">
                <a:noFill/>
              </a:ln>
            </p:spPr>
            <p:txBody>
              <a:bodyPr wrap="none" lIns="90000" tIns="46800" rIns="90000" bIns="46800" anchor="t">
                <a:spAutoFit/>
              </a:bodyPr>
              <a:lstStyle/>
              <a:p>
                <a:pPr indent="0" algn="ctr"/>
                <a:r>
                  <a:rPr lang="en-US" altLang="zh-CN" sz="1600">
                    <a:solidFill>
                      <a:srgbClr val="000000"/>
                    </a:solidFill>
                    <a:latin typeface="Arial" panose="020B0604020202020204" pitchFamily="34" charset="0"/>
                  </a:rPr>
                  <a:t>session border </a:t>
                </a:r>
                <a:endParaRPr lang="en-US" altLang="zh-CN" sz="1600">
                  <a:solidFill>
                    <a:srgbClr val="000000"/>
                  </a:solidFill>
                  <a:latin typeface="Arial" panose="020B0604020202020204" pitchFamily="34" charset="0"/>
                </a:endParaRPr>
              </a:p>
              <a:p>
                <a:pPr indent="0" algn="ctr"/>
                <a:r>
                  <a:rPr lang="en-US" altLang="zh-CN" sz="1600">
                    <a:solidFill>
                      <a:srgbClr val="000000"/>
                    </a:solidFill>
                    <a:latin typeface="Arial" panose="020B0604020202020204" pitchFamily="34" charset="0"/>
                  </a:rPr>
                  <a:t>controller</a:t>
                </a:r>
                <a:endParaRPr lang="en-US" altLang="zh-CN" sz="1600">
                  <a:solidFill>
                    <a:srgbClr val="000000"/>
                  </a:solidFill>
                  <a:latin typeface="Arial" panose="020B0604020202020204" pitchFamily="34" charset="0"/>
                  <a:ea typeface="MS PGothic" panose="020B0600070205080204" pitchFamily="34" charset="-128"/>
                </a:endParaRPr>
              </a:p>
            </p:txBody>
          </p:sp>
        </p:grpSp>
      </p:grpSp>
      <p:grpSp>
        <p:nvGrpSpPr>
          <p:cNvPr id="52250" name="Group 26"/>
          <p:cNvGrpSpPr/>
          <p:nvPr/>
        </p:nvGrpSpPr>
        <p:grpSpPr>
          <a:xfrm>
            <a:off x="2898775" y="839788"/>
            <a:ext cx="5872163" cy="2803525"/>
            <a:chOff x="1826" y="529"/>
            <a:chExt cx="3699" cy="1766"/>
          </a:xfrm>
        </p:grpSpPr>
        <p:grpSp>
          <p:nvGrpSpPr>
            <p:cNvPr id="9242" name="Group 27"/>
            <p:cNvGrpSpPr/>
            <p:nvPr/>
          </p:nvGrpSpPr>
          <p:grpSpPr>
            <a:xfrm>
              <a:off x="1826" y="1631"/>
              <a:ext cx="1021" cy="664"/>
              <a:chOff x="1826" y="1631"/>
              <a:chExt cx="1021" cy="664"/>
            </a:xfrm>
          </p:grpSpPr>
          <p:pic>
            <p:nvPicPr>
              <p:cNvPr id="9243" name="Picture 28"/>
              <p:cNvPicPr>
                <a:picLocks noChangeAspect="1"/>
              </p:cNvPicPr>
              <p:nvPr/>
            </p:nvPicPr>
            <p:blipFill>
              <a:blip r:embed="rId8"/>
              <a:stretch>
                <a:fillRect/>
              </a:stretch>
            </p:blipFill>
            <p:spPr>
              <a:xfrm>
                <a:off x="1826" y="1631"/>
                <a:ext cx="1021" cy="632"/>
              </a:xfrm>
              <a:prstGeom prst="rect">
                <a:avLst/>
              </a:prstGeom>
              <a:noFill/>
              <a:ln w="9525">
                <a:noFill/>
              </a:ln>
            </p:spPr>
          </p:pic>
          <p:sp>
            <p:nvSpPr>
              <p:cNvPr id="9244" name="Text Box 29"/>
              <p:cNvSpPr txBox="1"/>
              <p:nvPr/>
            </p:nvSpPr>
            <p:spPr>
              <a:xfrm>
                <a:off x="2036" y="2084"/>
                <a:ext cx="774"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transcoder</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9245" name="Group 30"/>
            <p:cNvGrpSpPr/>
            <p:nvPr/>
          </p:nvGrpSpPr>
          <p:grpSpPr>
            <a:xfrm>
              <a:off x="4010" y="529"/>
              <a:ext cx="1515" cy="1001"/>
              <a:chOff x="4010" y="529"/>
              <a:chExt cx="1515" cy="1001"/>
            </a:xfrm>
          </p:grpSpPr>
          <p:pic>
            <p:nvPicPr>
              <p:cNvPr id="9246" name="Picture 31"/>
              <p:cNvPicPr>
                <a:picLocks noChangeAspect="1"/>
              </p:cNvPicPr>
              <p:nvPr/>
            </p:nvPicPr>
            <p:blipFill>
              <a:blip r:embed="rId9"/>
              <a:stretch>
                <a:fillRect/>
              </a:stretch>
            </p:blipFill>
            <p:spPr>
              <a:xfrm>
                <a:off x="4010" y="529"/>
                <a:ext cx="1515" cy="1001"/>
              </a:xfrm>
              <a:prstGeom prst="rect">
                <a:avLst/>
              </a:prstGeom>
              <a:noFill/>
              <a:ln w="9525">
                <a:noFill/>
              </a:ln>
            </p:spPr>
          </p:pic>
          <p:sp>
            <p:nvSpPr>
              <p:cNvPr id="9247" name="Text Box 32"/>
              <p:cNvSpPr txBox="1"/>
              <p:nvPr/>
            </p:nvSpPr>
            <p:spPr>
              <a:xfrm>
                <a:off x="4182" y="1262"/>
                <a:ext cx="1129"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WAN accelerator</a:t>
                </a:r>
                <a:endParaRPr lang="en-US" altLang="zh-CN" sz="1600">
                  <a:solidFill>
                    <a:srgbClr val="000000"/>
                  </a:solidFill>
                  <a:latin typeface="Arial" panose="020B0604020202020204" pitchFamily="34" charset="0"/>
                  <a:ea typeface="MS PGothic" panose="020B0600070205080204" pitchFamily="34" charset="-128"/>
                </a:endParaRPr>
              </a:p>
            </p:txBody>
          </p:sp>
        </p:grpSp>
      </p:grpSp>
      <p:grpSp>
        <p:nvGrpSpPr>
          <p:cNvPr id="52257" name="Group 33"/>
          <p:cNvGrpSpPr/>
          <p:nvPr/>
        </p:nvGrpSpPr>
        <p:grpSpPr>
          <a:xfrm>
            <a:off x="1316038" y="2578100"/>
            <a:ext cx="7397750" cy="2725738"/>
            <a:chOff x="829" y="1624"/>
            <a:chExt cx="4660" cy="1717"/>
          </a:xfrm>
        </p:grpSpPr>
        <p:grpSp>
          <p:nvGrpSpPr>
            <p:cNvPr id="9249" name="Group 34"/>
            <p:cNvGrpSpPr/>
            <p:nvPr/>
          </p:nvGrpSpPr>
          <p:grpSpPr>
            <a:xfrm>
              <a:off x="2522" y="2354"/>
              <a:ext cx="1122" cy="575"/>
              <a:chOff x="2522" y="2354"/>
              <a:chExt cx="1122" cy="575"/>
            </a:xfrm>
          </p:grpSpPr>
          <p:pic>
            <p:nvPicPr>
              <p:cNvPr id="9250" name="Picture 35"/>
              <p:cNvPicPr>
                <a:picLocks noChangeAspect="1"/>
              </p:cNvPicPr>
              <p:nvPr/>
            </p:nvPicPr>
            <p:blipFill>
              <a:blip r:embed="rId10"/>
              <a:stretch>
                <a:fillRect/>
              </a:stretch>
            </p:blipFill>
            <p:spPr>
              <a:xfrm>
                <a:off x="2606" y="2354"/>
                <a:ext cx="885" cy="520"/>
              </a:xfrm>
              <a:prstGeom prst="rect">
                <a:avLst/>
              </a:prstGeom>
              <a:noFill/>
              <a:ln w="9525">
                <a:noFill/>
              </a:ln>
            </p:spPr>
          </p:pic>
          <p:sp>
            <p:nvSpPr>
              <p:cNvPr id="9251" name="Text Box 36"/>
              <p:cNvSpPr txBox="1"/>
              <p:nvPr/>
            </p:nvSpPr>
            <p:spPr>
              <a:xfrm>
                <a:off x="2522" y="2717"/>
                <a:ext cx="1122"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DDoS protection</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9252" name="Group 37"/>
            <p:cNvGrpSpPr/>
            <p:nvPr/>
          </p:nvGrpSpPr>
          <p:grpSpPr>
            <a:xfrm>
              <a:off x="829" y="2602"/>
              <a:ext cx="1058" cy="739"/>
              <a:chOff x="829" y="2602"/>
              <a:chExt cx="1058" cy="739"/>
            </a:xfrm>
          </p:grpSpPr>
          <p:pic>
            <p:nvPicPr>
              <p:cNvPr id="9253" name="Picture 38"/>
              <p:cNvPicPr>
                <a:picLocks noChangeAspect="1"/>
              </p:cNvPicPr>
              <p:nvPr/>
            </p:nvPicPr>
            <p:blipFill>
              <a:blip r:embed="rId11"/>
              <a:stretch>
                <a:fillRect/>
              </a:stretch>
            </p:blipFill>
            <p:spPr>
              <a:xfrm>
                <a:off x="829" y="2602"/>
                <a:ext cx="1058" cy="580"/>
              </a:xfrm>
              <a:prstGeom prst="rect">
                <a:avLst/>
              </a:prstGeom>
              <a:noFill/>
              <a:ln w="9525">
                <a:noFill/>
              </a:ln>
            </p:spPr>
          </p:pic>
          <p:sp>
            <p:nvSpPr>
              <p:cNvPr id="9254" name="Text Box 39"/>
              <p:cNvSpPr txBox="1"/>
              <p:nvPr/>
            </p:nvSpPr>
            <p:spPr>
              <a:xfrm>
                <a:off x="1204" y="3130"/>
                <a:ext cx="553"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firewall</a:t>
                </a:r>
                <a:endParaRPr lang="en-US" altLang="zh-CN" sz="1600">
                  <a:solidFill>
                    <a:srgbClr val="000000"/>
                  </a:solidFill>
                  <a:latin typeface="Arial" panose="020B0604020202020204" pitchFamily="34" charset="0"/>
                  <a:ea typeface="MS PGothic" panose="020B0600070205080204" pitchFamily="34" charset="-128"/>
                </a:endParaRPr>
              </a:p>
            </p:txBody>
          </p:sp>
        </p:grpSp>
        <p:grpSp>
          <p:nvGrpSpPr>
            <p:cNvPr id="9255" name="Group 40"/>
            <p:cNvGrpSpPr/>
            <p:nvPr/>
          </p:nvGrpSpPr>
          <p:grpSpPr>
            <a:xfrm>
              <a:off x="4278" y="1624"/>
              <a:ext cx="1211" cy="592"/>
              <a:chOff x="4278" y="1624"/>
              <a:chExt cx="1211" cy="592"/>
            </a:xfrm>
          </p:grpSpPr>
          <p:pic>
            <p:nvPicPr>
              <p:cNvPr id="9256" name="Picture 41"/>
              <p:cNvPicPr>
                <a:picLocks noChangeAspect="1"/>
              </p:cNvPicPr>
              <p:nvPr/>
            </p:nvPicPr>
            <p:blipFill>
              <a:blip r:embed="rId12"/>
              <a:stretch>
                <a:fillRect/>
              </a:stretch>
            </p:blipFill>
            <p:spPr>
              <a:xfrm>
                <a:off x="4278" y="1624"/>
                <a:ext cx="1211" cy="447"/>
              </a:xfrm>
              <a:prstGeom prst="rect">
                <a:avLst/>
              </a:prstGeom>
              <a:noFill/>
              <a:ln w="9525">
                <a:noFill/>
              </a:ln>
            </p:spPr>
          </p:pic>
          <p:sp>
            <p:nvSpPr>
              <p:cNvPr id="9257" name="Text Box 42"/>
              <p:cNvSpPr txBox="1"/>
              <p:nvPr/>
            </p:nvSpPr>
            <p:spPr>
              <a:xfrm>
                <a:off x="4741" y="2004"/>
                <a:ext cx="326" cy="211"/>
              </a:xfrm>
              <a:prstGeom prst="rect">
                <a:avLst/>
              </a:prstGeom>
              <a:noFill/>
              <a:ln w="9525">
                <a:noFill/>
              </a:ln>
            </p:spPr>
            <p:txBody>
              <a:bodyPr wrap="none" lIns="90000" tIns="46800" rIns="90000" bIns="46800" anchor="t">
                <a:spAutoFit/>
              </a:bodyPr>
              <a:lstStyle/>
              <a:p>
                <a:pPr indent="0"/>
                <a:r>
                  <a:rPr lang="en-US" altLang="zh-CN" sz="1600">
                    <a:solidFill>
                      <a:srgbClr val="000000"/>
                    </a:solidFill>
                    <a:latin typeface="Arial" panose="020B0604020202020204" pitchFamily="34" charset="0"/>
                  </a:rPr>
                  <a:t>IDS</a:t>
                </a:r>
                <a:endParaRPr lang="en-US" altLang="zh-CN" sz="1600">
                  <a:solidFill>
                    <a:srgbClr val="000000"/>
                  </a:solidFill>
                  <a:latin typeface="Arial" panose="020B0604020202020204" pitchFamily="34" charset="0"/>
                  <a:ea typeface="MS PGothic" panose="020B0600070205080204" pitchFamily="34" charset="-128"/>
                </a:endParaRPr>
              </a:p>
            </p:txBody>
          </p:sp>
        </p:grpSp>
      </p:grpSp>
      <p:sp>
        <p:nvSpPr>
          <p:cNvPr id="9258" name="TextBox 1"/>
          <p:cNvSpPr txBox="1"/>
          <p:nvPr/>
        </p:nvSpPr>
        <p:spPr>
          <a:xfrm>
            <a:off x="436563" y="5881688"/>
            <a:ext cx="7554912" cy="830262"/>
          </a:xfrm>
          <a:prstGeom prst="rect">
            <a:avLst/>
          </a:prstGeom>
          <a:noFill/>
          <a:ln w="9525">
            <a:noFill/>
          </a:ln>
        </p:spPr>
        <p:txBody>
          <a:bodyPr wrap="none" anchor="t">
            <a:spAutoFit/>
          </a:bodyPr>
          <a:lstStyle/>
          <a:p>
            <a:pPr indent="0"/>
            <a:r>
              <a:rPr lang="en-US" altLang="zh-CN" sz="2400" dirty="0" err="1">
                <a:solidFill>
                  <a:srgbClr val="FF0000"/>
                </a:solidFill>
                <a:latin typeface="Calibri" panose="020F0502020204030204" pitchFamily="34" charset="0"/>
              </a:rPr>
              <a:t>Middleboxes</a:t>
            </a:r>
            <a:r>
              <a:rPr lang="en-US" altLang="zh-CN" sz="2400" dirty="0">
                <a:solidFill>
                  <a:srgbClr val="FF0000"/>
                </a:solidFill>
                <a:latin typeface="Calibri" panose="020F0502020204030204" pitchFamily="34" charset="0"/>
              </a:rPr>
              <a:t>: hardware-based network appliances</a:t>
            </a:r>
            <a:r>
              <a:rPr lang="en-US" altLang="zh-CN" sz="2400" dirty="0">
                <a:latin typeface="Calibri" panose="020F0502020204030204" pitchFamily="34" charset="0"/>
              </a:rPr>
              <a:t>.  Now a </a:t>
            </a:r>
            <a:endParaRPr lang="en-US" altLang="zh-CN" sz="2400" dirty="0">
              <a:latin typeface="Calibri" panose="020F0502020204030204" pitchFamily="34" charset="0"/>
            </a:endParaRPr>
          </a:p>
          <a:p>
            <a:pPr indent="0"/>
            <a:r>
              <a:rPr lang="en-US" altLang="zh-CN" sz="2400" dirty="0">
                <a:latin typeface="Calibri" panose="020F0502020204030204" pitchFamily="34" charset="0"/>
              </a:rPr>
              <a:t>fundamental part of  Today’s operational networks.</a:t>
            </a:r>
            <a:endParaRPr lang="en-US" altLang="zh-CN" sz="2400" dirty="0">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a:xfrm>
            <a:off x="457200" y="0"/>
            <a:ext cx="8686800" cy="914400"/>
          </a:xfrm>
        </p:spPr>
        <p:txBody>
          <a:bodyPr anchor="ctr"/>
          <a:lstStyle/>
          <a:p>
            <a:pPr defTabSz="457200"/>
            <a:r>
              <a:rPr lang="zh-CN" altLang="en-US" sz="3200" dirty="0">
                <a:solidFill>
                  <a:schemeClr val="bg1"/>
                </a:solidFill>
              </a:rPr>
              <a:t>网络演进的需要</a:t>
            </a:r>
            <a:endParaRPr lang="zh-CN" altLang="en-US" sz="3200" dirty="0">
              <a:solidFill>
                <a:schemeClr val="bg1"/>
              </a:solidFill>
            </a:endParaRPr>
          </a:p>
        </p:txBody>
      </p:sp>
      <p:pic>
        <p:nvPicPr>
          <p:cNvPr id="11266" name="Picture 8"/>
          <p:cNvPicPr>
            <a:picLocks noChangeAspect="1"/>
          </p:cNvPicPr>
          <p:nvPr/>
        </p:nvPicPr>
        <p:blipFill>
          <a:blip r:embed="rId1"/>
          <a:stretch>
            <a:fillRect/>
          </a:stretch>
        </p:blipFill>
        <p:spPr>
          <a:xfrm>
            <a:off x="3687763" y="5524500"/>
            <a:ext cx="561975" cy="749300"/>
          </a:xfrm>
          <a:prstGeom prst="rect">
            <a:avLst/>
          </a:prstGeom>
          <a:noFill/>
          <a:ln w="9525">
            <a:noFill/>
          </a:ln>
        </p:spPr>
      </p:pic>
      <p:pic>
        <p:nvPicPr>
          <p:cNvPr id="11267" name="Picture 9"/>
          <p:cNvPicPr>
            <a:picLocks noChangeAspect="1"/>
          </p:cNvPicPr>
          <p:nvPr/>
        </p:nvPicPr>
        <p:blipFill>
          <a:blip r:embed="rId2"/>
          <a:stretch>
            <a:fillRect/>
          </a:stretch>
        </p:blipFill>
        <p:spPr>
          <a:xfrm>
            <a:off x="4310063" y="5357813"/>
            <a:ext cx="715962" cy="915987"/>
          </a:xfrm>
          <a:prstGeom prst="rect">
            <a:avLst/>
          </a:prstGeom>
          <a:noFill/>
          <a:ln w="9525">
            <a:noFill/>
          </a:ln>
        </p:spPr>
      </p:pic>
      <p:pic>
        <p:nvPicPr>
          <p:cNvPr id="11268" name="Picture 10"/>
          <p:cNvPicPr>
            <a:picLocks noChangeAspect="1"/>
          </p:cNvPicPr>
          <p:nvPr/>
        </p:nvPicPr>
        <p:blipFill>
          <a:blip r:embed="rId3"/>
          <a:stretch>
            <a:fillRect/>
          </a:stretch>
        </p:blipFill>
        <p:spPr>
          <a:xfrm>
            <a:off x="5135563" y="5364163"/>
            <a:ext cx="642937" cy="920750"/>
          </a:xfrm>
          <a:prstGeom prst="rect">
            <a:avLst/>
          </a:prstGeom>
          <a:noFill/>
          <a:ln w="9525">
            <a:noFill/>
          </a:ln>
        </p:spPr>
      </p:pic>
      <p:sp>
        <p:nvSpPr>
          <p:cNvPr id="11269" name="TextBox 17"/>
          <p:cNvSpPr txBox="1"/>
          <p:nvPr/>
        </p:nvSpPr>
        <p:spPr>
          <a:xfrm>
            <a:off x="3827145" y="4842510"/>
            <a:ext cx="2935605" cy="521970"/>
          </a:xfrm>
          <a:prstGeom prst="rect">
            <a:avLst/>
          </a:prstGeom>
          <a:noFill/>
          <a:ln w="9525">
            <a:noFill/>
          </a:ln>
        </p:spPr>
        <p:txBody>
          <a:bodyPr wrap="square" anchor="t">
            <a:spAutoFit/>
          </a:bodyPr>
          <a:lstStyle/>
          <a:p>
            <a:pPr indent="0"/>
            <a:r>
              <a:rPr lang="zh-CN" altLang="en-US" sz="2800" dirty="0">
                <a:latin typeface="Calibri" panose="020F0502020204030204" pitchFamily="34" charset="0"/>
              </a:rPr>
              <a:t>新设备</a:t>
            </a:r>
            <a:endParaRPr lang="zh-CN" altLang="en-US" sz="2800" dirty="0">
              <a:latin typeface="Calibri" panose="020F0502020204030204" pitchFamily="34" charset="0"/>
            </a:endParaRPr>
          </a:p>
        </p:txBody>
      </p:sp>
      <p:grpSp>
        <p:nvGrpSpPr>
          <p:cNvPr id="11270" name="Group 31"/>
          <p:cNvGrpSpPr/>
          <p:nvPr/>
        </p:nvGrpSpPr>
        <p:grpSpPr>
          <a:xfrm>
            <a:off x="2754313" y="828675"/>
            <a:ext cx="3786187" cy="1198563"/>
            <a:chOff x="2328304" y="421931"/>
            <a:chExt cx="3785837" cy="1199252"/>
          </a:xfrm>
        </p:grpSpPr>
        <p:sp>
          <p:nvSpPr>
            <p:cNvPr id="11271" name="TextBox 23"/>
            <p:cNvSpPr txBox="1"/>
            <p:nvPr/>
          </p:nvSpPr>
          <p:spPr>
            <a:xfrm>
              <a:off x="2514658" y="421931"/>
              <a:ext cx="3599483" cy="522270"/>
            </a:xfrm>
            <a:prstGeom prst="rect">
              <a:avLst/>
            </a:prstGeom>
            <a:noFill/>
            <a:ln w="9525">
              <a:noFill/>
            </a:ln>
          </p:spPr>
          <p:txBody>
            <a:bodyPr wrap="square" anchor="t">
              <a:spAutoFit/>
            </a:bodyPr>
            <a:lstStyle/>
            <a:p>
              <a:pPr indent="0" algn="ctr"/>
              <a:r>
                <a:rPr lang="zh-CN" altLang="en-US" sz="2800" dirty="0">
                  <a:latin typeface="Calibri" panose="020F0502020204030204" pitchFamily="34" charset="0"/>
                </a:rPr>
                <a:t>新应用</a:t>
              </a:r>
              <a:endParaRPr lang="zh-CN" altLang="en-US" sz="2800" dirty="0">
                <a:latin typeface="Calibri" panose="020F0502020204030204" pitchFamily="34" charset="0"/>
              </a:endParaRPr>
            </a:p>
          </p:txBody>
        </p:sp>
        <p:pic>
          <p:nvPicPr>
            <p:cNvPr id="11272" name="Picture 15"/>
            <p:cNvPicPr>
              <a:picLocks noChangeAspect="1"/>
            </p:cNvPicPr>
            <p:nvPr/>
          </p:nvPicPr>
          <p:blipFill>
            <a:blip r:embed="rId4"/>
            <a:stretch>
              <a:fillRect/>
            </a:stretch>
          </p:blipFill>
          <p:spPr>
            <a:xfrm>
              <a:off x="2328304" y="945151"/>
              <a:ext cx="612367" cy="612367"/>
            </a:xfrm>
            <a:prstGeom prst="rect">
              <a:avLst/>
            </a:prstGeom>
            <a:noFill/>
            <a:ln w="9525">
              <a:noFill/>
            </a:ln>
          </p:spPr>
        </p:pic>
        <p:pic>
          <p:nvPicPr>
            <p:cNvPr id="11273" name="Picture 19"/>
            <p:cNvPicPr>
              <a:picLocks noChangeAspect="1"/>
            </p:cNvPicPr>
            <p:nvPr/>
          </p:nvPicPr>
          <p:blipFill>
            <a:blip r:embed="rId5"/>
            <a:stretch>
              <a:fillRect/>
            </a:stretch>
          </p:blipFill>
          <p:spPr>
            <a:xfrm>
              <a:off x="3067661" y="977030"/>
              <a:ext cx="548608" cy="548608"/>
            </a:xfrm>
            <a:prstGeom prst="rect">
              <a:avLst/>
            </a:prstGeom>
            <a:noFill/>
            <a:ln w="9525">
              <a:noFill/>
            </a:ln>
          </p:spPr>
        </p:pic>
        <p:pic>
          <p:nvPicPr>
            <p:cNvPr id="11274" name="Picture 24"/>
            <p:cNvPicPr>
              <a:picLocks noChangeAspect="1"/>
            </p:cNvPicPr>
            <p:nvPr/>
          </p:nvPicPr>
          <p:blipFill>
            <a:blip r:embed="rId6"/>
            <a:stretch>
              <a:fillRect/>
            </a:stretch>
          </p:blipFill>
          <p:spPr>
            <a:xfrm>
              <a:off x="3687520" y="881485"/>
              <a:ext cx="1313217" cy="739698"/>
            </a:xfrm>
            <a:prstGeom prst="rect">
              <a:avLst/>
            </a:prstGeom>
            <a:noFill/>
            <a:ln w="9525">
              <a:noFill/>
            </a:ln>
          </p:spPr>
        </p:pic>
        <p:pic>
          <p:nvPicPr>
            <p:cNvPr id="11275" name="Picture 25"/>
            <p:cNvPicPr>
              <a:picLocks noChangeAspect="1"/>
            </p:cNvPicPr>
            <p:nvPr/>
          </p:nvPicPr>
          <p:blipFill>
            <a:blip r:embed="rId7"/>
            <a:stretch>
              <a:fillRect/>
            </a:stretch>
          </p:blipFill>
          <p:spPr>
            <a:xfrm>
              <a:off x="5035801" y="978160"/>
              <a:ext cx="729986" cy="546349"/>
            </a:xfrm>
            <a:prstGeom prst="rect">
              <a:avLst/>
            </a:prstGeom>
            <a:noFill/>
            <a:ln w="9525">
              <a:noFill/>
            </a:ln>
          </p:spPr>
        </p:pic>
      </p:grpSp>
      <p:grpSp>
        <p:nvGrpSpPr>
          <p:cNvPr id="11276" name="Group 32"/>
          <p:cNvGrpSpPr/>
          <p:nvPr/>
        </p:nvGrpSpPr>
        <p:grpSpPr>
          <a:xfrm>
            <a:off x="57150" y="2051050"/>
            <a:ext cx="9086850" cy="3703638"/>
            <a:chOff x="57819" y="2192653"/>
            <a:chExt cx="9086170" cy="3704374"/>
          </a:xfrm>
        </p:grpSpPr>
        <p:sp>
          <p:nvSpPr>
            <p:cNvPr id="11277" name="TextBox 16"/>
            <p:cNvSpPr txBox="1"/>
            <p:nvPr/>
          </p:nvSpPr>
          <p:spPr>
            <a:xfrm>
              <a:off x="250845" y="2192653"/>
              <a:ext cx="1937239" cy="953324"/>
            </a:xfrm>
            <a:prstGeom prst="rect">
              <a:avLst/>
            </a:prstGeom>
            <a:noFill/>
            <a:ln w="9525">
              <a:noFill/>
            </a:ln>
          </p:spPr>
          <p:txBody>
            <a:bodyPr wrap="square" anchor="t">
              <a:spAutoFit/>
            </a:bodyPr>
            <a:lstStyle/>
            <a:p>
              <a:pPr indent="0" algn="ctr"/>
              <a:r>
                <a:rPr lang="zh-CN" altLang="en-US" sz="2800" dirty="0">
                  <a:latin typeface="Calibri" panose="020F0502020204030204" pitchFamily="34" charset="0"/>
                </a:rPr>
                <a:t>网络安全挑战</a:t>
              </a:r>
              <a:endParaRPr lang="zh-CN" altLang="en-US" sz="2800" dirty="0">
                <a:latin typeface="Calibri" panose="020F0502020204030204" pitchFamily="34" charset="0"/>
              </a:endParaRPr>
            </a:p>
          </p:txBody>
        </p:sp>
        <p:sp>
          <p:nvSpPr>
            <p:cNvPr id="11278" name="TextBox 18"/>
            <p:cNvSpPr txBox="1"/>
            <p:nvPr/>
          </p:nvSpPr>
          <p:spPr>
            <a:xfrm>
              <a:off x="7138860" y="2459479"/>
              <a:ext cx="2005129" cy="953324"/>
            </a:xfrm>
            <a:prstGeom prst="rect">
              <a:avLst/>
            </a:prstGeom>
            <a:noFill/>
            <a:ln w="9525">
              <a:noFill/>
            </a:ln>
          </p:spPr>
          <p:txBody>
            <a:bodyPr wrap="square" anchor="t">
              <a:spAutoFit/>
            </a:bodyPr>
            <a:lstStyle/>
            <a:p>
              <a:pPr indent="0" algn="ctr"/>
              <a:r>
                <a:rPr lang="zh-CN" altLang="en-US" sz="2800" dirty="0">
                  <a:latin typeface="Calibri" panose="020F0502020204030204" pitchFamily="34" charset="0"/>
                </a:rPr>
                <a:t>运维管理策略</a:t>
              </a:r>
              <a:endParaRPr lang="zh-CN" altLang="en-US" sz="2800" dirty="0">
                <a:latin typeface="Calibri" panose="020F0502020204030204" pitchFamily="34" charset="0"/>
              </a:endParaRPr>
            </a:p>
          </p:txBody>
        </p:sp>
        <p:pic>
          <p:nvPicPr>
            <p:cNvPr id="11279" name="Picture 28"/>
            <p:cNvPicPr>
              <a:picLocks noChangeAspect="1"/>
            </p:cNvPicPr>
            <p:nvPr/>
          </p:nvPicPr>
          <p:blipFill>
            <a:blip r:embed="rId8"/>
            <a:stretch>
              <a:fillRect/>
            </a:stretch>
          </p:blipFill>
          <p:spPr>
            <a:xfrm>
              <a:off x="7416020" y="3623814"/>
              <a:ext cx="1194580" cy="392390"/>
            </a:xfrm>
            <a:prstGeom prst="rect">
              <a:avLst/>
            </a:prstGeom>
            <a:noFill/>
            <a:ln w="9525">
              <a:noFill/>
            </a:ln>
          </p:spPr>
        </p:pic>
        <p:pic>
          <p:nvPicPr>
            <p:cNvPr id="11280" name="Picture 29"/>
            <p:cNvPicPr>
              <a:picLocks noChangeAspect="1"/>
            </p:cNvPicPr>
            <p:nvPr/>
          </p:nvPicPr>
          <p:blipFill>
            <a:blip r:embed="rId9"/>
            <a:stretch>
              <a:fillRect/>
            </a:stretch>
          </p:blipFill>
          <p:spPr>
            <a:xfrm>
              <a:off x="57819" y="3146760"/>
              <a:ext cx="2882852" cy="2750267"/>
            </a:xfrm>
            <a:prstGeom prst="rect">
              <a:avLst/>
            </a:prstGeom>
            <a:noFill/>
            <a:ln w="9525">
              <a:noFill/>
            </a:ln>
          </p:spPr>
        </p:pic>
      </p:grpSp>
      <p:sp>
        <p:nvSpPr>
          <p:cNvPr id="6" name="Cloud 5"/>
          <p:cNvSpPr/>
          <p:nvPr/>
        </p:nvSpPr>
        <p:spPr>
          <a:xfrm rot="169972">
            <a:off x="2465388" y="2074863"/>
            <a:ext cx="4672013" cy="2838450"/>
          </a:xfrm>
          <a:prstGeom prst="cloud">
            <a:avLst/>
          </a:prstGeom>
          <a:solidFill>
            <a:schemeClr val="accent1">
              <a:lumMod val="40000"/>
              <a:lumOff val="6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trike="noStrike" noProof="1">
              <a:latin typeface="Calibri" panose="020F0502020204030204"/>
              <a:cs typeface="Calibri" panose="020F0502020204030204"/>
            </a:endParaRPr>
          </a:p>
          <a:p>
            <a:pPr algn="ctr" fontAlgn="auto">
              <a:spcBef>
                <a:spcPts val="0"/>
              </a:spcBef>
              <a:spcAft>
                <a:spcPts val="0"/>
              </a:spcAft>
              <a:defRPr/>
            </a:pPr>
            <a:endParaRPr lang="en-US" strike="noStrike" noProof="1">
              <a:latin typeface="Calibri" panose="020F0502020204030204"/>
              <a:cs typeface="Calibri" panose="020F0502020204030204"/>
            </a:endParaRPr>
          </a:p>
          <a:p>
            <a:pPr algn="ctr" fontAlgn="auto">
              <a:spcBef>
                <a:spcPts val="0"/>
              </a:spcBef>
              <a:spcAft>
                <a:spcPts val="0"/>
              </a:spcAft>
              <a:defRPr/>
            </a:pPr>
            <a:endParaRPr lang="en-US" strike="noStrike" noProof="1">
              <a:solidFill>
                <a:schemeClr val="tx1"/>
              </a:solidFill>
              <a:latin typeface="Calibri" panose="020F0502020204030204"/>
              <a:cs typeface="Calibri" panose="020F0502020204030204"/>
            </a:endParaRPr>
          </a:p>
          <a:p>
            <a:pPr algn="ctr" fontAlgn="auto">
              <a:spcBef>
                <a:spcPts val="0"/>
              </a:spcBef>
              <a:spcAft>
                <a:spcPts val="0"/>
              </a:spcAft>
              <a:defRPr/>
            </a:pPr>
            <a:endParaRPr lang="en-US" strike="noStrike" noProof="1">
              <a:solidFill>
                <a:schemeClr val="tx1"/>
              </a:solidFill>
              <a:latin typeface="Calibri" panose="020F0502020204030204"/>
              <a:cs typeface="Calibri" panose="020F0502020204030204"/>
            </a:endParaRPr>
          </a:p>
          <a:p>
            <a:pPr algn="ctr" fontAlgn="auto">
              <a:spcBef>
                <a:spcPts val="0"/>
              </a:spcBef>
              <a:spcAft>
                <a:spcPts val="0"/>
              </a:spcAft>
              <a:defRPr/>
            </a:pPr>
            <a:endParaRPr lang="en-US" strike="noStrike" noProof="1">
              <a:solidFill>
                <a:schemeClr val="tx1"/>
              </a:solidFill>
              <a:latin typeface="Calibri" panose="020F0502020204030204"/>
              <a:cs typeface="Calibri" panose="020F0502020204030204"/>
            </a:endParaRPr>
          </a:p>
        </p:txBody>
      </p:sp>
      <p:sp>
        <p:nvSpPr>
          <p:cNvPr id="11282" name="TextBox 22"/>
          <p:cNvSpPr txBox="1"/>
          <p:nvPr/>
        </p:nvSpPr>
        <p:spPr>
          <a:xfrm>
            <a:off x="2993390" y="2789555"/>
            <a:ext cx="3180715" cy="1076325"/>
          </a:xfrm>
          <a:prstGeom prst="rect">
            <a:avLst/>
          </a:prstGeom>
          <a:noFill/>
          <a:ln w="9525">
            <a:noFill/>
          </a:ln>
        </p:spPr>
        <p:txBody>
          <a:bodyPr wrap="square" anchor="t">
            <a:spAutoFit/>
          </a:bodyPr>
          <a:lstStyle/>
          <a:p>
            <a:pPr indent="0" algn="ctr"/>
            <a:r>
              <a:rPr lang="zh-CN" altLang="en-US" sz="3200" i="1" dirty="0">
                <a:latin typeface="Calibri" panose="020F0502020204030204" pitchFamily="34" charset="0"/>
              </a:rPr>
              <a:t>核心需求：</a:t>
            </a:r>
            <a:endParaRPr lang="zh-CN" altLang="en-US" sz="3200" i="1" dirty="0">
              <a:latin typeface="Calibri" panose="020F0502020204030204" pitchFamily="34" charset="0"/>
            </a:endParaRPr>
          </a:p>
          <a:p>
            <a:pPr indent="0" algn="ctr"/>
            <a:r>
              <a:rPr lang="zh-CN" altLang="en-US" sz="3200" i="1" dirty="0">
                <a:latin typeface="Calibri" panose="020F0502020204030204" pitchFamily="34" charset="0"/>
              </a:rPr>
              <a:t>性能</a:t>
            </a:r>
            <a:r>
              <a:rPr lang="en-US" altLang="zh-CN" sz="3200" i="1" dirty="0">
                <a:latin typeface="Calibri" panose="020F0502020204030204" pitchFamily="34" charset="0"/>
              </a:rPr>
              <a:t>/</a:t>
            </a:r>
            <a:r>
              <a:rPr lang="zh-CN" altLang="en-US" sz="3200" i="1" dirty="0">
                <a:latin typeface="Calibri" panose="020F0502020204030204" pitchFamily="34" charset="0"/>
              </a:rPr>
              <a:t>安全</a:t>
            </a:r>
            <a:endParaRPr lang="zh-CN" altLang="en-US" sz="3200" i="1" dirty="0">
              <a:latin typeface="Calibri" panose="020F0502020204030204" pitchFamily="34" charset="0"/>
            </a:endParaRPr>
          </a:p>
        </p:txBody>
      </p:sp>
      <p:pic>
        <p:nvPicPr>
          <p:cNvPr id="11283" name="Picture 21"/>
          <p:cNvPicPr/>
          <p:nvPr/>
        </p:nvPicPr>
        <p:blipFill>
          <a:blip r:embed="rId10"/>
          <a:stretch>
            <a:fillRect/>
          </a:stretch>
        </p:blipFill>
        <p:spPr>
          <a:xfrm>
            <a:off x="3125788" y="2317750"/>
            <a:ext cx="666750" cy="420688"/>
          </a:xfrm>
          <a:prstGeom prst="rect">
            <a:avLst/>
          </a:prstGeom>
          <a:noFill/>
          <a:ln w="9525">
            <a:noFill/>
          </a:ln>
        </p:spPr>
      </p:pic>
      <p:pic>
        <p:nvPicPr>
          <p:cNvPr id="11284" name="Picture 27"/>
          <p:cNvPicPr/>
          <p:nvPr/>
        </p:nvPicPr>
        <p:blipFill>
          <a:blip r:embed="rId10"/>
          <a:stretch>
            <a:fillRect/>
          </a:stretch>
        </p:blipFill>
        <p:spPr>
          <a:xfrm>
            <a:off x="6084888" y="2368550"/>
            <a:ext cx="666750" cy="420688"/>
          </a:xfrm>
          <a:prstGeom prst="rect">
            <a:avLst/>
          </a:prstGeom>
          <a:noFill/>
          <a:ln w="9525">
            <a:noFill/>
          </a:ln>
        </p:spPr>
      </p:pic>
      <p:pic>
        <p:nvPicPr>
          <p:cNvPr id="11285" name="Picture 33"/>
          <p:cNvPicPr/>
          <p:nvPr/>
        </p:nvPicPr>
        <p:blipFill>
          <a:blip r:embed="rId10"/>
          <a:stretch>
            <a:fillRect/>
          </a:stretch>
        </p:blipFill>
        <p:spPr>
          <a:xfrm>
            <a:off x="3030538" y="4175125"/>
            <a:ext cx="666750" cy="420688"/>
          </a:xfrm>
          <a:prstGeom prst="rect">
            <a:avLst/>
          </a:prstGeom>
          <a:noFill/>
          <a:ln w="9525">
            <a:noFill/>
          </a:ln>
        </p:spPr>
      </p:pic>
      <p:pic>
        <p:nvPicPr>
          <p:cNvPr id="11286" name="Picture 34"/>
          <p:cNvPicPr/>
          <p:nvPr/>
        </p:nvPicPr>
        <p:blipFill>
          <a:blip r:embed="rId10"/>
          <a:stretch>
            <a:fillRect/>
          </a:stretch>
        </p:blipFill>
        <p:spPr>
          <a:xfrm>
            <a:off x="6043613" y="4208463"/>
            <a:ext cx="668337" cy="420687"/>
          </a:xfrm>
          <a:prstGeom prst="rect">
            <a:avLst/>
          </a:prstGeom>
          <a:noFill/>
          <a:ln w="9525">
            <a:noFill/>
          </a:ln>
        </p:spPr>
      </p:pic>
      <p:pic>
        <p:nvPicPr>
          <p:cNvPr id="11287" name="Picture 26"/>
          <p:cNvPicPr>
            <a:picLocks noChangeAspect="1"/>
          </p:cNvPicPr>
          <p:nvPr/>
        </p:nvPicPr>
        <p:blipFill>
          <a:blip r:embed="rId11"/>
          <a:stretch>
            <a:fillRect/>
          </a:stretch>
        </p:blipFill>
        <p:spPr>
          <a:xfrm>
            <a:off x="6191250" y="1390650"/>
            <a:ext cx="571500" cy="571500"/>
          </a:xfrm>
          <a:prstGeom prst="rect">
            <a:avLst/>
          </a:prstGeom>
          <a:noFill/>
          <a:ln w="9525">
            <a:noFill/>
          </a:ln>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defTabSz="457200" fontAlgn="base"/>
            <a:r>
              <a:rPr lang="zh-CN" altLang="en-US" sz="4000" strike="noStrike" noProof="1">
                <a:solidFill>
                  <a:schemeClr val="bg1"/>
                </a:solidFill>
              </a:rPr>
              <a:t>为什么需要</a:t>
            </a:r>
            <a:r>
              <a:rPr lang="en-US" altLang="zh-CN" sz="4000" strike="noStrike" noProof="1">
                <a:solidFill>
                  <a:schemeClr val="bg1"/>
                </a:solidFill>
              </a:rPr>
              <a:t>middlebox</a:t>
            </a:r>
            <a:endParaRPr lang="en-US" altLang="zh-CN" sz="4000" strike="noStrike" noProof="1">
              <a:solidFill>
                <a:schemeClr val="bg1"/>
              </a:solidFill>
            </a:endParaRPr>
          </a:p>
        </p:txBody>
      </p:sp>
      <p:sp>
        <p:nvSpPr>
          <p:cNvPr id="3" name="Content Placeholder 2"/>
          <p:cNvSpPr>
            <a:spLocks noGrp="1"/>
          </p:cNvSpPr>
          <p:nvPr>
            <p:ph idx="1"/>
          </p:nvPr>
        </p:nvSpPr>
        <p:spPr>
          <a:xfrm>
            <a:off x="152400" y="1295400"/>
            <a:ext cx="8915400" cy="5105400"/>
          </a:xfrm>
        </p:spPr>
        <p:txBody>
          <a:bodyPr>
            <a:normAutofit/>
          </a:bodyPr>
          <a:lstStyle/>
          <a:p>
            <a:pPr fontAlgn="base"/>
            <a:endParaRPr lang="en-US" sz="3000" strike="noStrike" noProof="1"/>
          </a:p>
          <a:p>
            <a:pPr fontAlgn="base"/>
            <a:r>
              <a:rPr lang="en-US" sz="3000" strike="noStrike" noProof="1"/>
              <a:t>A middlebox is any traffic processing device except for routers and switches.</a:t>
            </a:r>
            <a:endParaRPr lang="en-US" sz="3000" strike="noStrike" noProof="1"/>
          </a:p>
          <a:p>
            <a:pPr marL="0" indent="0" fontAlgn="base">
              <a:buNone/>
            </a:pPr>
            <a:endParaRPr lang="en-US" sz="1000" strike="noStrike" noProof="1"/>
          </a:p>
          <a:p>
            <a:pPr fontAlgn="base"/>
            <a:r>
              <a:rPr lang="zh-CN" altLang="en-US" sz="3000" strike="noStrike" noProof="1"/>
              <a:t>实现特定的网络功能（</a:t>
            </a:r>
            <a:r>
              <a:rPr lang="en-US" sz="3000" strike="noStrike" noProof="1">
                <a:solidFill>
                  <a:srgbClr val="FF0000"/>
                </a:solidFill>
              </a:rPr>
              <a:t>network functions</a:t>
            </a:r>
            <a:r>
              <a:rPr lang="zh-CN" altLang="en-US" sz="3000" strike="noStrike" noProof="1">
                <a:solidFill>
                  <a:srgbClr val="FF0000"/>
                </a:solidFill>
              </a:rPr>
              <a:t>）</a:t>
            </a:r>
            <a:endParaRPr lang="en-US" sz="3000" strike="noStrike" noProof="1"/>
          </a:p>
          <a:p>
            <a:pPr lvl="1" fontAlgn="base"/>
            <a:r>
              <a:rPr lang="en-US" sz="2625" strike="noStrike" noProof="1"/>
              <a:t>e.g. firewall, DPI, load balance...</a:t>
            </a:r>
            <a:endParaRPr lang="en-US" sz="2625" strike="noStrike" noProof="1"/>
          </a:p>
          <a:p>
            <a:pPr fontAlgn="base"/>
            <a:r>
              <a:rPr lang="zh-CN" altLang="en-US" sz="3000" strike="noStrike" noProof="1"/>
              <a:t>为什么需要网络功能</a:t>
            </a:r>
            <a:r>
              <a:rPr lang="en-US" sz="3000" strike="noStrike" noProof="1"/>
              <a:t>?</a:t>
            </a:r>
            <a:endParaRPr lang="en-US" sz="3000" strike="noStrike" noProof="1"/>
          </a:p>
          <a:p>
            <a:pPr lvl="1" fontAlgn="base"/>
            <a:r>
              <a:rPr lang="zh-CN" altLang="en-US" strike="noStrike" noProof="1"/>
              <a:t>提升安全</a:t>
            </a:r>
            <a:endParaRPr lang="en-US" strike="noStrike" noProof="1"/>
          </a:p>
          <a:p>
            <a:pPr lvl="1" fontAlgn="base"/>
            <a:r>
              <a:rPr lang="zh-CN" altLang="en-US" strike="noStrike" noProof="1"/>
              <a:t>提升性能</a:t>
            </a:r>
            <a:endParaRPr lang="en-US" strike="noStrike" noProof="1"/>
          </a:p>
          <a:p>
            <a:pPr lvl="1" fontAlgn="base"/>
            <a:endParaRPr lang="en-US" sz="1100" strike="noStrike" noProof="1"/>
          </a:p>
          <a:p>
            <a:pPr fontAlgn="base"/>
            <a:endParaRPr lang="en-US" strike="noStrike" noProof="1"/>
          </a:p>
          <a:p>
            <a:pPr fontAlgn="base"/>
            <a:endParaRPr lang="en-US" strike="noStrike" noProof="1"/>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80" end="12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charRg st="120" end="15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charRg st="156" end="16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char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char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nchor="ctr"/>
          <a:lstStyle/>
          <a:p>
            <a:r>
              <a:rPr lang="zh-CN" altLang="en-US"/>
              <a:t>如何部署网络功能？</a:t>
            </a:r>
            <a:endParaRPr lang="zh-CN" altLang="en-US"/>
          </a:p>
        </p:txBody>
      </p:sp>
      <p:sp>
        <p:nvSpPr>
          <p:cNvPr id="3" name="Content Placeholder 2"/>
          <p:cNvSpPr>
            <a:spLocks noGrp="1"/>
          </p:cNvSpPr>
          <p:nvPr>
            <p:ph idx="1"/>
          </p:nvPr>
        </p:nvSpPr>
        <p:spPr/>
        <p:txBody>
          <a:bodyPr/>
          <a:lstStyle/>
          <a:p>
            <a:pPr marL="514350" indent="-457200" fontAlgn="base"/>
            <a:r>
              <a:rPr lang="zh-CN" altLang="en-US" sz="2800" strike="noStrike" noProof="1">
                <a:sym typeface="+mn-ea"/>
              </a:rPr>
              <a:t>如何部署网络功能</a:t>
            </a:r>
            <a:r>
              <a:rPr lang="en-US" sz="2800" strike="noStrike" noProof="1">
                <a:sym typeface="+mn-ea"/>
              </a:rPr>
              <a:t>:</a:t>
            </a:r>
            <a:endParaRPr lang="en-US" sz="2800" strike="noStrike" noProof="1"/>
          </a:p>
          <a:p>
            <a:pPr marL="914400" lvl="1" indent="-457200" fontAlgn="base"/>
            <a:r>
              <a:rPr lang="en-US" strike="noStrike" noProof="1">
                <a:sym typeface="+mn-ea"/>
              </a:rPr>
              <a:t>Embedded in switches and routers (e.g., packet filtering)</a:t>
            </a:r>
            <a:endParaRPr lang="en-US" strike="noStrike" noProof="1"/>
          </a:p>
          <a:p>
            <a:pPr marL="914400" lvl="1" indent="-457200" fontAlgn="base"/>
            <a:r>
              <a:rPr lang="en-US" strike="noStrike" noProof="1">
                <a:sym typeface="+mn-ea"/>
              </a:rPr>
              <a:t>Specialized devices with hardware support of SSL acceleration, DPI, etc.</a:t>
            </a:r>
            <a:endParaRPr lang="en-US" strike="noStrike" noProof="1"/>
          </a:p>
          <a:p>
            <a:pPr marL="914400" lvl="1" indent="-457200" fontAlgn="base"/>
            <a:r>
              <a:rPr lang="en-US" strike="noStrike" noProof="1">
                <a:sym typeface="+mn-ea"/>
              </a:rPr>
              <a:t>Virtual vs. Physical Appliances</a:t>
            </a:r>
            <a:endParaRPr lang="en-US" strike="noStrike" noProof="1"/>
          </a:p>
          <a:p>
            <a:pPr marL="914400" lvl="1" indent="-457200" fontAlgn="base"/>
            <a:r>
              <a:rPr lang="en-US" strike="noStrike" noProof="1">
                <a:sym typeface="+mn-ea"/>
              </a:rPr>
              <a:t>Local (i.e., in-site) vs. Remote (i.e., in-the-cloud) deployments</a:t>
            </a:r>
            <a:endParaRPr lang="en-US" strike="noStrike" noProof="1"/>
          </a:p>
          <a:p>
            <a:pPr marL="514350" indent="-457200" fontAlgn="base"/>
            <a:r>
              <a:rPr lang="zh-CN" altLang="en-US" sz="2800" strike="noStrike" noProof="1">
                <a:sym typeface="+mn-ea"/>
              </a:rPr>
              <a:t>可能破坏端到端语义</a:t>
            </a:r>
            <a:r>
              <a:rPr lang="en-US" sz="2800" strike="noStrike" noProof="1">
                <a:sym typeface="+mn-ea"/>
              </a:rPr>
              <a:t>(e.g., load balancing)</a:t>
            </a:r>
            <a:endParaRPr lang="en-US" sz="3200" strike="noStrike" noProof="1"/>
          </a:p>
          <a:p>
            <a:pPr lvl="1" fontAlgn="base"/>
            <a:endParaRPr lang="en-US" strike="noStrike" noProof="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p:nvPr/>
        </p:nvSpPr>
        <p:spPr>
          <a:xfrm>
            <a:off x="152400" y="115888"/>
            <a:ext cx="8839200" cy="539750"/>
          </a:xfrm>
          <a:prstGeom prst="rect">
            <a:avLst/>
          </a:prstGeom>
          <a:noFill/>
          <a:ln w="9525">
            <a:noFill/>
          </a:ln>
        </p:spPr>
        <p:txBody>
          <a:bodyPr lIns="0" tIns="46800" rIns="0" bIns="46800" anchor="ctr"/>
          <a:lstStyle/>
          <a:p>
            <a:pPr indent="0"/>
            <a:r>
              <a:rPr lang="zh-CN" altLang="en-US" sz="2800">
                <a:solidFill>
                  <a:schemeClr val="bg1"/>
                </a:solidFill>
                <a:latin typeface="Arial" panose="020B0604020202020204" pitchFamily="34" charset="0"/>
              </a:rPr>
              <a:t>硬件</a:t>
            </a:r>
            <a:r>
              <a:rPr lang="en-US" altLang="zh-CN" sz="2800">
                <a:solidFill>
                  <a:schemeClr val="bg1"/>
                </a:solidFill>
                <a:latin typeface="Arial" panose="020B0604020202020204" pitchFamily="34" charset="0"/>
              </a:rPr>
              <a:t>middlebox</a:t>
            </a:r>
            <a:r>
              <a:rPr lang="zh-CN" altLang="en-US" sz="2800">
                <a:solidFill>
                  <a:schemeClr val="bg1"/>
                </a:solidFill>
                <a:latin typeface="Arial" panose="020B0604020202020204" pitchFamily="34" charset="0"/>
              </a:rPr>
              <a:t>的问题</a:t>
            </a:r>
            <a:endParaRPr lang="zh-CN" altLang="en-US" sz="2800">
              <a:solidFill>
                <a:schemeClr val="bg1"/>
              </a:solidFill>
              <a:latin typeface="Arial" panose="020B0604020202020204" pitchFamily="34" charset="0"/>
            </a:endParaRPr>
          </a:p>
        </p:txBody>
      </p:sp>
      <p:sp>
        <p:nvSpPr>
          <p:cNvPr id="53250" name="Text Box 2"/>
          <p:cNvSpPr txBox="1">
            <a:spLocks noChangeArrowheads="1"/>
          </p:cNvSpPr>
          <p:nvPr/>
        </p:nvSpPr>
        <p:spPr bwMode="auto">
          <a:xfrm>
            <a:off x="152400" y="865188"/>
            <a:ext cx="8839200" cy="5559425"/>
          </a:xfrm>
          <a:prstGeom prst="rect">
            <a:avLst/>
          </a:prstGeom>
          <a:noFill/>
          <a:ln>
            <a:noFill/>
          </a:ln>
          <a:effectLst/>
        </p:spPr>
        <p:txBody>
          <a:bodyPr lIns="90000" tIns="46800" rIns="90000" bIns="46800"/>
          <a:lstStyle>
            <a:lvl1pPr marL="306705" indent="-303530">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1pPr>
            <a:lvl2pPr marL="706755" indent="-246380">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2pPr>
            <a:lvl3pPr>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3pPr>
            <a:lvl4pPr>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4pPr>
            <a:lvl5pPr>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fontAlgn="base">
              <a:spcBef>
                <a:spcPct val="0"/>
              </a:spcBef>
              <a:spcAft>
                <a:spcPct val="0"/>
              </a:spcAft>
              <a:buClr>
                <a:srgbClr val="000000"/>
              </a:buClr>
              <a:buSzPct val="100000"/>
              <a:buFont typeface="Times New Roman" panose="02020603050405020304" pitchFamily="18" charset="0"/>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fontAlgn="base">
              <a:spcBef>
                <a:spcPct val="0"/>
              </a:spcBef>
              <a:spcAft>
                <a:spcPct val="0"/>
              </a:spcAft>
              <a:buClr>
                <a:srgbClr val="000000"/>
              </a:buClr>
              <a:buSzPct val="100000"/>
              <a:buFont typeface="Times New Roman" panose="02020603050405020304" pitchFamily="18" charset="0"/>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fontAlgn="base">
              <a:spcBef>
                <a:spcPct val="0"/>
              </a:spcBef>
              <a:spcAft>
                <a:spcPct val="0"/>
              </a:spcAft>
              <a:buClr>
                <a:srgbClr val="000000"/>
              </a:buClr>
              <a:buSzPct val="100000"/>
              <a:buFont typeface="Times New Roman" panose="02020603050405020304" pitchFamily="18" charset="0"/>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fontAlgn="base">
              <a:spcBef>
                <a:spcPct val="0"/>
              </a:spcBef>
              <a:spcAft>
                <a:spcPct val="0"/>
              </a:spcAft>
              <a:buClr>
                <a:srgbClr val="000000"/>
              </a:buClr>
              <a:buSzPct val="100000"/>
              <a:buFont typeface="Times New Roman" panose="02020603050405020304" pitchFamily="18" charset="0"/>
              <a:tabLst>
                <a:tab pos="306070" algn="l"/>
                <a:tab pos="763270" algn="l"/>
                <a:tab pos="1220470" algn="l"/>
                <a:tab pos="1677670" algn="l"/>
                <a:tab pos="2134870" algn="l"/>
                <a:tab pos="2592070" algn="l"/>
                <a:tab pos="3049270" algn="l"/>
                <a:tab pos="3506470" algn="l"/>
                <a:tab pos="3963670" algn="l"/>
                <a:tab pos="4420870" algn="l"/>
                <a:tab pos="4878070" algn="l"/>
                <a:tab pos="5335270" algn="l"/>
                <a:tab pos="5792470" algn="l"/>
                <a:tab pos="6249670" algn="l"/>
                <a:tab pos="6706870" algn="l"/>
                <a:tab pos="7164070" algn="l"/>
                <a:tab pos="7621270" algn="l"/>
                <a:tab pos="8078470" algn="l"/>
                <a:tab pos="8535670" algn="l"/>
                <a:tab pos="8992870" algn="l"/>
                <a:tab pos="9450070" algn="l"/>
              </a:tabLst>
              <a:defRPr sz="2400" b="1">
                <a:solidFill>
                  <a:srgbClr val="FFFFFF"/>
                </a:solidFill>
                <a:latin typeface="Arial" panose="020B0604020202020204" pitchFamily="34" charset="0"/>
                <a:ea typeface="MS PGothic" panose="020B0600070205080204" pitchFamily="34" charset="-128"/>
                <a:cs typeface="MS PGothic" panose="020B0600070205080204" pitchFamily="34" charset="-128"/>
              </a:defRPr>
            </a:lvl9pPr>
          </a:lstStyle>
          <a:p>
            <a:pPr fontAlgn="base">
              <a:spcBef>
                <a:spcPts val="550"/>
              </a:spcBef>
              <a:buClrTx/>
              <a:buFontTx/>
              <a:buNone/>
            </a:pPr>
            <a:endParaRPr lang="en-US" sz="2200" b="0" strike="noStrike" noProof="1">
              <a:solidFill>
                <a:srgbClr val="000000"/>
              </a:solidFill>
              <a:latin typeface="Helvetica Neue" panose="02000503000000020004" charset="0"/>
            </a:endParaRPr>
          </a:p>
          <a:p>
            <a:pPr marL="303530" indent="-300355" fontAlgn="base">
              <a:spcBef>
                <a:spcPts val="550"/>
              </a:spcBef>
              <a:buClr>
                <a:srgbClr val="00B4A0"/>
              </a:buClr>
              <a:buFont typeface="Arial" panose="020B0604020202020204" pitchFamily="34" charset="0"/>
              <a:buChar char="▐"/>
            </a:pPr>
            <a:r>
              <a:rPr lang="zh-CN" altLang="en-US" sz="2200" strike="noStrike" noProof="1">
                <a:solidFill>
                  <a:srgbClr val="000000"/>
                </a:solidFill>
                <a:latin typeface="Helvetica Neue" panose="02000503000000020004" charset="0"/>
              </a:rPr>
              <a:t>成本高、能耗高</a:t>
            </a:r>
            <a:endParaRPr lang="en-US" sz="2200" strike="noStrike" noProof="1">
              <a:solidFill>
                <a:srgbClr val="000000"/>
              </a:solidFill>
              <a:latin typeface="Helvetica Neue" panose="02000503000000020004" charset="0"/>
            </a:endParaRPr>
          </a:p>
          <a:p>
            <a:pPr lvl="1" fontAlgn="base">
              <a:spcBef>
                <a:spcPts val="500"/>
              </a:spcBef>
              <a:buClrTx/>
              <a:buFontTx/>
              <a:buNone/>
            </a:pPr>
            <a:endParaRPr lang="en-US" sz="2000" strike="noStrike" noProof="1">
              <a:solidFill>
                <a:srgbClr val="000000"/>
              </a:solidFill>
              <a:latin typeface="Helvetica Neue" panose="02000503000000020004" charset="0"/>
            </a:endParaRPr>
          </a:p>
          <a:p>
            <a:pPr marL="303530" indent="-300355" fontAlgn="base">
              <a:spcBef>
                <a:spcPts val="550"/>
              </a:spcBef>
              <a:buClr>
                <a:srgbClr val="00B4A0"/>
              </a:buClr>
              <a:buFont typeface="Arial" panose="020B0604020202020204" pitchFamily="34" charset="0"/>
              <a:buChar char="▐"/>
            </a:pPr>
            <a:r>
              <a:rPr lang="zh-CN" altLang="en-US" sz="2200" strike="noStrike" noProof="1">
                <a:solidFill>
                  <a:srgbClr val="000000"/>
                </a:solidFill>
                <a:latin typeface="Helvetica Neue" panose="02000503000000020004" charset="0"/>
                <a:ea typeface="MS PGothic" panose="020B0600070205080204" pitchFamily="34" charset="-128"/>
                <a:cs typeface="MS PGothic" panose="020B0600070205080204" pitchFamily="34" charset="-128"/>
              </a:rPr>
              <a:t>添加新功能困难 </a:t>
            </a:r>
            <a:r>
              <a:rPr lang="en-US" sz="2200" strike="noStrike" noProof="1">
                <a:solidFill>
                  <a:srgbClr val="000000"/>
                </a:solidFill>
                <a:latin typeface="Helvetica Neue" panose="02000503000000020004" charset="0"/>
                <a:ea typeface="MS PGothic" panose="020B0600070205080204" pitchFamily="34" charset="-128"/>
                <a:cs typeface="MS PGothic" panose="020B0600070205080204" pitchFamily="34" charset="-128"/>
              </a:rPr>
              <a:t> (vendor lock-in)</a:t>
            </a:r>
            <a:endParaRPr lang="en-US" sz="2000" strike="noStrike" noProof="1">
              <a:solidFill>
                <a:srgbClr val="000000"/>
              </a:solidFill>
              <a:latin typeface="Helvetica Neue" panose="02000503000000020004" charset="0"/>
            </a:endParaRPr>
          </a:p>
          <a:p>
            <a:pPr fontAlgn="base">
              <a:spcBef>
                <a:spcPts val="500"/>
              </a:spcBef>
              <a:buClrTx/>
              <a:buFontTx/>
              <a:buNone/>
            </a:pPr>
            <a:endParaRPr lang="en-US" sz="2200" strike="noStrike" noProof="1">
              <a:solidFill>
                <a:srgbClr val="000000"/>
              </a:solidFill>
              <a:latin typeface="Helvetica Neue" panose="02000503000000020004" charset="0"/>
            </a:endParaRPr>
          </a:p>
          <a:p>
            <a:pPr marL="303530" indent="-300355" fontAlgn="base">
              <a:spcBef>
                <a:spcPts val="550"/>
              </a:spcBef>
              <a:buClr>
                <a:srgbClr val="00B4A0"/>
              </a:buClr>
              <a:buFont typeface="Arial" panose="020B0604020202020204" pitchFamily="34" charset="0"/>
              <a:buChar char="▐"/>
            </a:pPr>
            <a:r>
              <a:rPr lang="zh-CN" altLang="en-US" sz="2200" strike="noStrike" noProof="1">
                <a:solidFill>
                  <a:srgbClr val="000000"/>
                </a:solidFill>
                <a:latin typeface="Helvetica Neue" panose="02000503000000020004" charset="0"/>
              </a:rPr>
              <a:t>管理困难</a:t>
            </a:r>
            <a:endParaRPr lang="en-US" sz="2200" strike="noStrike" noProof="1">
              <a:solidFill>
                <a:srgbClr val="000000"/>
              </a:solidFill>
              <a:latin typeface="Helvetica Neue" panose="02000503000000020004" charset="0"/>
            </a:endParaRPr>
          </a:p>
          <a:p>
            <a:pPr fontAlgn="base">
              <a:spcBef>
                <a:spcPts val="550"/>
              </a:spcBef>
              <a:buClrTx/>
              <a:buFontTx/>
              <a:buNone/>
            </a:pPr>
            <a:endParaRPr lang="en-US" sz="2200" strike="noStrike" noProof="1">
              <a:solidFill>
                <a:srgbClr val="000000"/>
              </a:solidFill>
              <a:latin typeface="Helvetica Neue" panose="02000503000000020004" charset="0"/>
            </a:endParaRPr>
          </a:p>
          <a:p>
            <a:pPr marL="303530" indent="-300355" fontAlgn="base">
              <a:spcBef>
                <a:spcPts val="550"/>
              </a:spcBef>
              <a:buClr>
                <a:srgbClr val="00B4A0"/>
              </a:buClr>
              <a:buFont typeface="Arial" panose="020B0604020202020204" pitchFamily="34" charset="0"/>
              <a:buChar char="▐"/>
            </a:pPr>
            <a:r>
              <a:rPr lang="zh-CN" altLang="en-US" sz="2200" strike="noStrike" noProof="1">
                <a:solidFill>
                  <a:srgbClr val="000000"/>
                </a:solidFill>
                <a:latin typeface="Helvetica Neue" panose="02000503000000020004" charset="0"/>
                <a:ea typeface="MS PGothic" panose="020B0600070205080204" pitchFamily="34" charset="-128"/>
                <a:cs typeface="MS PGothic" panose="020B0600070205080204" pitchFamily="34" charset="-128"/>
              </a:rPr>
              <a:t>不能很好地应对按需性能扩展</a:t>
            </a:r>
            <a:r>
              <a:rPr lang="en-US" sz="2200" strike="noStrike" noProof="1">
                <a:solidFill>
                  <a:srgbClr val="000000"/>
                </a:solidFill>
                <a:latin typeface="Helvetica Neue" panose="02000503000000020004" charset="0"/>
                <a:ea typeface="MS PGothic" panose="020B0600070205080204" pitchFamily="34" charset="-128"/>
                <a:cs typeface="MS PGothic" panose="020B0600070205080204" pitchFamily="34" charset="-128"/>
              </a:rPr>
              <a:t> (peak planning)</a:t>
            </a:r>
            <a:endParaRPr lang="en-US" sz="2200" strike="noStrike" noProof="1">
              <a:solidFill>
                <a:srgbClr val="000000"/>
              </a:solidFill>
              <a:latin typeface="Helvetica Neue" panose="02000503000000020004" charset="0"/>
            </a:endParaRPr>
          </a:p>
        </p:txBody>
      </p:sp>
      <p:sp>
        <p:nvSpPr>
          <p:cNvPr id="14339" name="Text Box 2"/>
          <p:cNvSpPr txBox="1"/>
          <p:nvPr/>
        </p:nvSpPr>
        <p:spPr>
          <a:xfrm>
            <a:off x="268288" y="4730750"/>
            <a:ext cx="8607425" cy="1198880"/>
          </a:xfrm>
          <a:prstGeom prst="rect">
            <a:avLst/>
          </a:prstGeom>
          <a:noFill/>
          <a:ln w="9525">
            <a:noFill/>
          </a:ln>
        </p:spPr>
        <p:txBody>
          <a:bodyPr wrap="square" anchor="t">
            <a:spAutoFit/>
          </a:bodyPr>
          <a:lstStyle/>
          <a:p>
            <a:pPr indent="0"/>
            <a:r>
              <a:rPr lang="zh-CN" altLang="en-US" sz="2400" b="1" dirty="0">
                <a:latin typeface="Calibri" panose="020F0502020204030204" pitchFamily="34" charset="0"/>
              </a:rPr>
              <a:t>学习云计算行业的经验？</a:t>
            </a:r>
            <a:r>
              <a:rPr lang="en-US" altLang="en-GB" sz="2400" b="1" dirty="0">
                <a:latin typeface="Calibri" panose="020F0502020204030204" pitchFamily="34" charset="0"/>
              </a:rPr>
              <a:t> </a:t>
            </a:r>
            <a:r>
              <a:rPr lang="en-GB" altLang="en-US" sz="2400" b="1" dirty="0">
                <a:solidFill>
                  <a:srgbClr val="FF0000"/>
                </a:solidFill>
                <a:latin typeface="Calibri" panose="020F0502020204030204" pitchFamily="34" charset="0"/>
              </a:rPr>
              <a:t>Virtualization</a:t>
            </a:r>
            <a:r>
              <a:rPr lang="en-GB" altLang="en-US" sz="2400" b="1" dirty="0">
                <a:latin typeface="Calibri" panose="020F0502020204030204" pitchFamily="34" charset="0"/>
              </a:rPr>
              <a:t> technologies enables overcoming physical constraints and generating multiplexing gains…</a:t>
            </a:r>
            <a:endParaRPr lang="en-GB" altLang="en-US" sz="2400" b="1" dirty="0">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0">
                                            <p:txEl>
                                              <p:charRg st="34" end="7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0">
                                            <p:txEl>
                                              <p:char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0">
                                            <p:txEl>
                                              <p:char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0">
                                            <p:txEl>
                                              <p:charRg st="73" end="7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NFV</a:t>
            </a:r>
            <a:r>
              <a:rPr lang="zh-CN" altLang="en-US"/>
              <a:t>网络功能虚拟化</a:t>
            </a:r>
            <a:endParaRPr lang="zh-CN" altLang="en-US"/>
          </a:p>
        </p:txBody>
      </p:sp>
      <p:sp>
        <p:nvSpPr>
          <p:cNvPr id="3" name="Content Placeholder 2"/>
          <p:cNvSpPr>
            <a:spLocks noGrp="1"/>
          </p:cNvSpPr>
          <p:nvPr>
            <p:ph idx="1"/>
          </p:nvPr>
        </p:nvSpPr>
        <p:spPr/>
        <p:txBody>
          <a:bodyPr/>
          <a:lstStyle/>
          <a:p>
            <a:pPr indent="0"/>
            <a:r>
              <a:rPr lang="en-US" altLang="zh-CN" b="1" dirty="0">
                <a:solidFill>
                  <a:srgbClr val="FF0000"/>
                </a:solidFill>
                <a:latin typeface="Calibri" panose="020F0502020204030204" pitchFamily="34" charset="0"/>
                <a:sym typeface="+mn-ea"/>
              </a:rPr>
              <a:t>NF+V=NFV (Network Function Virtualization)</a:t>
            </a:r>
            <a:endParaRPr lang="en-US" altLang="zh-CN" b="1" dirty="0">
              <a:solidFill>
                <a:srgbClr val="FF0000"/>
              </a:solidFill>
              <a:latin typeface="Calibri" panose="020F0502020204030204" pitchFamily="34" charset="0"/>
            </a:endParaRPr>
          </a:p>
          <a:p>
            <a:pPr indent="0"/>
            <a:endParaRPr lang="en-US" altLang="zh-CN" b="1" dirty="0">
              <a:solidFill>
                <a:srgbClr val="FF0000"/>
              </a:solidFill>
              <a:latin typeface="Calibri" panose="020F0502020204030204" pitchFamily="34" charset="0"/>
            </a:endParaRPr>
          </a:p>
          <a:p>
            <a:pPr indent="0"/>
            <a:r>
              <a:rPr lang="en-US" altLang="zh-CN" b="1" dirty="0">
                <a:solidFill>
                  <a:srgbClr val="FF0000"/>
                </a:solidFill>
                <a:latin typeface="Calibri" panose="020F0502020204030204" pitchFamily="34" charset="0"/>
                <a:sym typeface="+mn-ea"/>
              </a:rPr>
              <a:t>NFV: turn these </a:t>
            </a:r>
            <a:r>
              <a:rPr lang="en-US" altLang="zh-CN" b="1" dirty="0" err="1">
                <a:solidFill>
                  <a:srgbClr val="FF0000"/>
                </a:solidFill>
                <a:latin typeface="Calibri" panose="020F0502020204030204" pitchFamily="34" charset="0"/>
                <a:sym typeface="+mn-ea"/>
              </a:rPr>
              <a:t>middleboxes</a:t>
            </a:r>
            <a:r>
              <a:rPr lang="en-US" altLang="zh-CN" b="1" dirty="0">
                <a:solidFill>
                  <a:srgbClr val="FF0000"/>
                </a:solidFill>
                <a:latin typeface="Calibri" panose="020F0502020204030204" pitchFamily="34" charset="0"/>
                <a:sym typeface="+mn-ea"/>
              </a:rPr>
              <a:t>  into software-based virtualized entities.</a:t>
            </a:r>
            <a:endParaRPr lang="en-US" altLang="zh-CN" b="1" dirty="0">
              <a:solidFill>
                <a:srgbClr val="FF0000"/>
              </a:solidFill>
              <a:latin typeface="Calibri" panose="020F0502020204030204" pitchFamily="34" charset="0"/>
            </a:endParaRPr>
          </a:p>
          <a:p>
            <a:pPr indent="0"/>
            <a:endParaRPr lang="en-US" altLang="zh-CN" b="1" dirty="0">
              <a:solidFill>
                <a:srgbClr val="FF0000"/>
              </a:solidFill>
              <a:latin typeface="Calibri" panose="020F0502020204030204" pitchFamily="34" charset="0"/>
            </a:endParaRPr>
          </a:p>
          <a:p>
            <a:pPr indent="0"/>
            <a:r>
              <a:rPr lang="en-US" altLang="zh-CN" dirty="0">
                <a:latin typeface="Calibri" panose="020F0502020204030204" pitchFamily="34" charset="0"/>
                <a:sym typeface="+mn-ea"/>
              </a:rPr>
              <a:t>software implementation of a network function capable of running over NFV infrastructure</a:t>
            </a:r>
            <a:endParaRPr lang="en-US" altLang="zh-CN" b="1" dirty="0">
              <a:solidFill>
                <a:srgbClr val="FF0000"/>
              </a:solidFill>
              <a:latin typeface="Calibri" panose="020F0502020204030204" pitchFamily="34" charset="0"/>
            </a:endParaRPr>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NFV</a:t>
            </a:r>
            <a:r>
              <a:rPr lang="zh-CN" altLang="en-US" dirty="0"/>
              <a:t>概念</a:t>
            </a:r>
            <a:endParaRPr lang="en-GB" dirty="0"/>
          </a:p>
        </p:txBody>
      </p:sp>
      <p:sp>
        <p:nvSpPr>
          <p:cNvPr id="5" name="Marcador de número de diapositiva 4"/>
          <p:cNvSpPr>
            <a:spLocks noGrp="1"/>
          </p:cNvSpPr>
          <p:nvPr>
            <p:ph type="sldNum" idx="12"/>
          </p:nvPr>
        </p:nvSpPr>
        <p:spPr/>
        <p:txBody>
          <a:bodyPr/>
          <a:lstStyle/>
          <a:p>
            <a:pPr>
              <a:defRPr/>
            </a:pPr>
            <a:fld id="{B38CAD34-5FBF-1043-A7C7-3E57ABB29798}" type="slidenum">
              <a:rPr lang="en-US" smtClean="0"/>
            </a:fld>
            <a:endParaRPr lang="en-US" dirty="0"/>
          </a:p>
        </p:txBody>
      </p:sp>
      <p:grpSp>
        <p:nvGrpSpPr>
          <p:cNvPr id="6" name="30 Grupo"/>
          <p:cNvGrpSpPr>
            <a:grpSpLocks noChangeAspect="1"/>
          </p:cNvGrpSpPr>
          <p:nvPr/>
        </p:nvGrpSpPr>
        <p:grpSpPr>
          <a:xfrm>
            <a:off x="2683337" y="4599660"/>
            <a:ext cx="2270879" cy="879388"/>
            <a:chOff x="1445313" y="4522886"/>
            <a:chExt cx="2383292" cy="922338"/>
          </a:xfrm>
        </p:grpSpPr>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139" y="4522886"/>
              <a:ext cx="1847442" cy="652463"/>
            </a:xfrm>
            <a:prstGeom prst="rect">
              <a:avLst/>
            </a:prstGeom>
            <a:noFill/>
            <a:ln>
              <a:noFill/>
            </a:ln>
            <a:effectLst/>
          </p:spPr>
        </p:pic>
        <p:pic>
          <p:nvPicPr>
            <p:cNvPr id="8" name="Picture 6" descr="D:\Innovación 2013\PIC 2013. Pool de recursos\PPT Maestra\ARTMAN_Network_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5313" y="5129311"/>
              <a:ext cx="1133965" cy="315913"/>
            </a:xfrm>
            <a:prstGeom prst="rect">
              <a:avLst/>
            </a:prstGeom>
            <a:noFill/>
            <a:ln>
              <a:noFill/>
            </a:ln>
          </p:spPr>
        </p:pic>
        <p:pic>
          <p:nvPicPr>
            <p:cNvPr id="9" name="Picture 6" descr="D:\Innovación 2013\PIC 2013. Pool de recursos\PPT Maestra\ARTMAN_Network_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4640" y="5129311"/>
              <a:ext cx="1133965" cy="315913"/>
            </a:xfrm>
            <a:prstGeom prst="rect">
              <a:avLst/>
            </a:prstGeom>
            <a:noFill/>
            <a:ln>
              <a:noFill/>
            </a:ln>
          </p:spPr>
        </p:pic>
      </p:grpSp>
      <p:grpSp>
        <p:nvGrpSpPr>
          <p:cNvPr id="10" name="1 Grupo"/>
          <p:cNvGrpSpPr>
            <a:grpSpLocks noChangeAspect="1"/>
          </p:cNvGrpSpPr>
          <p:nvPr/>
        </p:nvGrpSpPr>
        <p:grpSpPr>
          <a:xfrm>
            <a:off x="487165" y="4599660"/>
            <a:ext cx="2270879" cy="879388"/>
            <a:chOff x="1445313" y="4522886"/>
            <a:chExt cx="2383292" cy="922338"/>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5139" y="4522886"/>
              <a:ext cx="1847442" cy="652463"/>
            </a:xfrm>
            <a:prstGeom prst="rect">
              <a:avLst/>
            </a:prstGeom>
            <a:noFill/>
            <a:ln>
              <a:noFill/>
            </a:ln>
            <a:effectLst/>
          </p:spPr>
        </p:pic>
        <p:pic>
          <p:nvPicPr>
            <p:cNvPr id="12" name="Picture 6" descr="D:\Innovación 2013\PIC 2013. Pool de recursos\PPT Maestra\ARTMAN_Network_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5313" y="5129311"/>
              <a:ext cx="1133965" cy="315913"/>
            </a:xfrm>
            <a:prstGeom prst="rect">
              <a:avLst/>
            </a:prstGeom>
            <a:noFill/>
            <a:ln>
              <a:noFill/>
            </a:ln>
          </p:spPr>
        </p:pic>
        <p:pic>
          <p:nvPicPr>
            <p:cNvPr id="13" name="Picture 6" descr="D:\Innovación 2013\PIC 2013. Pool de recursos\PPT Maestra\ARTMAN_Network_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4640" y="5129311"/>
              <a:ext cx="1133965" cy="315913"/>
            </a:xfrm>
            <a:prstGeom prst="rect">
              <a:avLst/>
            </a:prstGeom>
            <a:noFill/>
            <a:ln>
              <a:noFill/>
            </a:ln>
          </p:spPr>
        </p:pic>
      </p:grpSp>
      <p:sp>
        <p:nvSpPr>
          <p:cNvPr id="14" name="Rectangle 7"/>
          <p:cNvSpPr txBox="1"/>
          <p:nvPr/>
        </p:nvSpPr>
        <p:spPr bwMode="auto">
          <a:xfrm>
            <a:off x="326528" y="1196678"/>
            <a:ext cx="8490950" cy="792163"/>
          </a:xfrm>
          <a:prstGeom prst="rect">
            <a:avLst/>
          </a:prstGeom>
          <a:ln>
            <a:noFill/>
          </a:ln>
          <a:effectLst/>
        </p:spPr>
        <p:style>
          <a:lnRef idx="2">
            <a:schemeClr val="dk1"/>
          </a:lnRef>
          <a:fillRef idx="1">
            <a:schemeClr val="lt1"/>
          </a:fillRef>
          <a:effectRef idx="0">
            <a:schemeClr val="dk1"/>
          </a:effectRef>
          <a:fontRef idx="minor">
            <a:schemeClr val="dk1"/>
          </a:fontRef>
        </p:style>
        <p:txBody>
          <a:bodyPr lIns="87237" tIns="43619" rIns="87237" bIns="43619" anchor="ctr"/>
          <a:lstStyle/>
          <a:p>
            <a:pPr algn="just" defTabSz="435610">
              <a:spcAft>
                <a:spcPts val="570"/>
              </a:spcAft>
              <a:buClr>
                <a:srgbClr val="65C3D4"/>
              </a:buClr>
              <a:buSzPct val="150000"/>
              <a:defRPr/>
            </a:pPr>
            <a:r>
              <a:rPr lang="zh-CN" altLang="en-GB" sz="2265" dirty="0">
                <a:solidFill>
                  <a:srgbClr val="666362"/>
                </a:solidFill>
              </a:rPr>
              <a:t>网络</a:t>
            </a:r>
            <a:r>
              <a:rPr lang="zh-CN" altLang="en-US" sz="2265" dirty="0">
                <a:solidFill>
                  <a:srgbClr val="666362"/>
                </a:solidFill>
              </a:rPr>
              <a:t>功能完全由软件实现，运行于通用硬件上</a:t>
            </a:r>
            <a:endParaRPr lang="en-GB" sz="2265" kern="0" dirty="0">
              <a:solidFill>
                <a:srgbClr val="666362"/>
              </a:solidFill>
            </a:endParaRPr>
          </a:p>
        </p:txBody>
      </p:sp>
      <p:sp>
        <p:nvSpPr>
          <p:cNvPr id="15" name="12 Rectángulo"/>
          <p:cNvSpPr>
            <a:spLocks noChangeArrowheads="1"/>
          </p:cNvSpPr>
          <p:nvPr/>
        </p:nvSpPr>
        <p:spPr bwMode="auto">
          <a:xfrm>
            <a:off x="542110" y="4404856"/>
            <a:ext cx="6795179" cy="1184399"/>
          </a:xfrm>
          <a:prstGeom prst="rect">
            <a:avLst/>
          </a:prstGeom>
          <a:noFill/>
          <a:ln w="38100" algn="ctr">
            <a:solidFill>
              <a:srgbClr val="0070C0"/>
            </a:solidFill>
            <a:prstDash val="sysDot"/>
            <a:round/>
          </a:ln>
        </p:spPr>
        <p:txBody>
          <a:bodyPr wrap="none" lIns="0" tIns="0" rIns="0" bIns="0" anchor="ctr"/>
          <a:lstStyle/>
          <a:p>
            <a:pPr eaLnBrk="0" hangingPunct="0"/>
            <a:endParaRPr lang="en-GB" sz="815">
              <a:solidFill>
                <a:srgbClr val="123E51"/>
              </a:solidFill>
              <a:latin typeface="+mn-lt"/>
            </a:endParaRPr>
          </a:p>
        </p:txBody>
      </p:sp>
      <p:sp>
        <p:nvSpPr>
          <p:cNvPr id="16" name="84 Flecha abajo"/>
          <p:cNvSpPr>
            <a:spLocks noChangeArrowheads="1"/>
          </p:cNvSpPr>
          <p:nvPr/>
        </p:nvSpPr>
        <p:spPr bwMode="auto">
          <a:xfrm>
            <a:off x="3160268" y="3861052"/>
            <a:ext cx="561843" cy="360363"/>
          </a:xfrm>
          <a:prstGeom prst="downArrow">
            <a:avLst>
              <a:gd name="adj1" fmla="val 50000"/>
              <a:gd name="adj2" fmla="val 49989"/>
            </a:avLst>
          </a:prstGeom>
          <a:solidFill>
            <a:srgbClr val="CEE9F8"/>
          </a:solidFill>
          <a:ln w="3175" algn="ctr">
            <a:solidFill>
              <a:srgbClr val="668EAE"/>
            </a:solidFill>
            <a:round/>
          </a:ln>
        </p:spPr>
        <p:txBody>
          <a:bodyPr lIns="87237" tIns="43619" rIns="87237" bIns="43619"/>
          <a:lstStyle/>
          <a:p>
            <a:pPr algn="ctr"/>
            <a:endParaRPr lang="en-GB" u="none">
              <a:latin typeface="+mn-lt"/>
            </a:endParaRPr>
          </a:p>
        </p:txBody>
      </p:sp>
      <p:sp>
        <p:nvSpPr>
          <p:cNvPr id="17" name="13 Rectángulo"/>
          <p:cNvSpPr>
            <a:spLocks noChangeArrowheads="1"/>
          </p:cNvSpPr>
          <p:nvPr/>
        </p:nvSpPr>
        <p:spPr bwMode="auto">
          <a:xfrm>
            <a:off x="554578" y="2564908"/>
            <a:ext cx="6782693" cy="1151435"/>
          </a:xfrm>
          <a:prstGeom prst="rect">
            <a:avLst/>
          </a:prstGeom>
          <a:noFill/>
          <a:ln w="38100" algn="ctr">
            <a:solidFill>
              <a:srgbClr val="C00000"/>
            </a:solidFill>
            <a:prstDash val="sysDot"/>
            <a:round/>
          </a:ln>
        </p:spPr>
        <p:txBody>
          <a:bodyPr wrap="none" lIns="0" tIns="0" rIns="0" bIns="0" anchor="ctr"/>
          <a:lstStyle/>
          <a:p>
            <a:pPr eaLnBrk="0" hangingPunct="0"/>
            <a:endParaRPr lang="en-GB" sz="815">
              <a:solidFill>
                <a:srgbClr val="123E51"/>
              </a:solidFill>
              <a:latin typeface="+mn-lt"/>
            </a:endParaRPr>
          </a:p>
        </p:txBody>
      </p:sp>
      <p:sp>
        <p:nvSpPr>
          <p:cNvPr id="18" name="86 Flecha abajo"/>
          <p:cNvSpPr>
            <a:spLocks noChangeArrowheads="1"/>
          </p:cNvSpPr>
          <p:nvPr/>
        </p:nvSpPr>
        <p:spPr bwMode="auto">
          <a:xfrm>
            <a:off x="1596465" y="3876938"/>
            <a:ext cx="558723" cy="358775"/>
          </a:xfrm>
          <a:prstGeom prst="downArrow">
            <a:avLst>
              <a:gd name="adj1" fmla="val 50000"/>
              <a:gd name="adj2" fmla="val 50047"/>
            </a:avLst>
          </a:prstGeom>
          <a:solidFill>
            <a:srgbClr val="CEE9F8"/>
          </a:solidFill>
          <a:ln w="3175" algn="ctr">
            <a:solidFill>
              <a:srgbClr val="668EAE"/>
            </a:solidFill>
            <a:round/>
          </a:ln>
        </p:spPr>
        <p:txBody>
          <a:bodyPr lIns="87237" tIns="43619" rIns="87237" bIns="43619"/>
          <a:lstStyle/>
          <a:p>
            <a:pPr algn="ctr"/>
            <a:endParaRPr lang="en-GB" u="none">
              <a:latin typeface="+mn-lt"/>
            </a:endParaRPr>
          </a:p>
        </p:txBody>
      </p:sp>
      <p:sp>
        <p:nvSpPr>
          <p:cNvPr id="19" name="95 CuadroTexto"/>
          <p:cNvSpPr txBox="1"/>
          <p:nvPr/>
        </p:nvSpPr>
        <p:spPr>
          <a:xfrm>
            <a:off x="665797" y="2874603"/>
            <a:ext cx="504794" cy="325399"/>
          </a:xfrm>
          <a:prstGeom prst="rect">
            <a:avLst/>
          </a:prstGeom>
          <a:noFill/>
        </p:spPr>
        <p:txBody>
          <a:bodyPr wrap="none" lIns="87237" tIns="43619" rIns="87237" bIns="43619">
            <a:spAutoFit/>
          </a:bodyPr>
          <a:lstStyle/>
          <a:p>
            <a:pPr algn="ctr">
              <a:defRPr/>
            </a:pPr>
            <a:r>
              <a:rPr lang="en-GB" sz="1540" dirty="0">
                <a:solidFill>
                  <a:srgbClr val="666362"/>
                </a:solidFill>
                <a:latin typeface="+mn-lt"/>
              </a:rPr>
              <a:t>DPI</a:t>
            </a:r>
            <a:endParaRPr lang="en-GB" sz="1540" dirty="0">
              <a:solidFill>
                <a:srgbClr val="666362"/>
              </a:solidFill>
              <a:latin typeface="+mn-lt"/>
            </a:endParaRPr>
          </a:p>
        </p:txBody>
      </p:sp>
      <p:sp>
        <p:nvSpPr>
          <p:cNvPr id="20" name="96 CuadroTexto"/>
          <p:cNvSpPr txBox="1"/>
          <p:nvPr/>
        </p:nvSpPr>
        <p:spPr>
          <a:xfrm>
            <a:off x="1237426" y="3025417"/>
            <a:ext cx="735626" cy="325399"/>
          </a:xfrm>
          <a:prstGeom prst="rect">
            <a:avLst/>
          </a:prstGeom>
          <a:noFill/>
        </p:spPr>
        <p:txBody>
          <a:bodyPr wrap="none" lIns="87237" tIns="43619" rIns="87237" bIns="43619">
            <a:spAutoFit/>
          </a:bodyPr>
          <a:lstStyle/>
          <a:p>
            <a:pPr algn="ctr">
              <a:defRPr/>
            </a:pPr>
            <a:r>
              <a:rPr lang="en-GB" sz="1540" dirty="0">
                <a:solidFill>
                  <a:srgbClr val="666362"/>
                </a:solidFill>
                <a:latin typeface="+mn-lt"/>
              </a:rPr>
              <a:t>BRAS</a:t>
            </a:r>
            <a:endParaRPr lang="en-GB" sz="1540" dirty="0">
              <a:solidFill>
                <a:srgbClr val="666362"/>
              </a:solidFill>
              <a:latin typeface="+mn-lt"/>
            </a:endParaRPr>
          </a:p>
        </p:txBody>
      </p:sp>
      <p:sp>
        <p:nvSpPr>
          <p:cNvPr id="21" name="97 CuadroTexto"/>
          <p:cNvSpPr txBox="1"/>
          <p:nvPr/>
        </p:nvSpPr>
        <p:spPr>
          <a:xfrm>
            <a:off x="3974307" y="2885719"/>
            <a:ext cx="812571" cy="562707"/>
          </a:xfrm>
          <a:prstGeom prst="rect">
            <a:avLst/>
          </a:prstGeom>
          <a:noFill/>
        </p:spPr>
        <p:txBody>
          <a:bodyPr wrap="none" lIns="87237" tIns="43619" rIns="87237" bIns="43619">
            <a:spAutoFit/>
          </a:bodyPr>
          <a:lstStyle/>
          <a:p>
            <a:pPr algn="ctr">
              <a:defRPr/>
            </a:pPr>
            <a:r>
              <a:rPr lang="en-GB" sz="1540" dirty="0">
                <a:solidFill>
                  <a:srgbClr val="666362"/>
                </a:solidFill>
                <a:latin typeface="+mn-lt"/>
              </a:rPr>
              <a:t>GGSN/</a:t>
            </a:r>
            <a:br>
              <a:rPr lang="en-GB" sz="1540" dirty="0">
                <a:solidFill>
                  <a:srgbClr val="666362"/>
                </a:solidFill>
                <a:latin typeface="+mn-lt"/>
              </a:rPr>
            </a:br>
            <a:r>
              <a:rPr lang="en-GB" sz="1540" dirty="0">
                <a:solidFill>
                  <a:srgbClr val="666362"/>
                </a:solidFill>
                <a:latin typeface="+mn-lt"/>
              </a:rPr>
              <a:t>SGSN</a:t>
            </a:r>
            <a:endParaRPr lang="en-GB" sz="1540" dirty="0">
              <a:solidFill>
                <a:srgbClr val="666362"/>
              </a:solidFill>
              <a:latin typeface="+mn-lt"/>
            </a:endParaRPr>
          </a:p>
        </p:txBody>
      </p:sp>
      <p:sp>
        <p:nvSpPr>
          <p:cNvPr id="22" name="98 CuadroTexto"/>
          <p:cNvSpPr txBox="1"/>
          <p:nvPr/>
        </p:nvSpPr>
        <p:spPr>
          <a:xfrm>
            <a:off x="1773221" y="3314343"/>
            <a:ext cx="911957" cy="325399"/>
          </a:xfrm>
          <a:prstGeom prst="rect">
            <a:avLst/>
          </a:prstGeom>
          <a:noFill/>
        </p:spPr>
        <p:txBody>
          <a:bodyPr wrap="none" lIns="87237" tIns="43619" rIns="87237" bIns="43619">
            <a:spAutoFit/>
          </a:bodyPr>
          <a:lstStyle/>
          <a:p>
            <a:pPr algn="ctr">
              <a:defRPr/>
            </a:pPr>
            <a:r>
              <a:rPr lang="en-GB" sz="1540">
                <a:solidFill>
                  <a:srgbClr val="666362"/>
                </a:solidFill>
                <a:latin typeface="+mn-lt"/>
              </a:rPr>
              <a:t>Firewall</a:t>
            </a:r>
            <a:endParaRPr lang="en-GB" sz="1540">
              <a:solidFill>
                <a:srgbClr val="666362"/>
              </a:solidFill>
              <a:latin typeface="+mn-lt"/>
            </a:endParaRPr>
          </a:p>
        </p:txBody>
      </p:sp>
      <p:sp>
        <p:nvSpPr>
          <p:cNvPr id="23" name="99 CuadroTexto"/>
          <p:cNvSpPr txBox="1"/>
          <p:nvPr/>
        </p:nvSpPr>
        <p:spPr>
          <a:xfrm>
            <a:off x="2359260" y="2821204"/>
            <a:ext cx="929334" cy="325399"/>
          </a:xfrm>
          <a:prstGeom prst="rect">
            <a:avLst/>
          </a:prstGeom>
          <a:noFill/>
        </p:spPr>
        <p:txBody>
          <a:bodyPr wrap="none" lIns="87237" tIns="43619" rIns="87237" bIns="43619">
            <a:spAutoFit/>
          </a:bodyPr>
          <a:lstStyle/>
          <a:p>
            <a:pPr algn="ctr">
              <a:defRPr/>
            </a:pPr>
            <a:r>
              <a:rPr lang="en-GB" sz="1540" dirty="0">
                <a:solidFill>
                  <a:srgbClr val="666362"/>
                </a:solidFill>
                <a:latin typeface="+mn-lt"/>
              </a:rPr>
              <a:t>CG-NAT</a:t>
            </a:r>
            <a:endParaRPr lang="en-GB" sz="1540" dirty="0">
              <a:solidFill>
                <a:srgbClr val="666362"/>
              </a:solidFill>
              <a:latin typeface="+mn-lt"/>
            </a:endParaRPr>
          </a:p>
        </p:txBody>
      </p:sp>
      <p:sp>
        <p:nvSpPr>
          <p:cNvPr id="24" name="100 CuadroTexto"/>
          <p:cNvSpPr txBox="1"/>
          <p:nvPr/>
        </p:nvSpPr>
        <p:spPr>
          <a:xfrm>
            <a:off x="2953318" y="3314344"/>
            <a:ext cx="1129965" cy="325399"/>
          </a:xfrm>
          <a:prstGeom prst="rect">
            <a:avLst/>
          </a:prstGeom>
          <a:noFill/>
        </p:spPr>
        <p:txBody>
          <a:bodyPr wrap="none" lIns="87237" tIns="43619" rIns="87237" bIns="43619">
            <a:spAutoFit/>
          </a:bodyPr>
          <a:lstStyle/>
          <a:p>
            <a:pPr algn="ctr">
              <a:defRPr/>
            </a:pPr>
            <a:r>
              <a:rPr lang="en-GB" sz="1540">
                <a:solidFill>
                  <a:srgbClr val="666362"/>
                </a:solidFill>
                <a:latin typeface="+mn-lt"/>
              </a:rPr>
              <a:t>PE Router</a:t>
            </a:r>
            <a:endParaRPr lang="en-GB" sz="1540">
              <a:solidFill>
                <a:srgbClr val="666362"/>
              </a:solidFill>
              <a:latin typeface="+mn-lt"/>
            </a:endParaRPr>
          </a:p>
        </p:txBody>
      </p:sp>
      <p:sp>
        <p:nvSpPr>
          <p:cNvPr id="25" name="101 Rectángulo redondeado"/>
          <p:cNvSpPr/>
          <p:nvPr/>
        </p:nvSpPr>
        <p:spPr bwMode="auto">
          <a:xfrm>
            <a:off x="828018" y="2780944"/>
            <a:ext cx="143925" cy="130175"/>
          </a:xfrm>
          <a:prstGeom prst="roundRect">
            <a:avLst/>
          </a:prstGeom>
          <a:solidFill>
            <a:schemeClr val="tx2">
              <a:lumMod val="20000"/>
              <a:lumOff val="80000"/>
            </a:schemeClr>
          </a:solidFill>
          <a:ln w="25400" cap="flat" cmpd="sng" algn="ctr">
            <a:solidFill>
              <a:schemeClr val="accent1">
                <a:lumMod val="90000"/>
              </a:schemeClr>
            </a:solidFill>
            <a:prstDash val="solid"/>
            <a:round/>
            <a:headEnd type="none" w="med" len="med"/>
            <a:tailEnd type="none" w="med" len="med"/>
          </a:ln>
          <a:effectLst/>
        </p:spPr>
        <p:txBody>
          <a:bodyPr lIns="87237" tIns="43619" rIns="87237" bIns="43619"/>
          <a:lstStyle/>
          <a:p>
            <a:pPr algn="ctr">
              <a:defRPr/>
            </a:pPr>
            <a:endParaRPr lang="en-GB" sz="1540">
              <a:solidFill>
                <a:srgbClr val="666362"/>
              </a:solidFill>
              <a:latin typeface="+mn-lt"/>
            </a:endParaRPr>
          </a:p>
        </p:txBody>
      </p:sp>
      <p:sp>
        <p:nvSpPr>
          <p:cNvPr id="26" name="102 Rectángulo redondeado"/>
          <p:cNvSpPr>
            <a:spLocks noChangeArrowheads="1"/>
          </p:cNvSpPr>
          <p:nvPr/>
        </p:nvSpPr>
        <p:spPr bwMode="auto">
          <a:xfrm>
            <a:off x="1564499" y="2949208"/>
            <a:ext cx="143926" cy="131763"/>
          </a:xfrm>
          <a:prstGeom prst="roundRect">
            <a:avLst>
              <a:gd name="adj" fmla="val 16667"/>
            </a:avLst>
          </a:prstGeom>
          <a:solidFill>
            <a:srgbClr val="FA754C"/>
          </a:solidFill>
          <a:ln w="25400" algn="ctr">
            <a:solidFill>
              <a:srgbClr val="FF0000"/>
            </a:solidFill>
            <a:round/>
          </a:ln>
        </p:spPr>
        <p:txBody>
          <a:bodyPr lIns="87237" tIns="43619" rIns="87237" bIns="43619"/>
          <a:lstStyle/>
          <a:p>
            <a:pPr algn="ctr"/>
            <a:endParaRPr lang="en-GB" sz="1540">
              <a:solidFill>
                <a:srgbClr val="666362"/>
              </a:solidFill>
              <a:latin typeface="+mn-lt"/>
            </a:endParaRPr>
          </a:p>
        </p:txBody>
      </p:sp>
      <p:sp>
        <p:nvSpPr>
          <p:cNvPr id="27" name="103 Rectángulo redondeado"/>
          <p:cNvSpPr>
            <a:spLocks noChangeArrowheads="1"/>
          </p:cNvSpPr>
          <p:nvPr/>
        </p:nvSpPr>
        <p:spPr bwMode="auto">
          <a:xfrm>
            <a:off x="2332471" y="3188206"/>
            <a:ext cx="143925" cy="130175"/>
          </a:xfrm>
          <a:prstGeom prst="roundRect">
            <a:avLst>
              <a:gd name="adj" fmla="val 16667"/>
            </a:avLst>
          </a:prstGeom>
          <a:solidFill>
            <a:srgbClr val="FFFF00"/>
          </a:solidFill>
          <a:ln w="25400" algn="ctr">
            <a:solidFill>
              <a:srgbClr val="FFC000"/>
            </a:solidFill>
            <a:round/>
          </a:ln>
        </p:spPr>
        <p:txBody>
          <a:bodyPr lIns="87237" tIns="43619" rIns="87237" bIns="43619"/>
          <a:lstStyle/>
          <a:p>
            <a:pPr algn="ctr"/>
            <a:endParaRPr lang="en-GB" sz="1540">
              <a:solidFill>
                <a:srgbClr val="666362"/>
              </a:solidFill>
              <a:latin typeface="+mn-lt"/>
            </a:endParaRPr>
          </a:p>
        </p:txBody>
      </p:sp>
      <p:sp>
        <p:nvSpPr>
          <p:cNvPr id="28" name="104 Rectángulo redondeado"/>
          <p:cNvSpPr/>
          <p:nvPr/>
        </p:nvSpPr>
        <p:spPr bwMode="auto">
          <a:xfrm>
            <a:off x="2751557" y="2719593"/>
            <a:ext cx="143925" cy="131763"/>
          </a:xfrm>
          <a:prstGeom prst="roundRect">
            <a:avLst/>
          </a:prstGeom>
          <a:solidFill>
            <a:schemeClr val="accent6">
              <a:lumMod val="40000"/>
              <a:lumOff val="60000"/>
            </a:schemeClr>
          </a:solidFill>
          <a:ln w="25400" cap="flat" cmpd="sng" algn="ctr">
            <a:solidFill>
              <a:schemeClr val="accent6">
                <a:lumMod val="60000"/>
                <a:lumOff val="40000"/>
              </a:schemeClr>
            </a:solidFill>
            <a:prstDash val="solid"/>
            <a:round/>
            <a:headEnd type="none" w="med" len="med"/>
            <a:tailEnd type="none" w="med" len="med"/>
          </a:ln>
          <a:effectLst/>
        </p:spPr>
        <p:txBody>
          <a:bodyPr lIns="87237" tIns="43619" rIns="87237" bIns="43619"/>
          <a:lstStyle/>
          <a:p>
            <a:pPr algn="ctr">
              <a:defRPr/>
            </a:pPr>
            <a:endParaRPr lang="en-GB" sz="1540">
              <a:solidFill>
                <a:srgbClr val="666362"/>
              </a:solidFill>
              <a:latin typeface="+mn-lt"/>
            </a:endParaRPr>
          </a:p>
        </p:txBody>
      </p:sp>
      <p:sp>
        <p:nvSpPr>
          <p:cNvPr id="29" name="105 Rectángulo redondeado"/>
          <p:cNvSpPr/>
          <p:nvPr/>
        </p:nvSpPr>
        <p:spPr bwMode="auto">
          <a:xfrm>
            <a:off x="4306730" y="2792044"/>
            <a:ext cx="145795" cy="131763"/>
          </a:xfrm>
          <a:prstGeom prst="roundRect">
            <a:avLst/>
          </a:prstGeom>
          <a:solidFill>
            <a:schemeClr val="accent1">
              <a:lumMod val="50000"/>
            </a:schemeClr>
          </a:solidFill>
          <a:ln w="25400" cap="flat" cmpd="sng" algn="ctr">
            <a:solidFill>
              <a:schemeClr val="accent1">
                <a:lumMod val="90000"/>
              </a:schemeClr>
            </a:solidFill>
            <a:prstDash val="solid"/>
            <a:round/>
            <a:headEnd type="none" w="med" len="med"/>
            <a:tailEnd type="none" w="med" len="med"/>
          </a:ln>
          <a:effectLst/>
        </p:spPr>
        <p:txBody>
          <a:bodyPr lIns="87237" tIns="43619" rIns="87237" bIns="43619"/>
          <a:lstStyle/>
          <a:p>
            <a:pPr algn="ctr">
              <a:defRPr/>
            </a:pPr>
            <a:endParaRPr lang="en-GB" sz="1540">
              <a:solidFill>
                <a:srgbClr val="666362"/>
              </a:solidFill>
              <a:latin typeface="+mn-lt"/>
            </a:endParaRPr>
          </a:p>
        </p:txBody>
      </p:sp>
      <p:sp>
        <p:nvSpPr>
          <p:cNvPr id="30" name="106 Rectángulo redondeado"/>
          <p:cNvSpPr/>
          <p:nvPr/>
        </p:nvSpPr>
        <p:spPr bwMode="auto">
          <a:xfrm>
            <a:off x="3415450" y="3229186"/>
            <a:ext cx="143925" cy="130175"/>
          </a:xfrm>
          <a:prstGeom prst="roundRect">
            <a:avLst/>
          </a:prstGeom>
          <a:solidFill>
            <a:schemeClr val="bg1">
              <a:lumMod val="85000"/>
            </a:schemeClr>
          </a:solidFill>
          <a:ln w="25400" cap="flat" cmpd="sng" algn="ctr">
            <a:solidFill>
              <a:schemeClr val="accent1">
                <a:lumMod val="90000"/>
              </a:schemeClr>
            </a:solidFill>
            <a:prstDash val="solid"/>
            <a:round/>
            <a:headEnd type="none" w="med" len="med"/>
            <a:tailEnd type="none" w="med" len="med"/>
          </a:ln>
          <a:effectLst/>
        </p:spPr>
        <p:txBody>
          <a:bodyPr lIns="87237" tIns="43619" rIns="87237" bIns="43619"/>
          <a:lstStyle/>
          <a:p>
            <a:pPr algn="ctr">
              <a:defRPr/>
            </a:pPr>
            <a:endParaRPr lang="en-GB" sz="1540">
              <a:solidFill>
                <a:srgbClr val="666362"/>
              </a:solidFill>
              <a:latin typeface="+mn-lt"/>
            </a:endParaRPr>
          </a:p>
        </p:txBody>
      </p:sp>
      <p:sp>
        <p:nvSpPr>
          <p:cNvPr id="31" name="108 CuadroTexto"/>
          <p:cNvSpPr txBox="1">
            <a:spLocks noChangeArrowheads="1"/>
          </p:cNvSpPr>
          <p:nvPr/>
        </p:nvSpPr>
        <p:spPr bwMode="auto">
          <a:xfrm>
            <a:off x="4930727" y="2553111"/>
            <a:ext cx="2406561" cy="1172757"/>
          </a:xfrm>
          <a:prstGeom prst="rect">
            <a:avLst/>
          </a:prstGeom>
          <a:solidFill>
            <a:srgbClr val="C00000"/>
          </a:solidFill>
          <a:ln w="38100" algn="ctr">
            <a:solidFill>
              <a:srgbClr val="C00000"/>
            </a:solidFill>
            <a:round/>
          </a:ln>
        </p:spPr>
        <p:txBody>
          <a:bodyPr lIns="0" tIns="0" rIns="0" bIns="0" anchor="ctr"/>
          <a:lstStyle>
            <a:lvl1pPr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1pPr>
            <a:lvl2pPr marL="742950" indent="-28575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2pPr>
            <a:lvl3pPr marL="11430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3pPr>
            <a:lvl4pPr marL="16002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4pPr>
            <a:lvl5pPr marL="20574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5pPr>
            <a:lvl6pPr marL="25146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6pPr>
            <a:lvl7pPr marL="29718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7pPr>
            <a:lvl8pPr marL="34290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8pPr>
            <a:lvl9pPr marL="38862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9pPr>
          </a:lstStyle>
          <a:p>
            <a:pPr algn="ctr"/>
            <a:r>
              <a:rPr lang="zh-CN" altLang="en-GB" sz="1725" u="none" dirty="0">
                <a:solidFill>
                  <a:srgbClr val="FFFFFF"/>
                </a:solidFill>
                <a:latin typeface="+mn-lt"/>
              </a:rPr>
              <a:t>虚拟</a:t>
            </a:r>
            <a:r>
              <a:rPr lang="zh-CN" altLang="en-US" sz="1725" u="none" dirty="0">
                <a:solidFill>
                  <a:srgbClr val="FFFFFF"/>
                </a:solidFill>
                <a:latin typeface="+mn-lt"/>
              </a:rPr>
              <a:t>网络功能</a:t>
            </a:r>
            <a:endParaRPr lang="en-GB" sz="1725" u="none" dirty="0">
              <a:solidFill>
                <a:srgbClr val="FFFFFF"/>
              </a:solidFill>
              <a:latin typeface="+mn-lt"/>
            </a:endParaRPr>
          </a:p>
        </p:txBody>
      </p:sp>
      <p:sp>
        <p:nvSpPr>
          <p:cNvPr id="32" name="109 CuadroTexto"/>
          <p:cNvSpPr txBox="1">
            <a:spLocks noChangeArrowheads="1"/>
          </p:cNvSpPr>
          <p:nvPr/>
        </p:nvSpPr>
        <p:spPr bwMode="auto">
          <a:xfrm>
            <a:off x="4930727" y="4409605"/>
            <a:ext cx="2406561" cy="1178573"/>
          </a:xfrm>
          <a:prstGeom prst="rect">
            <a:avLst/>
          </a:prstGeom>
          <a:solidFill>
            <a:srgbClr val="0070C0"/>
          </a:solidFill>
          <a:ln w="38100" algn="ctr">
            <a:solidFill>
              <a:srgbClr val="0070C0"/>
            </a:solidFill>
            <a:round/>
          </a:ln>
        </p:spPr>
        <p:txBody>
          <a:bodyPr lIns="0" tIns="0" rIns="0" bIns="0" anchor="ctr"/>
          <a:lstStyle>
            <a:lvl1pPr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1pPr>
            <a:lvl2pPr marL="742950" indent="-28575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2pPr>
            <a:lvl3pPr marL="11430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3pPr>
            <a:lvl4pPr marL="16002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4pPr>
            <a:lvl5pPr marL="20574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5pPr>
            <a:lvl6pPr marL="25146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6pPr>
            <a:lvl7pPr marL="29718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7pPr>
            <a:lvl8pPr marL="34290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8pPr>
            <a:lvl9pPr marL="38862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9pPr>
          </a:lstStyle>
          <a:p>
            <a:pPr algn="ctr"/>
            <a:r>
              <a:rPr lang="zh-CN" altLang="en-GB" sz="1725" u="none" dirty="0">
                <a:solidFill>
                  <a:srgbClr val="FFFFFF"/>
                </a:solidFill>
                <a:latin typeface="+mn-lt"/>
              </a:rPr>
              <a:t>通用</a:t>
            </a:r>
            <a:r>
              <a:rPr lang="zh-CN" altLang="en-US" sz="1725" u="none" dirty="0">
                <a:solidFill>
                  <a:srgbClr val="FFFFFF"/>
                </a:solidFill>
                <a:latin typeface="+mn-lt"/>
              </a:rPr>
              <a:t>硬件</a:t>
            </a:r>
            <a:br>
              <a:rPr lang="en-GB" sz="1725" u="none" dirty="0">
                <a:solidFill>
                  <a:srgbClr val="FFFFFF"/>
                </a:solidFill>
                <a:latin typeface="+mn-lt"/>
              </a:rPr>
            </a:br>
            <a:r>
              <a:rPr lang="en-GB" sz="1725" u="none" dirty="0">
                <a:solidFill>
                  <a:srgbClr val="FFFFFF"/>
                </a:solidFill>
                <a:latin typeface="+mn-lt"/>
              </a:rPr>
              <a:t>(Servers &amp; Switches)</a:t>
            </a:r>
            <a:endParaRPr lang="en-GB" sz="1725" u="none" dirty="0">
              <a:solidFill>
                <a:srgbClr val="FFFFFF"/>
              </a:solidFill>
              <a:latin typeface="+mn-lt"/>
            </a:endParaRPr>
          </a:p>
        </p:txBody>
      </p:sp>
      <p:sp>
        <p:nvSpPr>
          <p:cNvPr id="33" name="1 Cerrar llave"/>
          <p:cNvSpPr/>
          <p:nvPr/>
        </p:nvSpPr>
        <p:spPr bwMode="auto">
          <a:xfrm>
            <a:off x="7351025" y="2564906"/>
            <a:ext cx="332920" cy="1160960"/>
          </a:xfrm>
          <a:prstGeom prst="rightBrace">
            <a:avLst>
              <a:gd name="adj1" fmla="val 8348"/>
              <a:gd name="adj2" fmla="val 48195"/>
            </a:avLst>
          </a:prstGeom>
          <a:noFill/>
          <a:ln w="19050" algn="ctr">
            <a:solidFill>
              <a:schemeClr val="bg2"/>
            </a:solidFill>
            <a:round/>
          </a:ln>
        </p:spPr>
        <p:txBody>
          <a:bodyPr lIns="87237" tIns="43619" rIns="87237" bIns="43619"/>
          <a:lstStyle/>
          <a:p>
            <a:pPr algn="ctr"/>
            <a:endParaRPr lang="en-GB">
              <a:latin typeface="+mn-lt"/>
            </a:endParaRPr>
          </a:p>
        </p:txBody>
      </p:sp>
      <p:sp>
        <p:nvSpPr>
          <p:cNvPr id="34" name="57 CuadroTexto"/>
          <p:cNvSpPr txBox="1">
            <a:spLocks noChangeArrowheads="1"/>
          </p:cNvSpPr>
          <p:nvPr/>
        </p:nvSpPr>
        <p:spPr bwMode="auto">
          <a:xfrm>
            <a:off x="7527732" y="2946431"/>
            <a:ext cx="1511998" cy="353227"/>
          </a:xfrm>
          <a:prstGeom prst="rect">
            <a:avLst/>
          </a:prstGeom>
          <a:noFill/>
          <a:ln>
            <a:noFill/>
          </a:ln>
        </p:spPr>
        <p:txBody>
          <a:bodyPr wrap="square" lIns="87237" tIns="43619" rIns="87237" bIns="43619">
            <a:spAutoFit/>
          </a:bodyPr>
          <a:lstStyle>
            <a:lvl1pPr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1pPr>
            <a:lvl2pPr marL="742950" indent="-28575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2pPr>
            <a:lvl3pPr marL="11430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3pPr>
            <a:lvl4pPr marL="16002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4pPr>
            <a:lvl5pPr marL="20574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5pPr>
            <a:lvl6pPr marL="25146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6pPr>
            <a:lvl7pPr marL="29718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7pPr>
            <a:lvl8pPr marL="34290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8pPr>
            <a:lvl9pPr marL="38862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9pPr>
          </a:lstStyle>
          <a:p>
            <a:pPr algn="ctr" eaLnBrk="1" hangingPunct="1"/>
            <a:r>
              <a:rPr lang="zh-CN" altLang="en-GB" sz="1725" u="none" dirty="0">
                <a:solidFill>
                  <a:srgbClr val="666362"/>
                </a:solidFill>
              </a:rPr>
              <a:t>功能</a:t>
            </a:r>
            <a:endParaRPr lang="en-GB" sz="1725" u="none" dirty="0">
              <a:solidFill>
                <a:srgbClr val="666362"/>
              </a:solidFill>
            </a:endParaRPr>
          </a:p>
        </p:txBody>
      </p:sp>
      <p:sp>
        <p:nvSpPr>
          <p:cNvPr id="35" name="68 CuadroTexto"/>
          <p:cNvSpPr txBox="1">
            <a:spLocks noChangeArrowheads="1"/>
          </p:cNvSpPr>
          <p:nvPr/>
        </p:nvSpPr>
        <p:spPr bwMode="auto">
          <a:xfrm>
            <a:off x="7531637" y="4782142"/>
            <a:ext cx="1509701" cy="353227"/>
          </a:xfrm>
          <a:prstGeom prst="rect">
            <a:avLst/>
          </a:prstGeom>
          <a:noFill/>
          <a:ln>
            <a:noFill/>
          </a:ln>
        </p:spPr>
        <p:txBody>
          <a:bodyPr wrap="square" lIns="87237" tIns="43619" rIns="87237" bIns="43619">
            <a:spAutoFit/>
          </a:bodyPr>
          <a:lstStyle>
            <a:lvl1pPr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1pPr>
            <a:lvl2pPr marL="742950" indent="-28575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2pPr>
            <a:lvl3pPr marL="11430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3pPr>
            <a:lvl4pPr marL="16002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4pPr>
            <a:lvl5pPr marL="2057400" indent="-228600" eaLnBrk="0" hangingPunct="0">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5pPr>
            <a:lvl6pPr marL="25146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6pPr>
            <a:lvl7pPr marL="29718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7pPr>
            <a:lvl8pPr marL="34290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8pPr>
            <a:lvl9pPr marL="3886200" indent="-228600" eaLnBrk="0" fontAlgn="base" hangingPunct="0">
              <a:spcBef>
                <a:spcPct val="0"/>
              </a:spcBef>
              <a:spcAft>
                <a:spcPct val="0"/>
              </a:spcAft>
              <a:defRPr sz="2800" u="sng">
                <a:solidFill>
                  <a:srgbClr val="000000"/>
                </a:solidFill>
                <a:latin typeface="Arial" panose="020B0604020202020204" pitchFamily="34" charset="0"/>
                <a:ea typeface="ヒラギノ角ゴ ProN W3" panose="020B0300000000000000" charset="-128"/>
                <a:sym typeface="Gill Sans" panose="020B0502020104020203" charset="0"/>
              </a:defRPr>
            </a:lvl9pPr>
          </a:lstStyle>
          <a:p>
            <a:pPr algn="ctr" eaLnBrk="1" hangingPunct="1"/>
            <a:r>
              <a:rPr lang="zh-CN" altLang="en-GB" sz="1725" u="none" dirty="0">
                <a:solidFill>
                  <a:srgbClr val="666362"/>
                </a:solidFill>
              </a:rPr>
              <a:t>能力</a:t>
            </a:r>
            <a:endParaRPr lang="en-GB" sz="1725" u="none" dirty="0">
              <a:solidFill>
                <a:srgbClr val="666362"/>
              </a:solidFill>
            </a:endParaRPr>
          </a:p>
        </p:txBody>
      </p:sp>
      <p:sp>
        <p:nvSpPr>
          <p:cNvPr id="36" name="1 Cerrar llave"/>
          <p:cNvSpPr/>
          <p:nvPr/>
        </p:nvSpPr>
        <p:spPr bwMode="auto">
          <a:xfrm>
            <a:off x="7354927" y="4410666"/>
            <a:ext cx="332920" cy="1160960"/>
          </a:xfrm>
          <a:prstGeom prst="rightBrace">
            <a:avLst>
              <a:gd name="adj1" fmla="val 8348"/>
              <a:gd name="adj2" fmla="val 48195"/>
            </a:avLst>
          </a:prstGeom>
          <a:noFill/>
          <a:ln w="19050" algn="ctr">
            <a:solidFill>
              <a:schemeClr val="bg2"/>
            </a:solidFill>
            <a:round/>
          </a:ln>
        </p:spPr>
        <p:txBody>
          <a:bodyPr lIns="87237" tIns="43619" rIns="87237" bIns="43619"/>
          <a:lstStyle/>
          <a:p>
            <a:pPr algn="ctr"/>
            <a:endParaRPr lang="en-GB">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NFV</a:t>
            </a:r>
            <a:endParaRPr lang="en-US" dirty="0"/>
          </a:p>
        </p:txBody>
      </p:sp>
      <p:sp>
        <p:nvSpPr>
          <p:cNvPr id="3" name="Content Placeholder 2"/>
          <p:cNvSpPr>
            <a:spLocks noGrp="1"/>
          </p:cNvSpPr>
          <p:nvPr>
            <p:ph idx="1"/>
          </p:nvPr>
        </p:nvSpPr>
        <p:spPr/>
        <p:txBody>
          <a:bodyPr/>
          <a:lstStyle/>
          <a:p>
            <a:r>
              <a:rPr lang="zh-CN" altLang="en-US" dirty="0"/>
              <a:t>利用通用性高性能的服务器、存储设备及交換机等來支持高吞吐率的的网络请求</a:t>
            </a:r>
            <a:endParaRPr lang="en-US" altLang="zh-CN" dirty="0"/>
          </a:p>
          <a:p>
            <a:endParaRPr lang="en-US" altLang="zh-CN" dirty="0"/>
          </a:p>
          <a:p>
            <a:r>
              <a:rPr lang="zh-CN" altLang="en-US" dirty="0"/>
              <a:t>通过虚拟化技术、软件配置、功能编排提供相对应的服务质量。</a:t>
            </a:r>
            <a:endParaRPr lang="en-US" altLang="zh-CN" dirty="0"/>
          </a:p>
          <a:p>
            <a:endParaRPr lang="en-US" altLang="zh-CN" dirty="0"/>
          </a:p>
          <a:p>
            <a:r>
              <a:rPr lang="zh-CN" altLang="en-US" dirty="0"/>
              <a:t>使用者需要更大灵活性与互通性，而不是寻求某种特别的设备</a:t>
            </a:r>
            <a:endParaRPr lang="zh-CN" altLang="en-US" dirty="0"/>
          </a:p>
          <a:p>
            <a:pPr lvl="1"/>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5759450" y="1100138"/>
            <a:ext cx="2952750" cy="1547812"/>
          </a:xfrm>
          <a:prstGeom prst="cloud">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pic>
        <p:nvPicPr>
          <p:cNvPr id="23554" name="Picture 2" descr="Product Small Phot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5263" y="4484688"/>
            <a:ext cx="7413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7"/>
          <p:cNvSpPr txBox="1">
            <a:spLocks noChangeArrowheads="1"/>
          </p:cNvSpPr>
          <p:nvPr/>
        </p:nvSpPr>
        <p:spPr bwMode="auto">
          <a:xfrm>
            <a:off x="2771775" y="5203825"/>
            <a:ext cx="669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400" dirty="0">
                <a:solidFill>
                  <a:srgbClr val="0070C0"/>
                </a:solidFill>
                <a:latin typeface="Arial" panose="020B0604020202020204" pitchFamily="34" charset="0"/>
                <a:cs typeface="Arial" panose="020B0604020202020204" pitchFamily="34" charset="0"/>
              </a:rPr>
              <a:t>BRAS</a:t>
            </a:r>
            <a:endParaRPr kumimoji="0" lang="en-GB" altLang="zh-CN" sz="1400" dirty="0">
              <a:solidFill>
                <a:srgbClr val="0070C0"/>
              </a:solidFill>
              <a:latin typeface="Arial" panose="020B0604020202020204" pitchFamily="34" charset="0"/>
              <a:cs typeface="Arial" panose="020B0604020202020204" pitchFamily="34" charset="0"/>
            </a:endParaRPr>
          </a:p>
        </p:txBody>
      </p:sp>
      <p:sp>
        <p:nvSpPr>
          <p:cNvPr id="23556" name="TextBox 12"/>
          <p:cNvSpPr txBox="1">
            <a:spLocks noChangeArrowheads="1"/>
          </p:cNvSpPr>
          <p:nvPr/>
        </p:nvSpPr>
        <p:spPr bwMode="auto">
          <a:xfrm>
            <a:off x="1562100" y="3865563"/>
            <a:ext cx="795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400">
                <a:solidFill>
                  <a:srgbClr val="0070C0"/>
                </a:solidFill>
                <a:latin typeface="Arial" panose="020B0604020202020204" pitchFamily="34" charset="0"/>
                <a:cs typeface="Arial" panose="020B0604020202020204" pitchFamily="34" charset="0"/>
              </a:rPr>
              <a:t>Firewall</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57" name="Picture 10"/>
          <p:cNvPicPr>
            <a:picLocks noChangeAspect="1" noChangeArrowheads="1"/>
          </p:cNvPicPr>
          <p:nvPr/>
        </p:nvPicPr>
        <p:blipFill>
          <a:blip r:embed="rId2">
            <a:extLst>
              <a:ext uri="{28A0092B-C50C-407E-A947-70E740481C1C}">
                <a14:useLocalDpi xmlns:a14="http://schemas.microsoft.com/office/drawing/2010/main" val="0"/>
              </a:ext>
            </a:extLst>
          </a:blip>
          <a:srcRect l="56769" t="13052" r="4462"/>
          <a:stretch>
            <a:fillRect/>
          </a:stretch>
        </p:blipFill>
        <p:spPr bwMode="auto">
          <a:xfrm>
            <a:off x="1570038" y="3090863"/>
            <a:ext cx="69056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1"/>
          <p:cNvPicPr>
            <a:picLocks noChangeAspect="1" noChangeArrowheads="1"/>
          </p:cNvPicPr>
          <p:nvPr/>
        </p:nvPicPr>
        <p:blipFill>
          <a:blip r:embed="rId3">
            <a:extLst>
              <a:ext uri="{28A0092B-C50C-407E-A947-70E740481C1C}">
                <a14:useLocalDpi xmlns:a14="http://schemas.microsoft.com/office/drawing/2010/main" val="0"/>
              </a:ext>
            </a:extLst>
          </a:blip>
          <a:srcRect l="17577" t="40077" r="63269" b="42200"/>
          <a:stretch>
            <a:fillRect/>
          </a:stretch>
        </p:blipFill>
        <p:spPr bwMode="auto">
          <a:xfrm>
            <a:off x="338138" y="3400425"/>
            <a:ext cx="9620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16"/>
          <p:cNvSpPr txBox="1">
            <a:spLocks noChangeArrowheads="1"/>
          </p:cNvSpPr>
          <p:nvPr/>
        </p:nvSpPr>
        <p:spPr bwMode="auto">
          <a:xfrm>
            <a:off x="611188" y="3871913"/>
            <a:ext cx="481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400">
                <a:solidFill>
                  <a:srgbClr val="0070C0"/>
                </a:solidFill>
                <a:latin typeface="Arial" panose="020B0604020202020204" pitchFamily="34" charset="0"/>
                <a:cs typeface="Arial" panose="020B0604020202020204" pitchFamily="34" charset="0"/>
              </a:rPr>
              <a:t>DPI</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60" name="Picture 13"/>
          <p:cNvPicPr>
            <a:picLocks noChangeAspect="1" noChangeArrowheads="1"/>
          </p:cNvPicPr>
          <p:nvPr/>
        </p:nvPicPr>
        <p:blipFill>
          <a:blip r:embed="rId4">
            <a:extLst>
              <a:ext uri="{28A0092B-C50C-407E-A947-70E740481C1C}">
                <a14:useLocalDpi xmlns:a14="http://schemas.microsoft.com/office/drawing/2010/main" val="0"/>
              </a:ext>
            </a:extLst>
          </a:blip>
          <a:srcRect t="17110" b="18085"/>
          <a:stretch>
            <a:fillRect/>
          </a:stretch>
        </p:blipFill>
        <p:spPr bwMode="auto">
          <a:xfrm>
            <a:off x="1439863" y="2063750"/>
            <a:ext cx="100806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Box 19"/>
          <p:cNvSpPr txBox="1">
            <a:spLocks noChangeArrowheads="1"/>
          </p:cNvSpPr>
          <p:nvPr/>
        </p:nvSpPr>
        <p:spPr bwMode="auto">
          <a:xfrm>
            <a:off x="1547813" y="2603500"/>
            <a:ext cx="569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400">
                <a:solidFill>
                  <a:srgbClr val="0070C0"/>
                </a:solidFill>
                <a:latin typeface="Arial" panose="020B0604020202020204" pitchFamily="34" charset="0"/>
                <a:cs typeface="Arial" panose="020B0604020202020204" pitchFamily="34" charset="0"/>
              </a:rPr>
              <a:t>CDN</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0" y="3200400"/>
            <a:ext cx="747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TextBox 24"/>
          <p:cNvSpPr txBox="1">
            <a:spLocks noChangeArrowheads="1"/>
          </p:cNvSpPr>
          <p:nvPr/>
        </p:nvSpPr>
        <p:spPr bwMode="auto">
          <a:xfrm>
            <a:off x="4064000" y="3879850"/>
            <a:ext cx="107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1400">
                <a:solidFill>
                  <a:srgbClr val="0070C0"/>
                </a:solidFill>
                <a:latin typeface="Arial" panose="020B0604020202020204" pitchFamily="34" charset="0"/>
                <a:cs typeface="Arial" panose="020B0604020202020204" pitchFamily="34" charset="0"/>
              </a:rPr>
              <a:t>Tester/QoE</a:t>
            </a:r>
            <a:endParaRPr kumimoji="0" lang="en-GB" altLang="zh-CN" sz="1400">
              <a:solidFill>
                <a:srgbClr val="0070C0"/>
              </a:solidFill>
              <a:latin typeface="Arial" panose="020B0604020202020204" pitchFamily="34" charset="0"/>
              <a:cs typeface="Arial" panose="020B0604020202020204" pitchFamily="34" charset="0"/>
            </a:endParaRPr>
          </a:p>
          <a:p>
            <a:pPr algn="ctr" eaLnBrk="1" hangingPunct="1"/>
            <a:r>
              <a:rPr kumimoji="0" lang="en-GB" altLang="zh-CN" sz="1400">
                <a:solidFill>
                  <a:srgbClr val="0070C0"/>
                </a:solidFill>
                <a:latin typeface="Arial" panose="020B0604020202020204" pitchFamily="34" charset="0"/>
                <a:cs typeface="Arial" panose="020B0604020202020204" pitchFamily="34" charset="0"/>
              </a:rPr>
              <a:t>monitor</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6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438" y="2063750"/>
            <a:ext cx="9366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Box 27"/>
          <p:cNvSpPr txBox="1">
            <a:spLocks noChangeArrowheads="1"/>
          </p:cNvSpPr>
          <p:nvPr/>
        </p:nvSpPr>
        <p:spPr bwMode="auto">
          <a:xfrm>
            <a:off x="3924300" y="2540000"/>
            <a:ext cx="1169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1400">
                <a:solidFill>
                  <a:srgbClr val="0070C0"/>
                </a:solidFill>
                <a:latin typeface="Arial" panose="020B0604020202020204" pitchFamily="34" charset="0"/>
                <a:cs typeface="Arial" panose="020B0604020202020204" pitchFamily="34" charset="0"/>
              </a:rPr>
              <a:t>WAN</a:t>
            </a:r>
            <a:endParaRPr kumimoji="0" lang="en-GB" altLang="zh-CN" sz="1400">
              <a:solidFill>
                <a:srgbClr val="0070C0"/>
              </a:solidFill>
              <a:latin typeface="Arial" panose="020B0604020202020204" pitchFamily="34" charset="0"/>
              <a:cs typeface="Arial" panose="020B0604020202020204" pitchFamily="34" charset="0"/>
            </a:endParaRPr>
          </a:p>
          <a:p>
            <a:pPr algn="ctr" eaLnBrk="1" hangingPunct="1"/>
            <a:r>
              <a:rPr kumimoji="0" lang="en-GB" altLang="zh-CN" sz="1400">
                <a:solidFill>
                  <a:srgbClr val="0070C0"/>
                </a:solidFill>
                <a:latin typeface="Arial" panose="020B0604020202020204" pitchFamily="34" charset="0"/>
                <a:cs typeface="Arial" panose="020B0604020202020204" pitchFamily="34" charset="0"/>
              </a:rPr>
              <a:t>Acceleration</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6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363" y="1992313"/>
            <a:ext cx="8413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7" name="TextBox 30"/>
          <p:cNvSpPr txBox="1">
            <a:spLocks noChangeArrowheads="1"/>
          </p:cNvSpPr>
          <p:nvPr/>
        </p:nvSpPr>
        <p:spPr bwMode="auto">
          <a:xfrm>
            <a:off x="358775" y="2568575"/>
            <a:ext cx="911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1400">
                <a:solidFill>
                  <a:srgbClr val="0070C0"/>
                </a:solidFill>
                <a:latin typeface="Arial" panose="020B0604020202020204" pitchFamily="34" charset="0"/>
                <a:cs typeface="Arial" panose="020B0604020202020204" pitchFamily="34" charset="0"/>
              </a:rPr>
              <a:t>Message</a:t>
            </a:r>
            <a:endParaRPr kumimoji="0" lang="en-GB" altLang="zh-CN" sz="1400">
              <a:solidFill>
                <a:srgbClr val="0070C0"/>
              </a:solidFill>
              <a:latin typeface="Arial" panose="020B0604020202020204" pitchFamily="34" charset="0"/>
              <a:cs typeface="Arial" panose="020B0604020202020204" pitchFamily="34" charset="0"/>
            </a:endParaRPr>
          </a:p>
          <a:p>
            <a:pPr algn="ctr" eaLnBrk="1" hangingPunct="1"/>
            <a:r>
              <a:rPr kumimoji="0" lang="en-GB" altLang="zh-CN" sz="1400">
                <a:solidFill>
                  <a:srgbClr val="0070C0"/>
                </a:solidFill>
                <a:latin typeface="Arial" panose="020B0604020202020204" pitchFamily="34" charset="0"/>
                <a:cs typeface="Arial" panose="020B0604020202020204" pitchFamily="34" charset="0"/>
              </a:rPr>
              <a:t>Router</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6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4376738"/>
            <a:ext cx="104616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TextBox 32"/>
          <p:cNvSpPr txBox="1">
            <a:spLocks noChangeArrowheads="1"/>
          </p:cNvSpPr>
          <p:nvPr/>
        </p:nvSpPr>
        <p:spPr bwMode="auto">
          <a:xfrm>
            <a:off x="3686175" y="5168900"/>
            <a:ext cx="140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1400">
                <a:solidFill>
                  <a:srgbClr val="0070C0"/>
                </a:solidFill>
                <a:latin typeface="Arial" panose="020B0604020202020204" pitchFamily="34" charset="0"/>
                <a:cs typeface="Arial" panose="020B0604020202020204" pitchFamily="34" charset="0"/>
              </a:rPr>
              <a:t>Radio Access</a:t>
            </a:r>
            <a:br>
              <a:rPr kumimoji="0" lang="en-GB" altLang="zh-CN" sz="1400">
                <a:solidFill>
                  <a:srgbClr val="0070C0"/>
                </a:solidFill>
                <a:latin typeface="Arial" panose="020B0604020202020204" pitchFamily="34" charset="0"/>
                <a:cs typeface="Arial" panose="020B0604020202020204" pitchFamily="34" charset="0"/>
              </a:rPr>
            </a:br>
            <a:r>
              <a:rPr kumimoji="0" lang="en-GB" altLang="zh-CN" sz="1400">
                <a:solidFill>
                  <a:srgbClr val="0070C0"/>
                </a:solidFill>
                <a:latin typeface="Arial" panose="020B0604020202020204" pitchFamily="34" charset="0"/>
                <a:cs typeface="Arial" panose="020B0604020202020204" pitchFamily="34" charset="0"/>
              </a:rPr>
              <a:t>Network Nodes</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7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0488" y="3152775"/>
            <a:ext cx="9509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1" name="TextBox 38"/>
          <p:cNvSpPr txBox="1">
            <a:spLocks noChangeArrowheads="1"/>
          </p:cNvSpPr>
          <p:nvPr/>
        </p:nvSpPr>
        <p:spPr bwMode="auto">
          <a:xfrm>
            <a:off x="2613025" y="3844925"/>
            <a:ext cx="107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1400">
                <a:solidFill>
                  <a:srgbClr val="0070C0"/>
                </a:solidFill>
                <a:latin typeface="Arial" panose="020B0604020202020204" pitchFamily="34" charset="0"/>
                <a:cs typeface="Arial" panose="020B0604020202020204" pitchFamily="34" charset="0"/>
              </a:rPr>
              <a:t>Carrier</a:t>
            </a:r>
            <a:br>
              <a:rPr kumimoji="0" lang="en-GB" altLang="zh-CN" sz="1400">
                <a:solidFill>
                  <a:srgbClr val="0070C0"/>
                </a:solidFill>
                <a:latin typeface="Arial" panose="020B0604020202020204" pitchFamily="34" charset="0"/>
                <a:cs typeface="Arial" panose="020B0604020202020204" pitchFamily="34" charset="0"/>
              </a:rPr>
            </a:br>
            <a:r>
              <a:rPr kumimoji="0" lang="en-GB" altLang="zh-CN" sz="1400">
                <a:solidFill>
                  <a:srgbClr val="0070C0"/>
                </a:solidFill>
                <a:latin typeface="Arial" panose="020B0604020202020204" pitchFamily="34" charset="0"/>
                <a:cs typeface="Arial" panose="020B0604020202020204" pitchFamily="34" charset="0"/>
              </a:rPr>
              <a:t>Grade NAT</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72"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1776413"/>
            <a:ext cx="9286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3" name="TextBox 42"/>
          <p:cNvSpPr txBox="1">
            <a:spLocks noChangeArrowheads="1"/>
          </p:cNvSpPr>
          <p:nvPr/>
        </p:nvSpPr>
        <p:spPr bwMode="auto">
          <a:xfrm>
            <a:off x="2519363" y="2568575"/>
            <a:ext cx="147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1400">
                <a:solidFill>
                  <a:srgbClr val="0070C0"/>
                </a:solidFill>
                <a:latin typeface="Arial" panose="020B0604020202020204" pitchFamily="34" charset="0"/>
                <a:cs typeface="Arial" panose="020B0604020202020204" pitchFamily="34" charset="0"/>
              </a:rPr>
              <a:t>Session Border</a:t>
            </a:r>
            <a:endParaRPr kumimoji="0" lang="en-GB" altLang="zh-CN" sz="1400">
              <a:solidFill>
                <a:srgbClr val="0070C0"/>
              </a:solidFill>
              <a:latin typeface="Arial" panose="020B0604020202020204" pitchFamily="34" charset="0"/>
              <a:cs typeface="Arial" panose="020B0604020202020204" pitchFamily="34" charset="0"/>
            </a:endParaRPr>
          </a:p>
          <a:p>
            <a:pPr algn="ctr" eaLnBrk="1" hangingPunct="1"/>
            <a:r>
              <a:rPr kumimoji="0" lang="en-GB" altLang="zh-CN" sz="1400">
                <a:solidFill>
                  <a:srgbClr val="0070C0"/>
                </a:solidFill>
                <a:latin typeface="Arial" panose="020B0604020202020204" pitchFamily="34" charset="0"/>
                <a:cs typeface="Arial" panose="020B0604020202020204" pitchFamily="34" charset="0"/>
              </a:rPr>
              <a:t>Controller</a:t>
            </a:r>
            <a:endParaRPr kumimoji="0" lang="en-GB" altLang="zh-CN" sz="1400">
              <a:solidFill>
                <a:srgbClr val="0070C0"/>
              </a:solidFill>
              <a:latin typeface="Arial" panose="020B0604020202020204" pitchFamily="34" charset="0"/>
              <a:cs typeface="Arial" panose="020B0604020202020204" pitchFamily="34" charset="0"/>
            </a:endParaRPr>
          </a:p>
        </p:txBody>
      </p:sp>
      <p:sp>
        <p:nvSpPr>
          <p:cNvPr id="23574" name="TextBox 43"/>
          <p:cNvSpPr txBox="1">
            <a:spLocks noChangeArrowheads="1"/>
          </p:cNvSpPr>
          <p:nvPr/>
        </p:nvSpPr>
        <p:spPr bwMode="auto">
          <a:xfrm>
            <a:off x="5256213" y="6140450"/>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r" eaLnBrk="1" hangingPunct="1"/>
            <a:r>
              <a:rPr kumimoji="0" lang="zh-CN" altLang="en-GB" sz="1800" dirty="0">
                <a:latin typeface="Arial" panose="020B0604020202020204" pitchFamily="34" charset="0"/>
                <a:cs typeface="Arial" panose="020B0604020202020204" pitchFamily="34" charset="0"/>
              </a:rPr>
              <a:t>虚拟化</a:t>
            </a:r>
            <a:r>
              <a:rPr kumimoji="0" lang="zh-CN" altLang="en-US" sz="1800" dirty="0">
                <a:latin typeface="Arial" panose="020B0604020202020204" pitchFamily="34" charset="0"/>
                <a:cs typeface="Arial" panose="020B0604020202020204" pitchFamily="34" charset="0"/>
              </a:rPr>
              <a:t>方法</a:t>
            </a:r>
            <a:endParaRPr kumimoji="0" lang="en-GB" altLang="zh-CN" sz="1800" dirty="0">
              <a:latin typeface="Arial" panose="020B0604020202020204" pitchFamily="34" charset="0"/>
              <a:cs typeface="Arial" panose="020B0604020202020204" pitchFamily="34" charset="0"/>
            </a:endParaRPr>
          </a:p>
        </p:txBody>
      </p:sp>
      <p:pic>
        <p:nvPicPr>
          <p:cNvPr id="23575" name="Picture 4" descr="Large Phot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388" y="4376738"/>
            <a:ext cx="7334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6" name="TextBox 10"/>
          <p:cNvSpPr txBox="1">
            <a:spLocks noChangeArrowheads="1"/>
          </p:cNvSpPr>
          <p:nvPr/>
        </p:nvSpPr>
        <p:spPr bwMode="auto">
          <a:xfrm>
            <a:off x="1584325" y="5189538"/>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400">
                <a:solidFill>
                  <a:srgbClr val="0070C0"/>
                </a:solidFill>
                <a:latin typeface="Arial" panose="020B0604020202020204" pitchFamily="34" charset="0"/>
                <a:cs typeface="Arial" panose="020B0604020202020204" pitchFamily="34" charset="0"/>
              </a:rPr>
              <a:t>PE Router</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77"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8" y="4340225"/>
            <a:ext cx="768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8" name="TextBox 36"/>
          <p:cNvSpPr txBox="1">
            <a:spLocks noChangeArrowheads="1"/>
          </p:cNvSpPr>
          <p:nvPr/>
        </p:nvSpPr>
        <p:spPr bwMode="auto">
          <a:xfrm>
            <a:off x="215900" y="5189538"/>
            <a:ext cx="147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400">
                <a:solidFill>
                  <a:srgbClr val="0070C0"/>
                </a:solidFill>
                <a:latin typeface="Arial" panose="020B0604020202020204" pitchFamily="34" charset="0"/>
                <a:cs typeface="Arial" panose="020B0604020202020204" pitchFamily="34" charset="0"/>
              </a:rPr>
              <a:t>SGSN/GGSN</a:t>
            </a:r>
            <a:endParaRPr kumimoji="0" lang="en-GB" altLang="zh-CN" sz="1400">
              <a:solidFill>
                <a:srgbClr val="0070C0"/>
              </a:solidFill>
              <a:latin typeface="Arial" panose="020B0604020202020204" pitchFamily="34" charset="0"/>
              <a:cs typeface="Arial" panose="020B0604020202020204" pitchFamily="34" charset="0"/>
            </a:endParaRPr>
          </a:p>
        </p:txBody>
      </p:sp>
      <p:pic>
        <p:nvPicPr>
          <p:cNvPr id="23579"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424738" y="16398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034338" y="16525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1"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77038" y="16525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2"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42038" y="16398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3"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80338" y="19954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396038" y="19827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5" name="Picture 2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94538" y="2008188"/>
            <a:ext cx="49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6" name="Text Box 30"/>
          <p:cNvSpPr txBox="1">
            <a:spLocks noChangeArrowheads="1"/>
          </p:cNvSpPr>
          <p:nvPr/>
        </p:nvSpPr>
        <p:spPr bwMode="auto">
          <a:xfrm>
            <a:off x="6011863" y="1352550"/>
            <a:ext cx="26828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kumimoji="1" sz="24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buClr>
                <a:srgbClr val="4D4D4D"/>
              </a:buClr>
            </a:pPr>
            <a:r>
              <a:rPr kumimoji="0" lang="zh-CN" altLang="en-GB" sz="1400" dirty="0">
                <a:latin typeface="Arial" panose="020B0604020202020204" pitchFamily="34" charset="0"/>
                <a:cs typeface="Arial" panose="020B0604020202020204" pitchFamily="34" charset="0"/>
              </a:rPr>
              <a:t>独立</a:t>
            </a:r>
            <a:r>
              <a:rPr kumimoji="0" lang="zh-CN" altLang="en-US" sz="1400" dirty="0">
                <a:latin typeface="Arial" panose="020B0604020202020204" pitchFamily="34" charset="0"/>
                <a:cs typeface="Arial" panose="020B0604020202020204" pitchFamily="34" charset="0"/>
              </a:rPr>
              <a:t>软件提供商</a:t>
            </a:r>
            <a:endParaRPr kumimoji="0" lang="en-GB" altLang="zh-CN" sz="1400" dirty="0">
              <a:latin typeface="Arial" panose="020B0604020202020204" pitchFamily="34" charset="0"/>
              <a:cs typeface="Arial" panose="020B0604020202020204" pitchFamily="34" charset="0"/>
            </a:endParaRPr>
          </a:p>
        </p:txBody>
      </p:sp>
      <p:sp>
        <p:nvSpPr>
          <p:cNvPr id="23587" name="TextBox 45"/>
          <p:cNvSpPr txBox="1">
            <a:spLocks noChangeArrowheads="1"/>
          </p:cNvSpPr>
          <p:nvPr/>
        </p:nvSpPr>
        <p:spPr bwMode="auto">
          <a:xfrm>
            <a:off x="6154680" y="5492750"/>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GB" sz="1400" dirty="0">
                <a:solidFill>
                  <a:schemeClr val="accent1"/>
                </a:solidFill>
                <a:latin typeface="Arial" panose="020B0604020202020204" pitchFamily="34" charset="0"/>
                <a:cs typeface="Arial" panose="020B0604020202020204" pitchFamily="34" charset="0"/>
              </a:rPr>
              <a:t>通用</a:t>
            </a:r>
            <a:r>
              <a:rPr kumimoji="0" lang="zh-CN" altLang="en-US" sz="1400" dirty="0">
                <a:solidFill>
                  <a:schemeClr val="accent1"/>
                </a:solidFill>
                <a:latin typeface="Arial" panose="020B0604020202020204" pitchFamily="34" charset="0"/>
                <a:cs typeface="Arial" panose="020B0604020202020204" pitchFamily="34" charset="0"/>
              </a:rPr>
              <a:t>高性能交换机</a:t>
            </a:r>
            <a:endParaRPr kumimoji="0" lang="en-GB" altLang="zh-CN" sz="1400" dirty="0">
              <a:solidFill>
                <a:schemeClr val="accent1"/>
              </a:solidFill>
              <a:latin typeface="Arial" panose="020B0604020202020204" pitchFamily="34" charset="0"/>
              <a:cs typeface="Arial" panose="020B0604020202020204" pitchFamily="34" charset="0"/>
            </a:endParaRPr>
          </a:p>
        </p:txBody>
      </p:sp>
      <p:pic>
        <p:nvPicPr>
          <p:cNvPr id="23588"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42063" y="4911725"/>
            <a:ext cx="5222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9" name="TextBox 45"/>
          <p:cNvSpPr txBox="1">
            <a:spLocks noChangeArrowheads="1"/>
          </p:cNvSpPr>
          <p:nvPr/>
        </p:nvSpPr>
        <p:spPr bwMode="auto">
          <a:xfrm>
            <a:off x="6237302" y="4583113"/>
            <a:ext cx="1441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GB" sz="1400" dirty="0">
                <a:solidFill>
                  <a:schemeClr val="accent1"/>
                </a:solidFill>
                <a:latin typeface="Arial" panose="020B0604020202020204" pitchFamily="34" charset="0"/>
                <a:cs typeface="Arial" panose="020B0604020202020204" pitchFamily="34" charset="0"/>
              </a:rPr>
              <a:t>通用</a:t>
            </a:r>
            <a:r>
              <a:rPr kumimoji="0" lang="zh-CN" altLang="en-US" sz="1400" dirty="0">
                <a:solidFill>
                  <a:schemeClr val="accent1"/>
                </a:solidFill>
                <a:latin typeface="Arial" panose="020B0604020202020204" pitchFamily="34" charset="0"/>
                <a:cs typeface="Arial" panose="020B0604020202020204" pitchFamily="34" charset="0"/>
              </a:rPr>
              <a:t>高性能存储</a:t>
            </a:r>
            <a:endParaRPr kumimoji="0" lang="en-GB" altLang="zh-CN" sz="1400" dirty="0">
              <a:solidFill>
                <a:schemeClr val="accent1"/>
              </a:solidFill>
              <a:latin typeface="Arial" panose="020B0604020202020204" pitchFamily="34" charset="0"/>
              <a:cs typeface="Arial" panose="020B0604020202020204" pitchFamily="34" charset="0"/>
            </a:endParaRPr>
          </a:p>
        </p:txBody>
      </p:sp>
      <p:sp>
        <p:nvSpPr>
          <p:cNvPr id="23590" name="TextBox 40"/>
          <p:cNvSpPr txBox="1">
            <a:spLocks noChangeArrowheads="1"/>
          </p:cNvSpPr>
          <p:nvPr/>
        </p:nvSpPr>
        <p:spPr bwMode="auto">
          <a:xfrm>
            <a:off x="6172940" y="4103688"/>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CN" altLang="en-GB" sz="1400" dirty="0">
                <a:solidFill>
                  <a:schemeClr val="accent1"/>
                </a:solidFill>
                <a:latin typeface="Arial" panose="020B0604020202020204" pitchFamily="34" charset="0"/>
                <a:cs typeface="Arial" panose="020B0604020202020204" pitchFamily="34" charset="0"/>
              </a:rPr>
              <a:t>通用</a:t>
            </a:r>
            <a:r>
              <a:rPr kumimoji="0" lang="zh-CN" altLang="en-US" sz="1400" dirty="0">
                <a:solidFill>
                  <a:schemeClr val="accent1"/>
                </a:solidFill>
                <a:latin typeface="Arial" panose="020B0604020202020204" pitchFamily="34" charset="0"/>
                <a:cs typeface="Arial" panose="020B0604020202020204" pitchFamily="34" charset="0"/>
              </a:rPr>
              <a:t>高性能服务器</a:t>
            </a:r>
            <a:endParaRPr kumimoji="0" lang="en-GB" altLang="zh-CN" sz="1400" dirty="0">
              <a:solidFill>
                <a:schemeClr val="accent1"/>
              </a:solidFill>
              <a:latin typeface="Arial" panose="020B0604020202020204" pitchFamily="34" charset="0"/>
              <a:cs typeface="Arial" panose="020B0604020202020204" pitchFamily="34" charset="0"/>
            </a:endParaRPr>
          </a:p>
        </p:txBody>
      </p:sp>
      <p:pic>
        <p:nvPicPr>
          <p:cNvPr id="23591"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89663" y="3548063"/>
            <a:ext cx="8747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2" name="Picture 86"/>
          <p:cNvPicPr>
            <a:picLocks noChangeAspect="1" noChangeArrowheads="1"/>
          </p:cNvPicPr>
          <p:nvPr/>
        </p:nvPicPr>
        <p:blipFill>
          <a:blip r:embed="rId16">
            <a:extLst>
              <a:ext uri="{28A0092B-C50C-407E-A947-70E740481C1C}">
                <a14:useLocalDpi xmlns:a14="http://schemas.microsoft.com/office/drawing/2010/main" val="0"/>
              </a:ext>
            </a:extLst>
          </a:blip>
          <a:srcRect r="1637"/>
          <a:stretch>
            <a:fillRect/>
          </a:stretch>
        </p:blipFill>
        <p:spPr bwMode="auto">
          <a:xfrm>
            <a:off x="6286500" y="4405313"/>
            <a:ext cx="6334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3"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7875" y="4916488"/>
            <a:ext cx="5222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75475" y="3552825"/>
            <a:ext cx="8763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5" name="Picture 86"/>
          <p:cNvPicPr>
            <a:picLocks noChangeAspect="1" noChangeArrowheads="1"/>
          </p:cNvPicPr>
          <p:nvPr/>
        </p:nvPicPr>
        <p:blipFill>
          <a:blip r:embed="rId16">
            <a:extLst>
              <a:ext uri="{28A0092B-C50C-407E-A947-70E740481C1C}">
                <a14:useLocalDpi xmlns:a14="http://schemas.microsoft.com/office/drawing/2010/main" val="0"/>
              </a:ext>
            </a:extLst>
          </a:blip>
          <a:srcRect r="1637"/>
          <a:stretch>
            <a:fillRect/>
          </a:stretch>
        </p:blipFill>
        <p:spPr bwMode="auto">
          <a:xfrm>
            <a:off x="7073900" y="4410075"/>
            <a:ext cx="631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Down Arrow 61"/>
          <p:cNvSpPr/>
          <p:nvPr/>
        </p:nvSpPr>
        <p:spPr>
          <a:xfrm>
            <a:off x="6624638" y="2611438"/>
            <a:ext cx="287337" cy="936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solidFill>
                <a:srgbClr val="FFFFFF"/>
              </a:solidFill>
              <a:ea typeface="宋体" panose="02010600030101010101" pitchFamily="2" charset="-122"/>
            </a:endParaRPr>
          </a:p>
        </p:txBody>
      </p:sp>
      <p:pic>
        <p:nvPicPr>
          <p:cNvPr id="23597" name="Picture 46" descr="AG00221_"/>
          <p:cNvPicPr>
            <a:picLocks noChangeAspect="1" noChangeArrowheads="1" noCrop="1"/>
          </p:cNvPicPr>
          <p:nvPr/>
        </p:nvPicPr>
        <p:blipFill>
          <a:blip r:embed="rId18">
            <a:extLst>
              <a:ext uri="{28A0092B-C50C-407E-A947-70E740481C1C}">
                <a14:useLocalDpi xmlns:a14="http://schemas.microsoft.com/office/drawing/2010/main" val="0"/>
              </a:ext>
            </a:extLst>
          </a:blip>
          <a:srcRect/>
          <a:stretch>
            <a:fillRect/>
          </a:stretch>
        </p:blipFill>
        <p:spPr bwMode="auto">
          <a:xfrm flipH="1">
            <a:off x="6408738" y="2827338"/>
            <a:ext cx="622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8" name="TextBox 63"/>
          <p:cNvSpPr txBox="1">
            <a:spLocks noChangeArrowheads="1"/>
          </p:cNvSpPr>
          <p:nvPr/>
        </p:nvSpPr>
        <p:spPr bwMode="auto">
          <a:xfrm>
            <a:off x="7056438" y="2719388"/>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200" dirty="0">
                <a:solidFill>
                  <a:srgbClr val="558ED5"/>
                </a:solidFill>
                <a:latin typeface="Arial" panose="020B0604020202020204" pitchFamily="34" charset="0"/>
                <a:cs typeface="Arial" panose="020B0604020202020204" pitchFamily="34" charset="0"/>
              </a:rPr>
              <a:t>编排</a:t>
            </a:r>
            <a:r>
              <a:rPr kumimoji="0" lang="zh-CN" altLang="en-US" sz="1200" dirty="0">
                <a:solidFill>
                  <a:srgbClr val="558ED5"/>
                </a:solidFill>
                <a:latin typeface="Arial" panose="020B0604020202020204" pitchFamily="34" charset="0"/>
                <a:cs typeface="Arial" panose="020B0604020202020204" pitchFamily="34" charset="0"/>
              </a:rPr>
              <a:t>，自动化，远程安装</a:t>
            </a:r>
            <a:endParaRPr kumimoji="0" lang="en-GB" altLang="zh-CN" sz="1200" dirty="0">
              <a:solidFill>
                <a:srgbClr val="558ED5"/>
              </a:solidFill>
              <a:latin typeface="Arial" panose="020B0604020202020204" pitchFamily="34" charset="0"/>
              <a:cs typeface="Arial" panose="020B0604020202020204" pitchFamily="34" charset="0"/>
            </a:endParaRPr>
          </a:p>
        </p:txBody>
      </p:sp>
      <p:sp>
        <p:nvSpPr>
          <p:cNvPr id="23599" name="TextBox 64"/>
          <p:cNvSpPr txBox="1">
            <a:spLocks noChangeArrowheads="1"/>
          </p:cNvSpPr>
          <p:nvPr/>
        </p:nvSpPr>
        <p:spPr bwMode="auto">
          <a:xfrm>
            <a:off x="358775" y="5783919"/>
            <a:ext cx="4932363"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tx2"/>
              </a:buClr>
              <a:buSzPct val="75000"/>
              <a:buFontTx/>
              <a:buChar char="•"/>
            </a:pPr>
            <a:r>
              <a:rPr kumimoji="0" lang="zh-CN" altLang="en-GB" sz="1400" dirty="0">
                <a:latin typeface="Arial" panose="020B0604020202020204" pitchFamily="34" charset="0"/>
                <a:cs typeface="Arial" panose="020B0604020202020204" pitchFamily="34" charset="0"/>
              </a:rPr>
              <a:t>碎片化</a:t>
            </a:r>
            <a:r>
              <a:rPr kumimoji="0" lang="zh-CN" altLang="en-US" sz="1400" dirty="0">
                <a:latin typeface="Arial" panose="020B0604020202020204" pitchFamily="34" charset="0"/>
                <a:cs typeface="Arial" panose="020B0604020202020204" pitchFamily="34" charset="0"/>
              </a:rPr>
              <a:t>的硬件</a:t>
            </a:r>
            <a:endParaRPr kumimoji="0" lang="en-US" altLang="zh-CN" sz="1400" dirty="0">
              <a:latin typeface="Arial" panose="020B0604020202020204" pitchFamily="34" charset="0"/>
              <a:cs typeface="Arial" panose="020B0604020202020204" pitchFamily="34" charset="0"/>
            </a:endParaRPr>
          </a:p>
          <a:p>
            <a:pPr eaLnBrk="1" hangingPunct="1">
              <a:lnSpc>
                <a:spcPct val="90000"/>
              </a:lnSpc>
              <a:buClr>
                <a:schemeClr val="tx2"/>
              </a:buClr>
              <a:buSzPct val="75000"/>
              <a:buFontTx/>
              <a:buChar char="•"/>
            </a:pPr>
            <a:r>
              <a:rPr kumimoji="0" lang="zh-CN" altLang="en-US" sz="1400" dirty="0">
                <a:latin typeface="Arial" panose="020B0604020202020204" pitchFamily="34" charset="0"/>
                <a:cs typeface="Arial" panose="020B0604020202020204" pitchFamily="34" charset="0"/>
              </a:rPr>
              <a:t>现场物理机器安装</a:t>
            </a:r>
            <a:endParaRPr kumimoji="0" lang="en-US" altLang="zh-CN" sz="1400" dirty="0">
              <a:latin typeface="Arial" panose="020B0604020202020204" pitchFamily="34" charset="0"/>
              <a:cs typeface="Arial" panose="020B0604020202020204" pitchFamily="34" charset="0"/>
            </a:endParaRPr>
          </a:p>
          <a:p>
            <a:pPr eaLnBrk="1" hangingPunct="1">
              <a:lnSpc>
                <a:spcPct val="90000"/>
              </a:lnSpc>
              <a:buClr>
                <a:schemeClr val="tx2"/>
              </a:buClr>
              <a:buSzPct val="75000"/>
              <a:buFontTx/>
              <a:buChar char="•"/>
            </a:pPr>
            <a:r>
              <a:rPr kumimoji="0" lang="zh-CN" altLang="en-GB" sz="1400" dirty="0">
                <a:latin typeface="Arial" panose="020B0604020202020204" pitchFamily="34" charset="0"/>
                <a:cs typeface="Arial" panose="020B0604020202020204" pitchFamily="34" charset="0"/>
              </a:rPr>
              <a:t>硬件</a:t>
            </a:r>
            <a:r>
              <a:rPr kumimoji="0" lang="zh-CN" altLang="en-US" sz="1400" dirty="0">
                <a:latin typeface="Arial" panose="020B0604020202020204" pitchFamily="34" charset="0"/>
                <a:cs typeface="Arial" panose="020B0604020202020204" pitchFamily="34" charset="0"/>
              </a:rPr>
              <a:t>的门槛高，限制创新</a:t>
            </a:r>
            <a:endParaRPr kumimoji="0" lang="en-GB" altLang="en-US" sz="1400" dirty="0">
              <a:solidFill>
                <a:srgbClr val="558ED5"/>
              </a:solidFill>
              <a:latin typeface="Arial" panose="020B0604020202020204" pitchFamily="34" charset="0"/>
              <a:cs typeface="Arial" panose="020B0604020202020204" pitchFamily="34" charset="0"/>
            </a:endParaRPr>
          </a:p>
        </p:txBody>
      </p:sp>
      <p:sp>
        <p:nvSpPr>
          <p:cNvPr id="66" name="Rectangle 65"/>
          <p:cNvSpPr/>
          <p:nvPr/>
        </p:nvSpPr>
        <p:spPr>
          <a:xfrm>
            <a:off x="2627313" y="1812925"/>
            <a:ext cx="1081087" cy="287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400">
              <a:solidFill>
                <a:srgbClr val="FFFFFF"/>
              </a:solidFill>
              <a:ea typeface="宋体" panose="02010600030101010101" pitchFamily="2" charset="-122"/>
            </a:endParaRPr>
          </a:p>
        </p:txBody>
      </p:sp>
      <p:sp>
        <p:nvSpPr>
          <p:cNvPr id="23601" name="Freeform 74"/>
          <p:cNvSpPr/>
          <p:nvPr/>
        </p:nvSpPr>
        <p:spPr bwMode="auto">
          <a:xfrm>
            <a:off x="179388" y="1412875"/>
            <a:ext cx="5221287" cy="5221288"/>
          </a:xfrm>
          <a:custGeom>
            <a:avLst/>
            <a:gdLst>
              <a:gd name="T0" fmla="*/ 2147483647 w 3720"/>
              <a:gd name="T1" fmla="*/ 2147483647 h 4354"/>
              <a:gd name="T2" fmla="*/ 2147483647 w 3720"/>
              <a:gd name="T3" fmla="*/ 2147483647 h 4354"/>
              <a:gd name="T4" fmla="*/ 0 w 3720"/>
              <a:gd name="T5" fmla="*/ 2147483647 h 4354"/>
              <a:gd name="T6" fmla="*/ 0 w 3720"/>
              <a:gd name="T7" fmla="*/ 0 h 4354"/>
              <a:gd name="T8" fmla="*/ 2147483647 w 3720"/>
              <a:gd name="T9" fmla="*/ 2147483647 h 4354"/>
              <a:gd name="T10" fmla="*/ 0 60000 65536"/>
              <a:gd name="T11" fmla="*/ 0 60000 65536"/>
              <a:gd name="T12" fmla="*/ 0 60000 65536"/>
              <a:gd name="T13" fmla="*/ 0 60000 65536"/>
              <a:gd name="T14" fmla="*/ 0 60000 65536"/>
              <a:gd name="T15" fmla="*/ 0 w 3720"/>
              <a:gd name="T16" fmla="*/ 0 h 4354"/>
              <a:gd name="T17" fmla="*/ 3720 w 3720"/>
              <a:gd name="T18" fmla="*/ 4354 h 4354"/>
            </a:gdLst>
            <a:ahLst/>
            <a:cxnLst>
              <a:cxn ang="T10">
                <a:pos x="T0" y="T1"/>
              </a:cxn>
              <a:cxn ang="T11">
                <a:pos x="T2" y="T3"/>
              </a:cxn>
              <a:cxn ang="T12">
                <a:pos x="T4" y="T5"/>
              </a:cxn>
              <a:cxn ang="T13">
                <a:pos x="T6" y="T7"/>
              </a:cxn>
              <a:cxn ang="T14">
                <a:pos x="T8" y="T9"/>
              </a:cxn>
            </a:cxnLst>
            <a:rect l="T15" t="T16" r="T17" b="T18"/>
            <a:pathLst>
              <a:path w="3720" h="4354">
                <a:moveTo>
                  <a:pt x="3720" y="17"/>
                </a:moveTo>
                <a:lnTo>
                  <a:pt x="680" y="4354"/>
                </a:lnTo>
                <a:lnTo>
                  <a:pt x="0" y="4354"/>
                </a:lnTo>
                <a:lnTo>
                  <a:pt x="0" y="0"/>
                </a:lnTo>
                <a:lnTo>
                  <a:pt x="3720" y="17"/>
                </a:lnTo>
                <a:close/>
              </a:path>
            </a:pathLst>
          </a:custGeom>
          <a:gradFill rotWithShape="1">
            <a:gsLst>
              <a:gs pos="0">
                <a:srgbClr val="339933">
                  <a:alpha val="49001"/>
                </a:srgbClr>
              </a:gs>
              <a:gs pos="100000">
                <a:srgbClr val="77BB77">
                  <a:alpha val="7999"/>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23602" name="TextBox 41"/>
          <p:cNvSpPr txBox="1">
            <a:spLocks noChangeArrowheads="1"/>
          </p:cNvSpPr>
          <p:nvPr/>
        </p:nvSpPr>
        <p:spPr bwMode="auto">
          <a:xfrm>
            <a:off x="287338" y="1568450"/>
            <a:ext cx="446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800" dirty="0">
                <a:latin typeface="Arial" panose="020B0604020202020204" pitchFamily="34" charset="0"/>
                <a:cs typeface="Arial" panose="020B0604020202020204" pitchFamily="34" charset="0"/>
              </a:rPr>
              <a:t>传统</a:t>
            </a:r>
            <a:r>
              <a:rPr kumimoji="0" lang="zh-CN" altLang="en-US" sz="1800" dirty="0">
                <a:latin typeface="Arial" panose="020B0604020202020204" pitchFamily="34" charset="0"/>
                <a:cs typeface="Arial" panose="020B0604020202020204" pitchFamily="34" charset="0"/>
              </a:rPr>
              <a:t>网络设备方法</a:t>
            </a:r>
            <a:endParaRPr kumimoji="0" lang="en-GB" altLang="zh-CN" sz="1800" dirty="0">
              <a:latin typeface="Arial" panose="020B0604020202020204" pitchFamily="34" charset="0"/>
              <a:cs typeface="Arial" panose="020B0604020202020204" pitchFamily="34" charset="0"/>
            </a:endParaRPr>
          </a:p>
        </p:txBody>
      </p:sp>
      <p:sp>
        <p:nvSpPr>
          <p:cNvPr id="23603" name="AutoShape 75"/>
          <p:cNvSpPr>
            <a:spLocks noChangeArrowheads="1"/>
          </p:cNvSpPr>
          <p:nvPr/>
        </p:nvSpPr>
        <p:spPr bwMode="auto">
          <a:xfrm rot="16200000" flipH="1">
            <a:off x="2636044" y="-1104107"/>
            <a:ext cx="4981576" cy="57896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129" y="9827"/>
                </a:moveTo>
                <a:cubicBezTo>
                  <a:pt x="18965" y="8423"/>
                  <a:pt x="18449" y="7084"/>
                  <a:pt x="17629" y="5933"/>
                </a:cubicBezTo>
                <a:lnTo>
                  <a:pt x="19595" y="4532"/>
                </a:lnTo>
                <a:cubicBezTo>
                  <a:pt x="20651" y="6014"/>
                  <a:pt x="21315" y="7739"/>
                  <a:pt x="21527" y="9547"/>
                </a:cubicBezTo>
                <a:lnTo>
                  <a:pt x="24208" y="9233"/>
                </a:lnTo>
                <a:lnTo>
                  <a:pt x="20781" y="13568"/>
                </a:lnTo>
                <a:lnTo>
                  <a:pt x="16447" y="10140"/>
                </a:lnTo>
                <a:lnTo>
                  <a:pt x="19129" y="9827"/>
                </a:lnTo>
                <a:close/>
              </a:path>
            </a:pathLst>
          </a:custGeom>
          <a:gradFill rotWithShape="1">
            <a:gsLst>
              <a:gs pos="0">
                <a:srgbClr val="339933">
                  <a:alpha val="49001"/>
                </a:srgbClr>
              </a:gs>
              <a:gs pos="100000">
                <a:srgbClr val="77BB77">
                  <a:alpha val="7999"/>
                </a:srgb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0821" name="Rectangle 2"/>
          <p:cNvSpPr>
            <a:spLocks noChangeArrowheads="1"/>
          </p:cNvSpPr>
          <p:nvPr/>
        </p:nvSpPr>
        <p:spPr bwMode="auto">
          <a:xfrm>
            <a:off x="215900" y="-199232"/>
            <a:ext cx="8229600" cy="1077913"/>
          </a:xfrm>
          <a:prstGeom prst="rect">
            <a:avLst/>
          </a:prstGeom>
          <a:noFill/>
          <a:ln>
            <a:noFill/>
          </a:ln>
        </p:spPr>
        <p:txBody>
          <a:bodyPr lIns="91408" tIns="45703" rIns="91408" bIns="45703"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fontAlgn="auto" hangingPunct="1">
              <a:spcBef>
                <a:spcPct val="0"/>
              </a:spcBef>
              <a:spcAft>
                <a:spcPts val="0"/>
              </a:spcAft>
              <a:buFontTx/>
              <a:buNone/>
              <a:defRPr/>
            </a:pPr>
            <a:r>
              <a:rPr lang="zh-CN" altLang="en-US" sz="4400" dirty="0">
                <a:solidFill>
                  <a:schemeClr val="bg1"/>
                </a:solidFill>
                <a:latin typeface="+mj-lt"/>
                <a:ea typeface="+mj-ea"/>
                <a:cs typeface="+mj-cs"/>
              </a:rPr>
              <a:t>目标</a:t>
            </a:r>
            <a:endParaRPr lang="en-US" altLang="en-US" sz="4400" dirty="0">
              <a:solidFill>
                <a:schemeClr val="bg1"/>
              </a:solidFill>
              <a:latin typeface="+mj-lt"/>
              <a:ea typeface="+mj-ea"/>
              <a:cs typeface="+mj-cs"/>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Nadpis 1"/>
          <p:cNvSpPr>
            <a:spLocks noGrp="1"/>
          </p:cNvSpPr>
          <p:nvPr>
            <p:ph type="title"/>
          </p:nvPr>
        </p:nvSpPr>
        <p:spPr/>
        <p:txBody>
          <a:bodyPr anchor="ctr"/>
          <a:lstStyle/>
          <a:p>
            <a:r>
              <a:rPr lang="sk-SK" altLang="en-US" dirty="0"/>
              <a:t>NFV </a:t>
            </a:r>
            <a:r>
              <a:rPr lang="sk-SK" altLang="en-US" dirty="0" err="1"/>
              <a:t>High</a:t>
            </a:r>
            <a:r>
              <a:rPr lang="sk-SK" altLang="en-US" dirty="0"/>
              <a:t> </a:t>
            </a:r>
            <a:r>
              <a:rPr lang="sk-SK" altLang="en-US" dirty="0" err="1"/>
              <a:t>Level</a:t>
            </a:r>
            <a:r>
              <a:rPr lang="sk-SK" altLang="en-US" dirty="0"/>
              <a:t> </a:t>
            </a:r>
            <a:r>
              <a:rPr lang="sk-SK" altLang="en-US" dirty="0" err="1"/>
              <a:t>Architecture</a:t>
            </a:r>
            <a:endParaRPr lang="sk-SK" altLang="en-US" dirty="0"/>
          </a:p>
        </p:txBody>
      </p:sp>
      <p:sp>
        <p:nvSpPr>
          <p:cNvPr id="4" name="Rounded Rectangle 53"/>
          <p:cNvSpPr/>
          <p:nvPr/>
        </p:nvSpPr>
        <p:spPr bwMode="auto">
          <a:xfrm>
            <a:off x="2195513" y="2044700"/>
            <a:ext cx="6553200" cy="4408488"/>
          </a:xfrm>
          <a:prstGeom prst="roundRect">
            <a:avLst/>
          </a:prstGeom>
          <a:gradFill>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fontAlgn="base">
              <a:buClr>
                <a:srgbClr val="CC9900"/>
              </a:buClr>
            </a:pPr>
            <a:endParaRPr lang="en-US" sz="1200" strike="noStrike" noProof="1">
              <a:solidFill>
                <a:srgbClr val="000000"/>
              </a:solidFill>
              <a:latin typeface="Arial" panose="020B0604020202020204" pitchFamily="34" charset="0"/>
              <a:ea typeface="宋体" panose="02010600030101010101" pitchFamily="2" charset="-122"/>
            </a:endParaRPr>
          </a:p>
        </p:txBody>
      </p:sp>
      <p:sp>
        <p:nvSpPr>
          <p:cNvPr id="5" name="AutoShape 8"/>
          <p:cNvSpPr>
            <a:spLocks noChangeArrowheads="1"/>
          </p:cNvSpPr>
          <p:nvPr/>
        </p:nvSpPr>
        <p:spPr bwMode="auto">
          <a:xfrm>
            <a:off x="2627313" y="2349500"/>
            <a:ext cx="4770438" cy="1449388"/>
          </a:xfrm>
          <a:prstGeom prst="roundRect">
            <a:avLst>
              <a:gd name="adj" fmla="val 16667"/>
            </a:avLst>
          </a:prstGeom>
          <a:solidFill>
            <a:srgbClr val="E6F1D8"/>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t" anchorCtr="0"/>
          <a:lstStyle/>
          <a:p>
            <a:pPr algn="ctr" defTabSz="913130" fontAlgn="base"/>
            <a:r>
              <a:rPr lang="de-DE" altLang="zh-CN" sz="1400" b="1" strike="noStrike" kern="0" noProof="1">
                <a:solidFill>
                  <a:srgbClr val="777777"/>
                </a:solidFill>
                <a:ea typeface="Arial Unicode MS" panose="020B0604020202020204" pitchFamily="34" charset="-122"/>
                <a:cs typeface="Arial Unicode MS" panose="020B0604020202020204" pitchFamily="34" charset="-122"/>
              </a:rPr>
              <a:t>Virtualized Network Functions (VNFs)</a:t>
            </a:r>
            <a:endParaRPr lang="zh-CN" altLang="en-US" sz="1400" b="1" strike="noStrike" kern="0" noProof="1">
              <a:solidFill>
                <a:srgbClr val="777777"/>
              </a:solidFill>
              <a:ea typeface="Arial Unicode MS" panose="020B0604020202020204" pitchFamily="34" charset="-122"/>
              <a:cs typeface="Arial Unicode MS" panose="020B0604020202020204" pitchFamily="34" charset="-122"/>
            </a:endParaRPr>
          </a:p>
        </p:txBody>
      </p:sp>
      <p:sp>
        <p:nvSpPr>
          <p:cNvPr id="6" name="AutoShape 8"/>
          <p:cNvSpPr>
            <a:spLocks noChangeArrowheads="1"/>
          </p:cNvSpPr>
          <p:nvPr/>
        </p:nvSpPr>
        <p:spPr bwMode="auto">
          <a:xfrm>
            <a:off x="2555875" y="3933825"/>
            <a:ext cx="4770438" cy="2320925"/>
          </a:xfrm>
          <a:prstGeom prst="roundRect">
            <a:avLst>
              <a:gd name="adj" fmla="val 16667"/>
            </a:avLst>
          </a:prstGeom>
          <a:solidFill>
            <a:srgbClr val="FFFFCC"/>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t" anchorCtr="0"/>
          <a:lstStyle/>
          <a:p>
            <a:pPr algn="ctr" defTabSz="913130" fontAlgn="base">
              <a:defRPr/>
            </a:pPr>
            <a:r>
              <a:rPr lang="de-DE" altLang="zh-CN" sz="1400" b="1" strike="noStrike" kern="0" noProof="1">
                <a:solidFill>
                  <a:srgbClr val="777777"/>
                </a:solidFill>
                <a:ea typeface="Arial Unicode MS" panose="020B0604020202020204" pitchFamily="34" charset="-122"/>
                <a:cs typeface="Arial Unicode MS" panose="020B0604020202020204" pitchFamily="34" charset="-122"/>
              </a:rPr>
              <a:t>NFV Infrastructure (NFVI)</a:t>
            </a:r>
            <a:endParaRPr lang="zh-CN" altLang="en-US" sz="1400" b="1" strike="noStrike" kern="0" noProof="1">
              <a:solidFill>
                <a:srgbClr val="777777"/>
              </a:solidFill>
              <a:ea typeface="Arial Unicode MS" panose="020B0604020202020204" pitchFamily="34" charset="-122"/>
              <a:cs typeface="Arial Unicode MS" panose="020B0604020202020204" pitchFamily="34" charset="-122"/>
            </a:endParaRPr>
          </a:p>
        </p:txBody>
      </p:sp>
      <p:sp>
        <p:nvSpPr>
          <p:cNvPr id="7" name="AutoShape 9"/>
          <p:cNvSpPr>
            <a:spLocks noChangeArrowheads="1"/>
          </p:cNvSpPr>
          <p:nvPr/>
        </p:nvSpPr>
        <p:spPr bwMode="auto">
          <a:xfrm>
            <a:off x="2843213" y="5373688"/>
            <a:ext cx="4381500" cy="820738"/>
          </a:xfrm>
          <a:prstGeom prst="roundRect">
            <a:avLst>
              <a:gd name="adj" fmla="val 16667"/>
            </a:avLst>
          </a:prstGeom>
          <a:solidFill>
            <a:srgbClr val="FFFF99"/>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t" anchorCtr="0"/>
          <a:lstStyle/>
          <a:p>
            <a:pPr algn="ctr" defTabSz="913130" fontAlgn="base"/>
            <a:r>
              <a:rPr lang="en-US" altLang="zh-CN" sz="1400" b="1" strike="noStrike" kern="0" noProof="1">
                <a:solidFill>
                  <a:srgbClr val="777777"/>
                </a:solidFill>
                <a:ea typeface="Arial Unicode MS" panose="020B0604020202020204" pitchFamily="34" charset="-122"/>
                <a:cs typeface="Arial Unicode MS" panose="020B0604020202020204" pitchFamily="34" charset="-122"/>
              </a:rPr>
              <a:t>    </a:t>
            </a:r>
            <a:r>
              <a:rPr lang="en-US" altLang="zh-CN" sz="1200" b="1" strike="noStrike" kern="0" noProof="1">
                <a:solidFill>
                  <a:srgbClr val="777777"/>
                </a:solidFill>
                <a:ea typeface="Arial Unicode MS" panose="020B0604020202020204" pitchFamily="34" charset="-122"/>
                <a:cs typeface="Arial Unicode MS" panose="020B0604020202020204" pitchFamily="34" charset="-122"/>
              </a:rPr>
              <a:t>Ph</a:t>
            </a:r>
            <a:r>
              <a:rPr lang="de-DE" altLang="zh-CN" sz="1200" b="1" strike="noStrike" kern="0" noProof="1">
                <a:solidFill>
                  <a:srgbClr val="777777"/>
                </a:solidFill>
                <a:ea typeface="Arial Unicode MS" panose="020B0604020202020204" pitchFamily="34" charset="-122"/>
                <a:cs typeface="Arial Unicode MS" panose="020B0604020202020204" pitchFamily="34" charset="-122"/>
              </a:rPr>
              <a:t>ysical Infrastructure</a:t>
            </a:r>
            <a:endParaRPr lang="zh-CN" altLang="en-US" sz="1400" b="1" strike="noStrike" kern="0" noProof="1">
              <a:solidFill>
                <a:srgbClr val="777777"/>
              </a:solidFill>
              <a:ea typeface="Arial Unicode MS" panose="020B0604020202020204" pitchFamily="34" charset="-122"/>
              <a:cs typeface="Arial Unicode MS" panose="020B0604020202020204" pitchFamily="34" charset="-122"/>
            </a:endParaRPr>
          </a:p>
        </p:txBody>
      </p:sp>
      <p:sp>
        <p:nvSpPr>
          <p:cNvPr id="8" name="AutoShape 8"/>
          <p:cNvSpPr>
            <a:spLocks noChangeArrowheads="1"/>
          </p:cNvSpPr>
          <p:nvPr/>
        </p:nvSpPr>
        <p:spPr bwMode="auto">
          <a:xfrm>
            <a:off x="2843213" y="4437063"/>
            <a:ext cx="4365625" cy="809625"/>
          </a:xfrm>
          <a:prstGeom prst="roundRect">
            <a:avLst>
              <a:gd name="adj" fmla="val 16667"/>
            </a:avLst>
          </a:prstGeom>
          <a:solidFill>
            <a:srgbClr val="FFFF99"/>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t" anchorCtr="0"/>
          <a:lstStyle/>
          <a:p>
            <a:pPr algn="ctr" defTabSz="913130" fontAlgn="base"/>
            <a:r>
              <a:rPr lang="de-DE" altLang="zh-CN" sz="1200" b="1" strike="noStrike" kern="0" noProof="1">
                <a:solidFill>
                  <a:srgbClr val="777777"/>
                </a:solidFill>
                <a:ea typeface="Arial Unicode MS" panose="020B0604020202020204" pitchFamily="34" charset="-122"/>
                <a:cs typeface="Arial Unicode MS" panose="020B0604020202020204" pitchFamily="34" charset="-122"/>
              </a:rPr>
              <a:t>Virtual Infrastructure</a:t>
            </a:r>
            <a:endParaRPr lang="zh-CN" altLang="en-US" sz="1200" b="1" strike="noStrike" kern="0" noProof="1">
              <a:solidFill>
                <a:srgbClr val="777777"/>
              </a:solidFill>
              <a:ea typeface="Arial Unicode MS" panose="020B0604020202020204" pitchFamily="34" charset="-122"/>
              <a:cs typeface="Arial Unicode MS" panose="020B0604020202020204" pitchFamily="34" charset="-122"/>
            </a:endParaRPr>
          </a:p>
        </p:txBody>
      </p:sp>
      <p:pic>
        <p:nvPicPr>
          <p:cNvPr id="48135" name="Picture 4"/>
          <p:cNvPicPr>
            <a:picLocks noChangeAspect="1"/>
          </p:cNvPicPr>
          <p:nvPr/>
        </p:nvPicPr>
        <p:blipFill>
          <a:blip r:embed="rId1"/>
          <a:stretch>
            <a:fillRect/>
          </a:stretch>
        </p:blipFill>
        <p:spPr>
          <a:xfrm>
            <a:off x="3635375" y="5661025"/>
            <a:ext cx="546100" cy="342900"/>
          </a:xfrm>
          <a:prstGeom prst="rect">
            <a:avLst/>
          </a:prstGeom>
          <a:noFill/>
          <a:ln w="9525">
            <a:noFill/>
          </a:ln>
        </p:spPr>
      </p:pic>
      <p:sp>
        <p:nvSpPr>
          <p:cNvPr id="48136" name="TextBox 9"/>
          <p:cNvSpPr txBox="1"/>
          <p:nvPr/>
        </p:nvSpPr>
        <p:spPr>
          <a:xfrm>
            <a:off x="3132138" y="5949950"/>
            <a:ext cx="976312" cy="260350"/>
          </a:xfrm>
          <a:prstGeom prst="rect">
            <a:avLst/>
          </a:prstGeom>
          <a:noFill/>
          <a:ln w="9525">
            <a:noFill/>
          </a:ln>
        </p:spPr>
        <p:txBody>
          <a:bodyPr wrap="square" lIns="91400" tIns="45702" rIns="91400" bIns="45702" anchor="t">
            <a:spAutoFit/>
          </a:bodyPr>
          <a:lstStyle/>
          <a:p>
            <a:pPr indent="0" defTabSz="913130"/>
            <a:r>
              <a:rPr lang="en-US" altLang="zh-CN" sz="1100" dirty="0">
                <a:solidFill>
                  <a:srgbClr val="000000"/>
                </a:solidFill>
                <a:latin typeface="Calibri" panose="020F0502020204030204" pitchFamily="34" charset="0"/>
                <a:ea typeface="Arial Unicode MS" panose="020B0604020202020204" pitchFamily="34" charset="-122"/>
              </a:rPr>
              <a:t>Compute</a:t>
            </a:r>
            <a:endParaRPr lang="zh-CN" altLang="en-US" sz="1100" dirty="0">
              <a:solidFill>
                <a:srgbClr val="000000"/>
              </a:solidFill>
              <a:latin typeface="Calibri" panose="020F0502020204030204" pitchFamily="34" charset="0"/>
              <a:ea typeface="Arial Unicode MS" panose="020B0604020202020204" pitchFamily="34" charset="-122"/>
            </a:endParaRPr>
          </a:p>
        </p:txBody>
      </p:sp>
      <p:pic>
        <p:nvPicPr>
          <p:cNvPr id="48137" name="Picture 180"/>
          <p:cNvPicPr>
            <a:picLocks noChangeAspect="1"/>
          </p:cNvPicPr>
          <p:nvPr/>
        </p:nvPicPr>
        <p:blipFill>
          <a:blip r:embed="rId2">
            <a:clrChange>
              <a:clrFrom>
                <a:srgbClr val="FFFFFF"/>
              </a:clrFrom>
              <a:clrTo>
                <a:srgbClr val="FFFFFF">
                  <a:alpha val="0"/>
                </a:srgbClr>
              </a:clrTo>
            </a:clrChange>
          </a:blip>
          <a:stretch>
            <a:fillRect/>
          </a:stretch>
        </p:blipFill>
        <p:spPr>
          <a:xfrm>
            <a:off x="2987675" y="5589588"/>
            <a:ext cx="593725" cy="514350"/>
          </a:xfrm>
          <a:prstGeom prst="rect">
            <a:avLst/>
          </a:prstGeom>
          <a:noFill/>
          <a:ln w="9525">
            <a:noFill/>
          </a:ln>
        </p:spPr>
      </p:pic>
      <p:grpSp>
        <p:nvGrpSpPr>
          <p:cNvPr id="48138" name="Group 76"/>
          <p:cNvGrpSpPr/>
          <p:nvPr/>
        </p:nvGrpSpPr>
        <p:grpSpPr>
          <a:xfrm>
            <a:off x="6156325" y="5734050"/>
            <a:ext cx="501650" cy="258763"/>
            <a:chOff x="3946" y="3339"/>
            <a:chExt cx="431" cy="261"/>
          </a:xfrm>
        </p:grpSpPr>
        <p:pic>
          <p:nvPicPr>
            <p:cNvPr id="48139" name="Picture 65" descr="图片630"/>
            <p:cNvPicPr>
              <a:picLocks noChangeAspect="1"/>
            </p:cNvPicPr>
            <p:nvPr/>
          </p:nvPicPr>
          <p:blipFill>
            <a:blip r:embed="rId3"/>
            <a:stretch>
              <a:fillRect/>
            </a:stretch>
          </p:blipFill>
          <p:spPr>
            <a:xfrm>
              <a:off x="4127" y="3339"/>
              <a:ext cx="250" cy="261"/>
            </a:xfrm>
            <a:prstGeom prst="rect">
              <a:avLst/>
            </a:prstGeom>
            <a:noFill/>
            <a:ln w="9525">
              <a:noFill/>
            </a:ln>
          </p:spPr>
        </p:pic>
        <p:pic>
          <p:nvPicPr>
            <p:cNvPr id="48140" name="Picture 64" descr="图片630"/>
            <p:cNvPicPr>
              <a:picLocks noChangeAspect="1"/>
            </p:cNvPicPr>
            <p:nvPr/>
          </p:nvPicPr>
          <p:blipFill>
            <a:blip r:embed="rId3"/>
            <a:stretch>
              <a:fillRect/>
            </a:stretch>
          </p:blipFill>
          <p:spPr>
            <a:xfrm>
              <a:off x="3946" y="3339"/>
              <a:ext cx="250" cy="261"/>
            </a:xfrm>
            <a:prstGeom prst="rect">
              <a:avLst/>
            </a:prstGeom>
            <a:noFill/>
            <a:ln w="9525">
              <a:noFill/>
            </a:ln>
          </p:spPr>
        </p:pic>
      </p:grpSp>
      <p:grpSp>
        <p:nvGrpSpPr>
          <p:cNvPr id="48141" name="Group 74"/>
          <p:cNvGrpSpPr/>
          <p:nvPr/>
        </p:nvGrpSpPr>
        <p:grpSpPr>
          <a:xfrm>
            <a:off x="4643438" y="5734050"/>
            <a:ext cx="738187" cy="184150"/>
            <a:chOff x="2381" y="3385"/>
            <a:chExt cx="635" cy="187"/>
          </a:xfrm>
        </p:grpSpPr>
        <p:pic>
          <p:nvPicPr>
            <p:cNvPr id="48142" name="Picture 68" descr="图片13"/>
            <p:cNvPicPr>
              <a:picLocks noChangeAspect="1"/>
            </p:cNvPicPr>
            <p:nvPr/>
          </p:nvPicPr>
          <p:blipFill>
            <a:blip r:embed="rId4"/>
            <a:stretch>
              <a:fillRect/>
            </a:stretch>
          </p:blipFill>
          <p:spPr>
            <a:xfrm>
              <a:off x="2653" y="3385"/>
              <a:ext cx="363" cy="166"/>
            </a:xfrm>
            <a:prstGeom prst="rect">
              <a:avLst/>
            </a:prstGeom>
            <a:noFill/>
            <a:ln w="9525">
              <a:noFill/>
            </a:ln>
          </p:spPr>
        </p:pic>
        <p:pic>
          <p:nvPicPr>
            <p:cNvPr id="48143" name="Picture 69" descr="图片13"/>
            <p:cNvPicPr>
              <a:picLocks noChangeAspect="1"/>
            </p:cNvPicPr>
            <p:nvPr/>
          </p:nvPicPr>
          <p:blipFill>
            <a:blip r:embed="rId4"/>
            <a:stretch>
              <a:fillRect/>
            </a:stretch>
          </p:blipFill>
          <p:spPr>
            <a:xfrm>
              <a:off x="2381" y="3406"/>
              <a:ext cx="363" cy="166"/>
            </a:xfrm>
            <a:prstGeom prst="rect">
              <a:avLst/>
            </a:prstGeom>
            <a:noFill/>
            <a:ln w="9525">
              <a:noFill/>
            </a:ln>
          </p:spPr>
        </p:pic>
      </p:grpSp>
      <p:sp>
        <p:nvSpPr>
          <p:cNvPr id="48144" name="TextBox 17"/>
          <p:cNvSpPr txBox="1"/>
          <p:nvPr/>
        </p:nvSpPr>
        <p:spPr>
          <a:xfrm>
            <a:off x="4643438" y="5876925"/>
            <a:ext cx="860425" cy="279400"/>
          </a:xfrm>
          <a:prstGeom prst="rect">
            <a:avLst/>
          </a:prstGeom>
          <a:noFill/>
          <a:ln w="9525">
            <a:noFill/>
          </a:ln>
        </p:spPr>
        <p:txBody>
          <a:bodyPr wrap="square" lIns="108620" tIns="54310" rIns="108620" bIns="54310" anchor="t">
            <a:spAutoFit/>
          </a:bodyPr>
          <a:lstStyle/>
          <a:p>
            <a:pPr indent="0" defTabSz="913130"/>
            <a:r>
              <a:rPr lang="en-US" altLang="zh-CN" sz="1100" dirty="0">
                <a:solidFill>
                  <a:srgbClr val="000000"/>
                </a:solidFill>
                <a:latin typeface="Calibri" panose="020F0502020204030204" pitchFamily="34" charset="0"/>
                <a:ea typeface="Arial Unicode MS" panose="020B0604020202020204" pitchFamily="34" charset="-122"/>
              </a:rPr>
              <a:t>Storage</a:t>
            </a:r>
            <a:endParaRPr lang="zh-CN" altLang="en-US" sz="1100" dirty="0">
              <a:solidFill>
                <a:srgbClr val="000000"/>
              </a:solidFill>
              <a:latin typeface="Calibri" panose="020F0502020204030204" pitchFamily="34" charset="0"/>
              <a:ea typeface="Arial Unicode MS" panose="020B0604020202020204" pitchFamily="34" charset="-122"/>
            </a:endParaRPr>
          </a:p>
        </p:txBody>
      </p:sp>
      <p:sp>
        <p:nvSpPr>
          <p:cNvPr id="48145" name="TextBox 18"/>
          <p:cNvSpPr txBox="1"/>
          <p:nvPr/>
        </p:nvSpPr>
        <p:spPr>
          <a:xfrm>
            <a:off x="5940425" y="5949950"/>
            <a:ext cx="1022350" cy="277813"/>
          </a:xfrm>
          <a:prstGeom prst="rect">
            <a:avLst/>
          </a:prstGeom>
          <a:noFill/>
          <a:ln w="9525">
            <a:noFill/>
          </a:ln>
        </p:spPr>
        <p:txBody>
          <a:bodyPr wrap="square" lIns="108620" tIns="54310" rIns="108620" bIns="54310" anchor="t">
            <a:spAutoFit/>
          </a:bodyPr>
          <a:lstStyle/>
          <a:p>
            <a:pPr indent="0" defTabSz="913130"/>
            <a:r>
              <a:rPr lang="de-DE" altLang="zh-CN" sz="1100" dirty="0">
                <a:solidFill>
                  <a:srgbClr val="000000"/>
                </a:solidFill>
                <a:latin typeface="Calibri" panose="020F0502020204030204" pitchFamily="34" charset="0"/>
                <a:ea typeface="Arial Unicode MS" panose="020B0604020202020204" pitchFamily="34" charset="-122"/>
              </a:rPr>
              <a:t>Network</a:t>
            </a:r>
            <a:endParaRPr lang="zh-CN" altLang="en-US" sz="1100" dirty="0">
              <a:solidFill>
                <a:srgbClr val="000000"/>
              </a:solidFill>
              <a:latin typeface="Calibri" panose="020F0502020204030204" pitchFamily="34" charset="0"/>
              <a:ea typeface="Arial Unicode MS" panose="020B0604020202020204" pitchFamily="34" charset="-122"/>
            </a:endParaRPr>
          </a:p>
        </p:txBody>
      </p:sp>
      <p:sp>
        <p:nvSpPr>
          <p:cNvPr id="20" name="椭圆 53"/>
          <p:cNvSpPr/>
          <p:nvPr/>
        </p:nvSpPr>
        <p:spPr bwMode="auto">
          <a:xfrm>
            <a:off x="2916238" y="4797425"/>
            <a:ext cx="1327150" cy="265113"/>
          </a:xfrm>
          <a:prstGeom prst="ellipse">
            <a:avLst/>
          </a:prstGeom>
          <a:solidFill>
            <a:srgbClr val="FFC000"/>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endParaRPr lang="zh-CN" altLang="en-US" sz="1400" b="1" strike="noStrike" kern="0" noProof="1">
              <a:solidFill>
                <a:srgbClr val="2D2015"/>
              </a:solidFill>
              <a:ea typeface="Arial Unicode MS" panose="020B0604020202020204" pitchFamily="34" charset="-122"/>
              <a:cs typeface="Arial Unicode MS" panose="020B0604020202020204" pitchFamily="34" charset="-122"/>
            </a:endParaRPr>
          </a:p>
        </p:txBody>
      </p:sp>
      <p:sp>
        <p:nvSpPr>
          <p:cNvPr id="48147" name="矩形 57"/>
          <p:cNvSpPr/>
          <p:nvPr/>
        </p:nvSpPr>
        <p:spPr>
          <a:xfrm>
            <a:off x="2987675" y="4724400"/>
            <a:ext cx="1216025" cy="261938"/>
          </a:xfrm>
          <a:prstGeom prst="rect">
            <a:avLst/>
          </a:prstGeom>
          <a:noFill/>
          <a:ln w="9525">
            <a:noFill/>
          </a:ln>
        </p:spPr>
        <p:txBody>
          <a:bodyPr wrap="square" anchor="t">
            <a:spAutoFit/>
          </a:bodyPr>
          <a:lstStyle/>
          <a:p>
            <a:pPr indent="0" algn="ctr" defTabSz="914400"/>
            <a:r>
              <a:rPr lang="de-DE" altLang="zh-CN" sz="1100" dirty="0">
                <a:solidFill>
                  <a:srgbClr val="000000"/>
                </a:solidFill>
                <a:latin typeface="Calibri" panose="020F0502020204030204" pitchFamily="34" charset="0"/>
                <a:ea typeface="Arial Unicode MS" panose="020B0604020202020204" pitchFamily="34" charset="-122"/>
              </a:rPr>
              <a:t>Virtual Computing</a:t>
            </a:r>
            <a:endParaRPr lang="en-US" altLang="zh-CN" sz="1100" dirty="0">
              <a:solidFill>
                <a:srgbClr val="000000"/>
              </a:solidFill>
              <a:latin typeface="Calibri" panose="020F0502020204030204" pitchFamily="34" charset="0"/>
              <a:ea typeface="Arial Unicode MS" panose="020B0604020202020204" pitchFamily="34" charset="-122"/>
            </a:endParaRPr>
          </a:p>
        </p:txBody>
      </p:sp>
      <p:sp>
        <p:nvSpPr>
          <p:cNvPr id="22" name="椭圆 53"/>
          <p:cNvSpPr/>
          <p:nvPr/>
        </p:nvSpPr>
        <p:spPr bwMode="auto">
          <a:xfrm>
            <a:off x="4356100" y="4797425"/>
            <a:ext cx="1270000" cy="265113"/>
          </a:xfrm>
          <a:prstGeom prst="ellipse">
            <a:avLst/>
          </a:prstGeom>
          <a:solidFill>
            <a:srgbClr val="FFC000"/>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endParaRPr lang="zh-CN" altLang="en-US" sz="1400" b="1" strike="noStrike" kern="0" noProof="1">
              <a:solidFill>
                <a:srgbClr val="2D2015"/>
              </a:solidFill>
              <a:ea typeface="Arial Unicode MS" panose="020B0604020202020204" pitchFamily="34" charset="-122"/>
              <a:cs typeface="Arial Unicode MS" panose="020B0604020202020204" pitchFamily="34" charset="-122"/>
            </a:endParaRPr>
          </a:p>
        </p:txBody>
      </p:sp>
      <p:sp>
        <p:nvSpPr>
          <p:cNvPr id="48149" name="矩形 57"/>
          <p:cNvSpPr/>
          <p:nvPr/>
        </p:nvSpPr>
        <p:spPr>
          <a:xfrm>
            <a:off x="4427538" y="4797425"/>
            <a:ext cx="1163637" cy="261938"/>
          </a:xfrm>
          <a:prstGeom prst="rect">
            <a:avLst/>
          </a:prstGeom>
          <a:noFill/>
          <a:ln w="9525">
            <a:noFill/>
          </a:ln>
        </p:spPr>
        <p:txBody>
          <a:bodyPr wrap="square" anchor="t">
            <a:spAutoFit/>
          </a:bodyPr>
          <a:lstStyle/>
          <a:p>
            <a:pPr indent="0" algn="ctr" defTabSz="914400"/>
            <a:r>
              <a:rPr lang="de-DE" altLang="zh-CN" sz="1100" dirty="0">
                <a:solidFill>
                  <a:srgbClr val="000000"/>
                </a:solidFill>
                <a:latin typeface="Calibri" panose="020F0502020204030204" pitchFamily="34" charset="0"/>
                <a:ea typeface="Arial Unicode MS" panose="020B0604020202020204" pitchFamily="34" charset="-122"/>
              </a:rPr>
              <a:t>Virtual Storage</a:t>
            </a:r>
            <a:endParaRPr lang="en-US" altLang="zh-CN" sz="1100" dirty="0">
              <a:solidFill>
                <a:srgbClr val="000000"/>
              </a:solidFill>
              <a:latin typeface="Calibri" panose="020F0502020204030204" pitchFamily="34" charset="0"/>
              <a:ea typeface="Arial Unicode MS" panose="020B0604020202020204" pitchFamily="34" charset="-122"/>
            </a:endParaRPr>
          </a:p>
        </p:txBody>
      </p:sp>
      <p:sp>
        <p:nvSpPr>
          <p:cNvPr id="24" name="椭圆 53"/>
          <p:cNvSpPr/>
          <p:nvPr/>
        </p:nvSpPr>
        <p:spPr bwMode="auto">
          <a:xfrm>
            <a:off x="5795963" y="4797425"/>
            <a:ext cx="1292225" cy="265113"/>
          </a:xfrm>
          <a:prstGeom prst="ellipse">
            <a:avLst/>
          </a:prstGeom>
          <a:solidFill>
            <a:srgbClr val="FFC000"/>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endParaRPr lang="zh-CN" altLang="en-US" sz="1400" b="1" strike="noStrike" kern="0" noProof="1">
              <a:solidFill>
                <a:srgbClr val="2D2015"/>
              </a:solidFill>
              <a:ea typeface="Arial Unicode MS" panose="020B0604020202020204" pitchFamily="34" charset="-122"/>
              <a:cs typeface="Arial Unicode MS" panose="020B0604020202020204" pitchFamily="34" charset="-122"/>
            </a:endParaRPr>
          </a:p>
        </p:txBody>
      </p:sp>
      <p:sp>
        <p:nvSpPr>
          <p:cNvPr id="48151" name="矩形 57"/>
          <p:cNvSpPr/>
          <p:nvPr/>
        </p:nvSpPr>
        <p:spPr>
          <a:xfrm>
            <a:off x="5867400" y="4724400"/>
            <a:ext cx="1314450" cy="261938"/>
          </a:xfrm>
          <a:prstGeom prst="rect">
            <a:avLst/>
          </a:prstGeom>
          <a:noFill/>
          <a:ln w="9525">
            <a:noFill/>
          </a:ln>
        </p:spPr>
        <p:txBody>
          <a:bodyPr wrap="square" anchor="t">
            <a:spAutoFit/>
          </a:bodyPr>
          <a:lstStyle/>
          <a:p>
            <a:pPr indent="0" algn="ctr" defTabSz="914400"/>
            <a:r>
              <a:rPr lang="de-DE" altLang="zh-CN" sz="1100" dirty="0">
                <a:solidFill>
                  <a:srgbClr val="000000"/>
                </a:solidFill>
                <a:latin typeface="Calibri" panose="020F0502020204030204" pitchFamily="34" charset="0"/>
                <a:ea typeface="Arial Unicode MS" panose="020B0604020202020204" pitchFamily="34" charset="-122"/>
              </a:rPr>
              <a:t>Virtual Networking</a:t>
            </a:r>
            <a:endParaRPr lang="en-US" altLang="zh-CN" sz="1100" dirty="0">
              <a:solidFill>
                <a:srgbClr val="000000"/>
              </a:solidFill>
              <a:latin typeface="Calibri" panose="020F0502020204030204" pitchFamily="34" charset="0"/>
              <a:ea typeface="Arial Unicode MS" panose="020B0604020202020204" pitchFamily="34" charset="-122"/>
            </a:endParaRPr>
          </a:p>
        </p:txBody>
      </p:sp>
      <p:sp>
        <p:nvSpPr>
          <p:cNvPr id="26" name="Rounded Rectangle 47"/>
          <p:cNvSpPr/>
          <p:nvPr/>
        </p:nvSpPr>
        <p:spPr bwMode="auto">
          <a:xfrm>
            <a:off x="7596188" y="2276475"/>
            <a:ext cx="731838" cy="3971925"/>
          </a:xfrm>
          <a:prstGeom prst="roundRect">
            <a:avLst/>
          </a:prstGeom>
          <a:solidFill>
            <a:schemeClr val="accent5">
              <a:lumMod val="90000"/>
            </a:schemeClr>
          </a:solidFill>
          <a:ln>
            <a:solidFill>
              <a:schemeClr val="accent5">
                <a:lumMod val="75000"/>
              </a:schemeClr>
            </a:solidFill>
          </a:ln>
        </p:spPr>
        <p:style>
          <a:lnRef idx="1">
            <a:schemeClr val="accent5"/>
          </a:lnRef>
          <a:fillRef idx="3">
            <a:schemeClr val="accent5"/>
          </a:fillRef>
          <a:effectRef idx="2">
            <a:schemeClr val="accent5"/>
          </a:effectRef>
          <a:fontRef idx="minor">
            <a:schemeClr val="lt1"/>
          </a:fontRef>
        </p:style>
        <p:txBody>
          <a:bodyPr vert="vert" wrap="none" lIns="108620" tIns="0" rIns="108620" bIns="54310" anchor="ctr" anchorCtr="0"/>
          <a:lstStyle/>
          <a:p>
            <a:pPr algn="ctr" defTabSz="913130" fontAlgn="base"/>
            <a:r>
              <a:rPr lang="en-US" sz="1400" b="1" strike="noStrike" kern="0" noProof="1">
                <a:solidFill>
                  <a:srgbClr val="B2B2B2">
                    <a:lumMod val="75000"/>
                  </a:srgbClr>
                </a:solidFill>
                <a:ea typeface="Arial Unicode MS" panose="020B0604020202020204" pitchFamily="34" charset="-122"/>
                <a:cs typeface="Arial Unicode MS" panose="020B0604020202020204" pitchFamily="34" charset="-122"/>
              </a:rPr>
              <a:t>NFV Management and </a:t>
            </a:r>
            <a:endParaRPr lang="en-US" sz="1400" b="1" strike="noStrike" kern="0" noProof="1">
              <a:solidFill>
                <a:srgbClr val="B2B2B2">
                  <a:lumMod val="75000"/>
                </a:srgbClr>
              </a:solidFill>
              <a:ea typeface="Arial Unicode MS" panose="020B0604020202020204" pitchFamily="34" charset="-122"/>
              <a:cs typeface="Arial Unicode MS" panose="020B0604020202020204" pitchFamily="34" charset="-122"/>
            </a:endParaRPr>
          </a:p>
          <a:p>
            <a:pPr algn="ctr" defTabSz="913130" fontAlgn="base"/>
            <a:r>
              <a:rPr lang="en-US" sz="1400" b="1" strike="noStrike" kern="0" noProof="1">
                <a:solidFill>
                  <a:srgbClr val="B2B2B2">
                    <a:lumMod val="75000"/>
                  </a:srgbClr>
                </a:solidFill>
                <a:ea typeface="Arial Unicode MS" panose="020B0604020202020204" pitchFamily="34" charset="-122"/>
                <a:cs typeface="Arial Unicode MS" panose="020B0604020202020204" pitchFamily="34" charset="-122"/>
              </a:rPr>
              <a:t>Orchestration (MANO)</a:t>
            </a:r>
            <a:endParaRPr lang="en-US" sz="1400" b="1" strike="noStrike" kern="0" noProof="1">
              <a:solidFill>
                <a:srgbClr val="B2B2B2">
                  <a:lumMod val="75000"/>
                </a:srgbClr>
              </a:solidFill>
              <a:ea typeface="Arial Unicode MS" panose="020B0604020202020204" pitchFamily="34" charset="-122"/>
              <a:cs typeface="Arial Unicode MS" panose="020B0604020202020204" pitchFamily="34" charset="-122"/>
            </a:endParaRPr>
          </a:p>
        </p:txBody>
      </p:sp>
      <p:sp>
        <p:nvSpPr>
          <p:cNvPr id="27" name="Rounded Rectangle 48"/>
          <p:cNvSpPr/>
          <p:nvPr/>
        </p:nvSpPr>
        <p:spPr bwMode="auto">
          <a:xfrm>
            <a:off x="2784475" y="2952750"/>
            <a:ext cx="823913" cy="927100"/>
          </a:xfrm>
          <a:prstGeom prst="roundRect">
            <a:avLst/>
          </a:prstGeom>
          <a:solidFill>
            <a:srgbClr val="4F81BD"/>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r>
              <a:rPr lang="de-DE" sz="1400" b="1" strike="noStrike" kern="0" noProof="1">
                <a:solidFill>
                  <a:srgbClr val="FFFFFF"/>
                </a:solidFill>
                <a:ea typeface="Arial Unicode MS" panose="020B0604020202020204" pitchFamily="34" charset="-122"/>
                <a:cs typeface="Arial Unicode MS" panose="020B0604020202020204" pitchFamily="34" charset="-122"/>
              </a:rPr>
              <a:t>VNF</a:t>
            </a:r>
            <a:endParaRPr lang="en-US" sz="1400" b="1" strike="noStrike" kern="0" noProof="1">
              <a:solidFill>
                <a:srgbClr val="FFFFFF"/>
              </a:solidFill>
              <a:ea typeface="Arial Unicode MS" panose="020B0604020202020204" pitchFamily="34" charset="-122"/>
              <a:cs typeface="Arial Unicode MS" panose="020B0604020202020204" pitchFamily="34" charset="-122"/>
            </a:endParaRPr>
          </a:p>
        </p:txBody>
      </p:sp>
      <p:sp>
        <p:nvSpPr>
          <p:cNvPr id="28" name="Rounded Rectangle 49"/>
          <p:cNvSpPr/>
          <p:nvPr/>
        </p:nvSpPr>
        <p:spPr bwMode="auto">
          <a:xfrm>
            <a:off x="3989388" y="2952750"/>
            <a:ext cx="823913" cy="927100"/>
          </a:xfrm>
          <a:prstGeom prst="roundRect">
            <a:avLst/>
          </a:prstGeom>
          <a:solidFill>
            <a:srgbClr val="4F81BD"/>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r>
              <a:rPr lang="de-DE" sz="1400" b="1" strike="noStrike" kern="0" noProof="1">
                <a:solidFill>
                  <a:srgbClr val="FFFFFF"/>
                </a:solidFill>
                <a:ea typeface="Arial Unicode MS" panose="020B0604020202020204" pitchFamily="34" charset="-122"/>
                <a:cs typeface="Arial Unicode MS" panose="020B0604020202020204" pitchFamily="34" charset="-122"/>
              </a:rPr>
              <a:t>VNF</a:t>
            </a:r>
            <a:endParaRPr lang="en-US" sz="1400" b="1" strike="noStrike" kern="0" noProof="1">
              <a:solidFill>
                <a:srgbClr val="FFFFFF"/>
              </a:solidFill>
              <a:ea typeface="Arial Unicode MS" panose="020B0604020202020204" pitchFamily="34" charset="-122"/>
              <a:cs typeface="Arial Unicode MS" panose="020B0604020202020204" pitchFamily="34" charset="-122"/>
            </a:endParaRPr>
          </a:p>
        </p:txBody>
      </p:sp>
      <p:sp>
        <p:nvSpPr>
          <p:cNvPr id="29" name="Rounded Rectangle 50"/>
          <p:cNvSpPr/>
          <p:nvPr/>
        </p:nvSpPr>
        <p:spPr bwMode="auto">
          <a:xfrm>
            <a:off x="5195888" y="2952750"/>
            <a:ext cx="823913" cy="927100"/>
          </a:xfrm>
          <a:prstGeom prst="roundRect">
            <a:avLst/>
          </a:prstGeom>
          <a:solidFill>
            <a:srgbClr val="4F81BD"/>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r>
              <a:rPr lang="de-DE" sz="1400" b="1" strike="noStrike" kern="0" noProof="1">
                <a:solidFill>
                  <a:srgbClr val="FFFFFF"/>
                </a:solidFill>
                <a:ea typeface="Arial Unicode MS" panose="020B0604020202020204" pitchFamily="34" charset="-122"/>
                <a:cs typeface="Arial Unicode MS" panose="020B0604020202020204" pitchFamily="34" charset="-122"/>
              </a:rPr>
              <a:t>VNF</a:t>
            </a:r>
            <a:endParaRPr lang="en-US" sz="1400" b="1" strike="noStrike" kern="0" noProof="1">
              <a:solidFill>
                <a:srgbClr val="FFFFFF"/>
              </a:solidFill>
              <a:ea typeface="Arial Unicode MS" panose="020B0604020202020204" pitchFamily="34" charset="-122"/>
              <a:cs typeface="Arial Unicode MS" panose="020B0604020202020204" pitchFamily="34" charset="-122"/>
            </a:endParaRPr>
          </a:p>
        </p:txBody>
      </p:sp>
      <p:sp>
        <p:nvSpPr>
          <p:cNvPr id="30" name="Rounded Rectangle 51"/>
          <p:cNvSpPr/>
          <p:nvPr/>
        </p:nvSpPr>
        <p:spPr bwMode="auto">
          <a:xfrm>
            <a:off x="6400800" y="2952750"/>
            <a:ext cx="823913" cy="927100"/>
          </a:xfrm>
          <a:prstGeom prst="roundRect">
            <a:avLst/>
          </a:prstGeom>
          <a:solidFill>
            <a:srgbClr val="4F81BD"/>
          </a:solidFill>
        </p:spPr>
        <p:style>
          <a:lnRef idx="1">
            <a:schemeClr val="accent5"/>
          </a:lnRef>
          <a:fillRef idx="3">
            <a:schemeClr val="accent5"/>
          </a:fillRef>
          <a:effectRef idx="2">
            <a:schemeClr val="accent5"/>
          </a:effectRef>
          <a:fontRef idx="minor">
            <a:schemeClr val="lt1"/>
          </a:fontRef>
        </p:style>
        <p:txBody>
          <a:bodyPr wrap="none" lIns="108620" tIns="0" rIns="108620" bIns="54310" anchor="ctr" anchorCtr="0"/>
          <a:lstStyle/>
          <a:p>
            <a:pPr algn="ctr" defTabSz="913130" fontAlgn="base"/>
            <a:r>
              <a:rPr lang="de-DE" sz="1400" b="1" strike="noStrike" kern="0" noProof="1">
                <a:solidFill>
                  <a:srgbClr val="FFFFFF"/>
                </a:solidFill>
                <a:ea typeface="Arial Unicode MS" panose="020B0604020202020204" pitchFamily="34" charset="-122"/>
                <a:cs typeface="Arial Unicode MS" panose="020B0604020202020204" pitchFamily="34" charset="-122"/>
              </a:rPr>
              <a:t>VNF</a:t>
            </a:r>
            <a:endParaRPr lang="en-US" sz="1400" b="1" strike="noStrike" kern="0" noProof="1">
              <a:solidFill>
                <a:srgbClr val="FFFFFF"/>
              </a:solidFill>
              <a:ea typeface="Arial Unicode MS" panose="020B0604020202020204" pitchFamily="34" charset="-122"/>
              <a:cs typeface="Arial Unicode MS" panose="020B0604020202020204" pitchFamily="34" charset="-122"/>
            </a:endParaRPr>
          </a:p>
        </p:txBody>
      </p:sp>
      <p:sp>
        <p:nvSpPr>
          <p:cNvPr id="48157" name="TextBox 55"/>
          <p:cNvSpPr txBox="1"/>
          <p:nvPr/>
        </p:nvSpPr>
        <p:spPr>
          <a:xfrm>
            <a:off x="4406900" y="2054225"/>
            <a:ext cx="1200150" cy="368300"/>
          </a:xfrm>
          <a:prstGeom prst="rect">
            <a:avLst/>
          </a:prstGeom>
          <a:noFill/>
          <a:ln w="9525">
            <a:noFill/>
          </a:ln>
        </p:spPr>
        <p:txBody>
          <a:bodyPr wrap="none" anchor="t">
            <a:spAutoFit/>
          </a:bodyPr>
          <a:lstStyle/>
          <a:p>
            <a:pPr indent="0"/>
            <a:r>
              <a:rPr lang="de-DE" altLang="en-US" b="1" dirty="0">
                <a:solidFill>
                  <a:srgbClr val="777777"/>
                </a:solidFill>
                <a:latin typeface="Calibri" panose="020F0502020204030204" pitchFamily="34" charset="0"/>
              </a:rPr>
              <a:t>NFV Scope</a:t>
            </a:r>
            <a:endParaRPr lang="en-US" altLang="zh-CN" b="1" dirty="0">
              <a:solidFill>
                <a:srgbClr val="777777"/>
              </a:solidFill>
              <a:latin typeface="Calibri" panose="020F0502020204030204" pitchFamily="34" charset="0"/>
            </a:endParaRPr>
          </a:p>
        </p:txBody>
      </p:sp>
      <p:sp>
        <p:nvSpPr>
          <p:cNvPr id="32" name="Rectangle 57"/>
          <p:cNvSpPr/>
          <p:nvPr/>
        </p:nvSpPr>
        <p:spPr bwMode="auto">
          <a:xfrm>
            <a:off x="1619672" y="1412775"/>
            <a:ext cx="1159768" cy="792088"/>
          </a:xfrm>
          <a:prstGeom prst="rect">
            <a:avLst/>
          </a:prstGeom>
          <a:solidFill>
            <a:srgbClr val="FFC000">
              <a:alpha val="30000"/>
            </a:srgbClr>
          </a:solidFill>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lstStyle/>
          <a:p>
            <a:pPr algn="ctr" fontAlgn="base">
              <a:buClr>
                <a:srgbClr val="CC9900"/>
              </a:buClr>
            </a:pPr>
            <a:r>
              <a:rPr lang="en-US" altLang="zh-CN" sz="1400" b="1" strike="noStrike" noProof="1">
                <a:solidFill>
                  <a:srgbClr val="FFFFFF"/>
                </a:solidFill>
                <a:latin typeface="Arial" panose="020B0604020202020204" pitchFamily="34" charset="0"/>
                <a:ea typeface="宋体" panose="02010600030101010101" pitchFamily="2" charset="-122"/>
              </a:rPr>
              <a:t>OSS / BSS: (operation/Business Support)</a:t>
            </a:r>
            <a:endParaRPr lang="en-US" altLang="zh-CN" sz="1400" b="1" strike="noStrike" noProof="1">
              <a:solidFill>
                <a:srgbClr val="FFFFFF"/>
              </a:solidFill>
              <a:latin typeface="Arial" panose="020B0604020202020204" pitchFamily="34" charset="0"/>
              <a:ea typeface="宋体" panose="02010600030101010101" pitchFamily="2" charset="-122"/>
            </a:endParaRPr>
          </a:p>
          <a:p>
            <a:pPr algn="ctr" fontAlgn="base">
              <a:buClr>
                <a:srgbClr val="CC9900"/>
              </a:buClr>
            </a:pPr>
            <a:r>
              <a:rPr lang="en-US" altLang="zh-CN" sz="1400" b="1" strike="noStrike" noProof="1">
                <a:solidFill>
                  <a:srgbClr val="FFFFFF"/>
                </a:solidFill>
                <a:latin typeface="Arial" panose="020B0604020202020204" pitchFamily="34" charset="0"/>
                <a:ea typeface="宋体" panose="02010600030101010101" pitchFamily="2" charset="-122"/>
              </a:rPr>
              <a:t> </a:t>
            </a:r>
            <a:endParaRPr lang="en-US" sz="1400" b="1" strike="noStrike" noProof="1">
              <a:solidFill>
                <a:srgbClr val="FFFFFF"/>
              </a:solidFill>
              <a:latin typeface="Arial" panose="020B0604020202020204" pitchFamily="34" charset="0"/>
              <a:ea typeface="宋体" panose="02010600030101010101" pitchFamily="2" charset="-122"/>
            </a:endParaRPr>
          </a:p>
        </p:txBody>
      </p:sp>
      <p:sp>
        <p:nvSpPr>
          <p:cNvPr id="33" name="Rectangle 58"/>
          <p:cNvSpPr/>
          <p:nvPr/>
        </p:nvSpPr>
        <p:spPr bwMode="auto">
          <a:xfrm>
            <a:off x="251520" y="3088598"/>
            <a:ext cx="1375792" cy="1043648"/>
          </a:xfrm>
          <a:prstGeom prst="rect">
            <a:avLst/>
          </a:prstGeom>
          <a:solidFill>
            <a:srgbClr val="FFC000">
              <a:alpha val="30000"/>
            </a:srgbClr>
          </a:solidFill>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lstStyle/>
          <a:p>
            <a:pPr algn="ctr" fontAlgn="base">
              <a:buClr>
                <a:srgbClr val="CC9900"/>
              </a:buClr>
            </a:pPr>
            <a:r>
              <a:rPr lang="de-DE" sz="1400" b="1" strike="noStrike" noProof="1">
                <a:solidFill>
                  <a:srgbClr val="FFFFFF"/>
                </a:solidFill>
                <a:latin typeface="Arial" panose="020B0604020202020204" pitchFamily="34" charset="0"/>
                <a:ea typeface="宋体" panose="02010600030101010101" pitchFamily="2" charset="-122"/>
              </a:rPr>
              <a:t>Service </a:t>
            </a:r>
            <a:endParaRPr lang="de-DE" sz="1400" b="1" strike="noStrike" noProof="1">
              <a:solidFill>
                <a:srgbClr val="FFFFFF"/>
              </a:solidFill>
              <a:latin typeface="Arial" panose="020B0604020202020204" pitchFamily="34" charset="0"/>
              <a:ea typeface="宋体" panose="02010600030101010101" pitchFamily="2" charset="-122"/>
            </a:endParaRPr>
          </a:p>
          <a:p>
            <a:pPr algn="ctr" fontAlgn="base">
              <a:buClr>
                <a:srgbClr val="CC9900"/>
              </a:buClr>
            </a:pPr>
            <a:r>
              <a:rPr lang="de-DE" sz="1400" b="1" strike="noStrike" noProof="1">
                <a:solidFill>
                  <a:srgbClr val="FFFFFF"/>
                </a:solidFill>
                <a:latin typeface="Arial" panose="020B0604020202020204" pitchFamily="34" charset="0"/>
                <a:ea typeface="宋体" panose="02010600030101010101" pitchFamily="2" charset="-122"/>
              </a:rPr>
              <a:t>End-Points</a:t>
            </a:r>
            <a:br>
              <a:rPr lang="de-DE" sz="1400" b="1" dirty="0">
                <a:solidFill>
                  <a:srgbClr val="FFFFFF"/>
                </a:solidFill>
                <a:latin typeface="Arial" panose="020B0604020202020204" pitchFamily="34" charset="0"/>
                <a:ea typeface="宋体" panose="02010600030101010101" pitchFamily="2" charset="-122"/>
              </a:rPr>
            </a:br>
            <a:r>
              <a:rPr lang="de-DE" sz="1050" b="1" strike="noStrike" noProof="1">
                <a:solidFill>
                  <a:srgbClr val="FFFFFF"/>
                </a:solidFill>
                <a:latin typeface="Arial" panose="020B0604020202020204" pitchFamily="34" charset="0"/>
                <a:ea typeface="宋体" panose="02010600030101010101" pitchFamily="2" charset="-122"/>
              </a:rPr>
              <a:t>(End-users,</a:t>
            </a:r>
            <a:endParaRPr lang="de-DE" sz="1050" b="1" strike="noStrike" noProof="1">
              <a:solidFill>
                <a:srgbClr val="FFFFFF"/>
              </a:solidFill>
              <a:latin typeface="Arial" panose="020B0604020202020204" pitchFamily="34" charset="0"/>
              <a:ea typeface="宋体" panose="02010600030101010101" pitchFamily="2" charset="-122"/>
            </a:endParaRPr>
          </a:p>
          <a:p>
            <a:pPr algn="ctr" fontAlgn="base">
              <a:buClr>
                <a:srgbClr val="CC9900"/>
              </a:buClr>
            </a:pPr>
            <a:r>
              <a:rPr lang="de-DE" sz="1050" b="1" strike="noStrike" noProof="1">
                <a:solidFill>
                  <a:srgbClr val="FFFFFF"/>
                </a:solidFill>
                <a:latin typeface="Arial" panose="020B0604020202020204" pitchFamily="34" charset="0"/>
                <a:ea typeface="宋体" panose="02010600030101010101" pitchFamily="2" charset="-122"/>
              </a:rPr>
              <a:t>Other Services)</a:t>
            </a:r>
            <a:endParaRPr lang="en-US" sz="1050" b="1" strike="noStrike" noProof="1">
              <a:solidFill>
                <a:srgbClr val="FFFFFF"/>
              </a:solidFill>
              <a:latin typeface="Arial" panose="020B0604020202020204" pitchFamily="34" charset="0"/>
              <a:ea typeface="宋体" panose="02010600030101010101" pitchFamily="2" charset="-122"/>
            </a:endParaRPr>
          </a:p>
        </p:txBody>
      </p:sp>
      <p:sp>
        <p:nvSpPr>
          <p:cNvPr id="34" name="Rectangle 60"/>
          <p:cNvSpPr/>
          <p:nvPr/>
        </p:nvSpPr>
        <p:spPr bwMode="auto">
          <a:xfrm>
            <a:off x="251520" y="5547320"/>
            <a:ext cx="1375792" cy="762000"/>
          </a:xfrm>
          <a:prstGeom prst="rect">
            <a:avLst/>
          </a:prstGeom>
          <a:solidFill>
            <a:srgbClr val="FFC000">
              <a:alpha val="30000"/>
            </a:srgbClr>
          </a:solidFill>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lstStyle/>
          <a:p>
            <a:pPr algn="ctr" fontAlgn="base">
              <a:buClr>
                <a:srgbClr val="CC9900"/>
              </a:buClr>
            </a:pPr>
            <a:r>
              <a:rPr lang="en-US" altLang="zh-CN" sz="1400" b="1" strike="noStrike" noProof="1">
                <a:solidFill>
                  <a:srgbClr val="FFFFFF"/>
                </a:solidFill>
                <a:latin typeface="Arial" panose="020B0604020202020204" pitchFamily="34" charset="0"/>
                <a:ea typeface="宋体" panose="02010600030101010101" pitchFamily="2" charset="-122"/>
              </a:rPr>
              <a:t>Other Networks</a:t>
            </a:r>
            <a:endParaRPr lang="en-US" sz="1400" b="1" strike="noStrike" noProof="1">
              <a:solidFill>
                <a:srgbClr val="FFFFFF"/>
              </a:solidFill>
              <a:latin typeface="Arial" panose="020B0604020202020204" pitchFamily="34" charset="0"/>
              <a:ea typeface="宋体" panose="02010600030101010101" pitchFamily="2" charset="-122"/>
            </a:endParaRPr>
          </a:p>
        </p:txBody>
      </p:sp>
      <p:cxnSp>
        <p:nvCxnSpPr>
          <p:cNvPr id="35" name="Straight Arrow Connector 61"/>
          <p:cNvCxnSpPr>
            <a:stCxn id="33" idx="3"/>
          </p:cNvCxnSpPr>
          <p:nvPr/>
        </p:nvCxnSpPr>
        <p:spPr bwMode="auto">
          <a:xfrm>
            <a:off x="1627188" y="3609975"/>
            <a:ext cx="568325" cy="1588"/>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71"/>
          <p:cNvCxnSpPr>
            <a:stCxn id="34" idx="3"/>
          </p:cNvCxnSpPr>
          <p:nvPr/>
        </p:nvCxnSpPr>
        <p:spPr bwMode="auto">
          <a:xfrm>
            <a:off x="1627188" y="5927725"/>
            <a:ext cx="568325"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cxnSp>
        <p:nvCxnSpPr>
          <p:cNvPr id="37" name="Straight Arrow Connector 72"/>
          <p:cNvCxnSpPr>
            <a:stCxn id="34" idx="3"/>
            <a:endCxn id="32" idx="2"/>
          </p:cNvCxnSpPr>
          <p:nvPr/>
        </p:nvCxnSpPr>
        <p:spPr bwMode="auto">
          <a:xfrm flipH="1" flipV="1">
            <a:off x="2200275" y="2205038"/>
            <a:ext cx="3175" cy="455613"/>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vert="horz" wrap="square" lIns="91440" tIns="45720" rIns="91440" bIns="45720" anchor="b"/>
          <a:lstStyle/>
          <a:p>
            <a:r>
              <a:rPr lang="zh-CN" dirty="0"/>
              <a:t>互联网体系结构的缺陷</a:t>
            </a:r>
            <a:endParaRPr lang="zh-CN" dirty="0"/>
          </a:p>
        </p:txBody>
      </p:sp>
      <p:sp>
        <p:nvSpPr>
          <p:cNvPr id="3" name="Content Placeholder 2"/>
          <p:cNvSpPr>
            <a:spLocks noGrp="1"/>
          </p:cNvSpPr>
          <p:nvPr>
            <p:ph idx="1"/>
          </p:nvPr>
        </p:nvSpPr>
        <p:spPr>
          <a:xfrm>
            <a:off x="457200" y="1760538"/>
            <a:ext cx="8458200" cy="4716463"/>
          </a:xfrm>
        </p:spPr>
        <p:txBody>
          <a:bodyPr vert="horz" wrap="square" lIns="91440" tIns="45720" rIns="91440" bIns="45720" numCol="1" anchor="t" anchorCtr="0" compatLnSpc="1"/>
          <a:lstStyle/>
          <a:p>
            <a:r>
              <a:rPr sz="2400"/>
              <a:t>The early Internet pioneers came up with a solution that was successful beyond all imagining </a:t>
            </a:r>
            <a:endParaRPr sz="2400"/>
          </a:p>
          <a:p>
            <a:r>
              <a:rPr sz="2400"/>
              <a:t>Several enduring </a:t>
            </a:r>
            <a:r>
              <a:rPr sz="2400">
                <a:solidFill>
                  <a:srgbClr val="FF0000"/>
                </a:solidFill>
              </a:rPr>
              <a:t>architectural principles and practices </a:t>
            </a:r>
            <a:r>
              <a:rPr sz="2400"/>
              <a:t>emerged from their work</a:t>
            </a:r>
            <a:endParaRPr sz="2400"/>
          </a:p>
          <a:p>
            <a:r>
              <a:rPr sz="2400"/>
              <a:t>But it is just one design</a:t>
            </a:r>
            <a:endParaRPr sz="2400"/>
          </a:p>
          <a:p>
            <a:r>
              <a:rPr sz="2400"/>
              <a:t>And numerous cracks have emerged over time </a:t>
            </a:r>
            <a:endParaRPr sz="2400"/>
          </a:p>
          <a:p>
            <a:pPr lvl="1"/>
            <a:r>
              <a:rPr sz="2000">
                <a:solidFill>
                  <a:srgbClr val="0000FF"/>
                </a:solidFill>
              </a:rPr>
              <a:t>want to diagnose problems but IP hides federation</a:t>
            </a:r>
            <a:endParaRPr sz="2000">
              <a:solidFill>
                <a:srgbClr val="0000FF"/>
              </a:solidFill>
            </a:endParaRPr>
          </a:p>
          <a:p>
            <a:pPr lvl="1"/>
            <a:r>
              <a:rPr lang="en-US" altLang="en-US" sz="2000">
                <a:solidFill>
                  <a:srgbClr val="0000FF"/>
                </a:solidFill>
              </a:rPr>
              <a:t>want to block unwanted traffic but the network doesn’</a:t>
            </a:r>
            <a:r>
              <a:rPr sz="2000">
                <a:solidFill>
                  <a:srgbClr val="0000FF"/>
                </a:solidFill>
              </a:rPr>
              <a:t>t authenticate</a:t>
            </a:r>
            <a:endParaRPr sz="2000">
              <a:solidFill>
                <a:srgbClr val="0000FF"/>
              </a:solidFill>
            </a:endParaRPr>
          </a:p>
          <a:p>
            <a:pPr lvl="1"/>
            <a:r>
              <a:rPr lang="en-US" altLang="en-US" sz="2000">
                <a:solidFill>
                  <a:srgbClr val="0000FF"/>
                </a:solidFill>
              </a:rPr>
              <a:t>can’</a:t>
            </a:r>
            <a:r>
              <a:rPr sz="2000">
                <a:solidFill>
                  <a:srgbClr val="0000FF"/>
                </a:solidFill>
              </a:rPr>
              <a:t>t optimize for different applications or customers</a:t>
            </a:r>
            <a:endParaRPr sz="2000">
              <a:solidFill>
                <a:srgbClr val="0000FF"/>
              </a:solidFill>
            </a:endParaRPr>
          </a:p>
          <a:p>
            <a:pPr lvl="1"/>
            <a:r>
              <a:rPr sz="2000">
                <a:solidFill>
                  <a:srgbClr val="0000FF"/>
                </a:solidFill>
              </a:rPr>
              <a:t>complex and buggy protocols </a:t>
            </a:r>
            <a:endParaRPr sz="2000">
              <a:solidFill>
                <a:srgbClr val="0000FF"/>
              </a:solidFill>
            </a:endParaRPr>
          </a:p>
          <a:p>
            <a:pPr lvl="1"/>
            <a:r>
              <a:rPr sz="2000">
                <a:solidFill>
                  <a:srgbClr val="0000FF"/>
                </a:solidFill>
              </a:rPr>
              <a:t>upgrading protocols is deeply painful</a:t>
            </a:r>
            <a:endParaRPr sz="2000">
              <a:solidFill>
                <a:srgbClr val="0000FF"/>
              </a:solidFill>
            </a:endParaRPr>
          </a:p>
          <a:p>
            <a:pPr lvl="1"/>
            <a:endParaRPr sz="2000"/>
          </a:p>
          <a:p>
            <a:pPr lvl="1">
              <a:buNone/>
            </a:pPr>
            <a:endParaRPr sz="2000"/>
          </a:p>
          <a:p>
            <a:pPr lvl="1"/>
            <a:endParaRPr sz="2000"/>
          </a:p>
          <a:p>
            <a:pPr lvl="1"/>
            <a:endParaRPr sz="2000"/>
          </a:p>
          <a:p>
            <a:pPr lvl="1"/>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p:cNvSpPr>
            <a:spLocks noGrp="1"/>
          </p:cNvSpPr>
          <p:nvPr>
            <p:ph type="title"/>
          </p:nvPr>
        </p:nvSpPr>
        <p:spPr/>
        <p:txBody>
          <a:bodyPr/>
          <a:lstStyle/>
          <a:p>
            <a:r>
              <a:rPr kumimoji="0" lang="pt-BR" altLang="zh-CN" sz="4000" dirty="0">
                <a:ea typeface="宋体" panose="02010600030101010101" pitchFamily="2" charset="-122"/>
              </a:rPr>
              <a:t>NFV </a:t>
            </a:r>
            <a:r>
              <a:rPr kumimoji="0" lang="zh-CN" altLang="pt-BR" sz="4000" dirty="0">
                <a:ea typeface="宋体" panose="02010600030101010101" pitchFamily="2" charset="-122"/>
              </a:rPr>
              <a:t>分层</a:t>
            </a:r>
            <a:endParaRPr kumimoji="0" lang="zh-CN" altLang="pt-BR" sz="4000" dirty="0">
              <a:ea typeface="宋体" panose="02010600030101010101" pitchFamily="2" charset="-122"/>
            </a:endParaRPr>
          </a:p>
        </p:txBody>
      </p:sp>
      <p:grpSp>
        <p:nvGrpSpPr>
          <p:cNvPr id="48130" name="Group 15"/>
          <p:cNvGrpSpPr/>
          <p:nvPr/>
        </p:nvGrpSpPr>
        <p:grpSpPr bwMode="auto">
          <a:xfrm>
            <a:off x="3060700" y="4306888"/>
            <a:ext cx="3990975" cy="2128837"/>
            <a:chOff x="2047971" y="4392108"/>
            <a:chExt cx="3990975" cy="2128482"/>
          </a:xfrm>
        </p:grpSpPr>
        <p:sp>
          <p:nvSpPr>
            <p:cNvPr id="4" name="Rectangle 6"/>
            <p:cNvSpPr/>
            <p:nvPr/>
          </p:nvSpPr>
          <p:spPr>
            <a:xfrm>
              <a:off x="2047971" y="4392108"/>
              <a:ext cx="3990975" cy="212848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a:solidFill>
                  <a:srgbClr val="FFFFFF"/>
                </a:solidFill>
                <a:ea typeface="宋体" panose="02010600030101010101" pitchFamily="2" charset="-122"/>
              </a:endParaRPr>
            </a:p>
          </p:txBody>
        </p:sp>
        <p:sp>
          <p:nvSpPr>
            <p:cNvPr id="48182" name="TextBox 29"/>
            <p:cNvSpPr txBox="1">
              <a:spLocks noChangeArrowheads="1"/>
            </p:cNvSpPr>
            <p:nvPr/>
          </p:nvSpPr>
          <p:spPr bwMode="auto">
            <a:xfrm>
              <a:off x="3007496" y="4430208"/>
              <a:ext cx="20703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NFV Infrastructure</a:t>
              </a:r>
              <a:endParaRPr kumimoji="0" lang="en-US" altLang="zh-CN" sz="1800">
                <a:latin typeface="Arial" panose="020B0604020202020204" pitchFamily="34" charset="0"/>
                <a:cs typeface="Arial" panose="020B0604020202020204" pitchFamily="34" charset="0"/>
              </a:endParaRPr>
            </a:p>
          </p:txBody>
        </p:sp>
      </p:grpSp>
      <p:cxnSp>
        <p:nvCxnSpPr>
          <p:cNvPr id="6" name="Straight Connector 83"/>
          <p:cNvCxnSpPr>
            <a:stCxn id="48154" idx="1"/>
          </p:cNvCxnSpPr>
          <p:nvPr/>
        </p:nvCxnSpPr>
        <p:spPr>
          <a:xfrm flipH="1">
            <a:off x="3824288" y="2995613"/>
            <a:ext cx="109537" cy="63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8132" name="Group 21"/>
          <p:cNvGrpSpPr/>
          <p:nvPr/>
        </p:nvGrpSpPr>
        <p:grpSpPr bwMode="auto">
          <a:xfrm>
            <a:off x="2935288" y="1268413"/>
            <a:ext cx="4162425" cy="1727200"/>
            <a:chOff x="1922710" y="1352813"/>
            <a:chExt cx="4162713" cy="1727562"/>
          </a:xfrm>
        </p:grpSpPr>
        <p:sp>
          <p:nvSpPr>
            <p:cNvPr id="8" name="Oval 63"/>
            <p:cNvSpPr/>
            <p:nvPr/>
          </p:nvSpPr>
          <p:spPr>
            <a:xfrm>
              <a:off x="1922710" y="1557643"/>
              <a:ext cx="1058935" cy="592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solidFill>
                    <a:schemeClr val="tx1"/>
                  </a:solidFill>
                </a:rPr>
                <a:t>End Point</a:t>
              </a:r>
              <a:endParaRPr lang="en-US" sz="1600" dirty="0">
                <a:solidFill>
                  <a:schemeClr val="tx1"/>
                </a:solidFill>
              </a:endParaRPr>
            </a:p>
          </p:txBody>
        </p:sp>
        <p:sp>
          <p:nvSpPr>
            <p:cNvPr id="9" name="Oval 85"/>
            <p:cNvSpPr/>
            <p:nvPr/>
          </p:nvSpPr>
          <p:spPr>
            <a:xfrm>
              <a:off x="5026487" y="1544940"/>
              <a:ext cx="1058936" cy="5922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dirty="0">
                  <a:solidFill>
                    <a:schemeClr val="tx1"/>
                  </a:solidFill>
                </a:rPr>
                <a:t>End Point</a:t>
              </a:r>
              <a:endParaRPr lang="en-US" sz="1600" dirty="0">
                <a:solidFill>
                  <a:schemeClr val="tx1"/>
                </a:solidFill>
              </a:endParaRPr>
            </a:p>
          </p:txBody>
        </p:sp>
        <p:cxnSp>
          <p:nvCxnSpPr>
            <p:cNvPr id="10" name="Straight Connector 86"/>
            <p:cNvCxnSpPr>
              <a:stCxn id="48154" idx="1"/>
              <a:endCxn id="8" idx="4"/>
            </p:cNvCxnSpPr>
            <p:nvPr/>
          </p:nvCxnSpPr>
          <p:spPr>
            <a:xfrm flipH="1" flipV="1">
              <a:off x="2452972" y="2149905"/>
              <a:ext cx="466757" cy="930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87"/>
            <p:cNvCxnSpPr>
              <a:stCxn id="48156" idx="3"/>
              <a:endCxn id="9" idx="4"/>
            </p:cNvCxnSpPr>
            <p:nvPr/>
          </p:nvCxnSpPr>
          <p:spPr>
            <a:xfrm flipV="1">
              <a:off x="4999498" y="2137202"/>
              <a:ext cx="555663" cy="9431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180" name="TextBox 88"/>
            <p:cNvSpPr txBox="1">
              <a:spLocks noChangeArrowheads="1"/>
            </p:cNvSpPr>
            <p:nvPr/>
          </p:nvSpPr>
          <p:spPr bwMode="auto">
            <a:xfrm>
              <a:off x="2827818" y="1352813"/>
              <a:ext cx="2365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E2E Network Service</a:t>
              </a:r>
              <a:endParaRPr kumimoji="0" lang="en-US" altLang="zh-CN" sz="1800">
                <a:latin typeface="Arial" panose="020B0604020202020204" pitchFamily="34" charset="0"/>
                <a:cs typeface="Arial" panose="020B0604020202020204" pitchFamily="34" charset="0"/>
              </a:endParaRPr>
            </a:p>
          </p:txBody>
        </p:sp>
      </p:grpSp>
      <p:grpSp>
        <p:nvGrpSpPr>
          <p:cNvPr id="48133" name="Group 3"/>
          <p:cNvGrpSpPr/>
          <p:nvPr/>
        </p:nvGrpSpPr>
        <p:grpSpPr bwMode="auto">
          <a:xfrm>
            <a:off x="1200150" y="5951538"/>
            <a:ext cx="5749925" cy="368300"/>
            <a:chOff x="187892" y="6036393"/>
            <a:chExt cx="5749445" cy="369332"/>
          </a:xfrm>
        </p:grpSpPr>
        <p:sp>
          <p:nvSpPr>
            <p:cNvPr id="48172" name="TextBox 7"/>
            <p:cNvSpPr txBox="1">
              <a:spLocks noChangeArrowheads="1"/>
            </p:cNvSpPr>
            <p:nvPr/>
          </p:nvSpPr>
          <p:spPr bwMode="auto">
            <a:xfrm>
              <a:off x="2257521" y="6036393"/>
              <a:ext cx="1121296" cy="369332"/>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Compute</a:t>
              </a:r>
              <a:endParaRPr kumimoji="0" lang="en-US" altLang="zh-CN" sz="1800">
                <a:latin typeface="Arial" panose="020B0604020202020204" pitchFamily="34" charset="0"/>
                <a:cs typeface="Arial" panose="020B0604020202020204" pitchFamily="34" charset="0"/>
              </a:endParaRPr>
            </a:p>
          </p:txBody>
        </p:sp>
        <p:sp>
          <p:nvSpPr>
            <p:cNvPr id="48173" name="TextBox 8"/>
            <p:cNvSpPr txBox="1">
              <a:spLocks noChangeArrowheads="1"/>
            </p:cNvSpPr>
            <p:nvPr/>
          </p:nvSpPr>
          <p:spPr bwMode="auto">
            <a:xfrm>
              <a:off x="3594862" y="6036393"/>
              <a:ext cx="1062615" cy="369332"/>
            </a:xfrm>
            <a:prstGeom prst="rect">
              <a:avLst/>
            </a:prstGeom>
            <a:solidFill>
              <a:schemeClr val="bg1"/>
            </a:solidFill>
            <a:ln w="9525">
              <a:solidFill>
                <a:schemeClr val="tx1"/>
              </a:solidFill>
              <a:miter lim="800000"/>
            </a:ln>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Storage</a:t>
              </a:r>
              <a:endParaRPr kumimoji="0" lang="en-US" altLang="zh-CN" sz="1800">
                <a:latin typeface="Arial" panose="020B0604020202020204" pitchFamily="34" charset="0"/>
                <a:cs typeface="Arial" panose="020B0604020202020204" pitchFamily="34" charset="0"/>
              </a:endParaRPr>
            </a:p>
          </p:txBody>
        </p:sp>
        <p:sp>
          <p:nvSpPr>
            <p:cNvPr id="48174" name="TextBox 9"/>
            <p:cNvSpPr txBox="1">
              <a:spLocks noChangeArrowheads="1"/>
            </p:cNvSpPr>
            <p:nvPr/>
          </p:nvSpPr>
          <p:spPr bwMode="auto">
            <a:xfrm>
              <a:off x="4803961" y="6036393"/>
              <a:ext cx="1133376" cy="369332"/>
            </a:xfrm>
            <a:prstGeom prst="rect">
              <a:avLst/>
            </a:prstGeom>
            <a:solidFill>
              <a:schemeClr val="bg1"/>
            </a:solidFill>
            <a:ln w="9525">
              <a:solidFill>
                <a:schemeClr val="tx1"/>
              </a:solidFill>
              <a:miter lim="800000"/>
            </a:ln>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Network</a:t>
              </a:r>
              <a:endParaRPr kumimoji="0" lang="en-US" altLang="zh-CN" sz="1800">
                <a:latin typeface="Arial" panose="020B0604020202020204" pitchFamily="34" charset="0"/>
                <a:cs typeface="Arial" panose="020B0604020202020204" pitchFamily="34" charset="0"/>
              </a:endParaRPr>
            </a:p>
          </p:txBody>
        </p:sp>
        <p:sp>
          <p:nvSpPr>
            <p:cNvPr id="17" name="Rounded Rectangle 20"/>
            <p:cNvSpPr>
              <a:spLocks noChangeArrowheads="1"/>
            </p:cNvSpPr>
            <p:nvPr/>
          </p:nvSpPr>
          <p:spPr bwMode="auto">
            <a:xfrm>
              <a:off x="187892" y="6061864"/>
              <a:ext cx="1747692" cy="340677"/>
            </a:xfrm>
            <a:prstGeom prst="roundRect">
              <a:avLst>
                <a:gd name="adj" fmla="val 16667"/>
              </a:avLst>
            </a:prstGeom>
            <a:solidFill>
              <a:srgbClr val="10253F"/>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round/>
                </a14:hiddenLine>
              </a:ext>
            </a:extLst>
          </p:spPr>
          <p:txBody>
            <a:bodyPr>
              <a:spAutoFit/>
            </a:bodyPr>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ea typeface="+mn-ea"/>
                </a:rPr>
                <a:t>HW Resources</a:t>
              </a:r>
              <a:endParaRPr lang="en-US" sz="1400" b="1" dirty="0">
                <a:solidFill>
                  <a:schemeClr val="bg1"/>
                </a:solidFill>
                <a:latin typeface="Arial" panose="020B0604020202020204" pitchFamily="34" charset="0"/>
                <a:ea typeface="+mn-ea"/>
              </a:endParaRPr>
            </a:p>
          </p:txBody>
        </p:sp>
      </p:grpSp>
      <p:grpSp>
        <p:nvGrpSpPr>
          <p:cNvPr id="48134" name="Group 4"/>
          <p:cNvGrpSpPr/>
          <p:nvPr/>
        </p:nvGrpSpPr>
        <p:grpSpPr bwMode="auto">
          <a:xfrm>
            <a:off x="1200150" y="5510213"/>
            <a:ext cx="5749925" cy="369887"/>
            <a:chOff x="187892" y="5596100"/>
            <a:chExt cx="5749445" cy="369330"/>
          </a:xfrm>
        </p:grpSpPr>
        <p:sp>
          <p:nvSpPr>
            <p:cNvPr id="48170" name="TextBox 10"/>
            <p:cNvSpPr txBox="1">
              <a:spLocks noChangeArrowheads="1"/>
            </p:cNvSpPr>
            <p:nvPr/>
          </p:nvSpPr>
          <p:spPr bwMode="auto">
            <a:xfrm>
              <a:off x="2257520" y="5596100"/>
              <a:ext cx="3679817" cy="369330"/>
            </a:xfrm>
            <a:prstGeom prst="rect">
              <a:avLst/>
            </a:prstGeom>
            <a:solidFill>
              <a:schemeClr val="bg1"/>
            </a:solidFill>
            <a:ln w="9525">
              <a:solidFill>
                <a:schemeClr val="tx1"/>
              </a:solidFill>
              <a:miter lim="800000"/>
            </a:ln>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800">
                  <a:latin typeface="Arial" panose="020B0604020202020204" pitchFamily="34" charset="0"/>
                  <a:cs typeface="Arial" panose="020B0604020202020204" pitchFamily="34" charset="0"/>
                </a:rPr>
                <a:t>Virtualization Layer</a:t>
              </a:r>
              <a:endParaRPr kumimoji="0" lang="en-US" altLang="zh-CN" sz="1800">
                <a:latin typeface="Arial" panose="020B0604020202020204" pitchFamily="34" charset="0"/>
                <a:cs typeface="Arial" panose="020B0604020202020204" pitchFamily="34" charset="0"/>
              </a:endParaRPr>
            </a:p>
          </p:txBody>
        </p:sp>
        <p:sp>
          <p:nvSpPr>
            <p:cNvPr id="20" name="Rounded Rectangle 92"/>
            <p:cNvSpPr>
              <a:spLocks noChangeArrowheads="1"/>
            </p:cNvSpPr>
            <p:nvPr/>
          </p:nvSpPr>
          <p:spPr bwMode="auto">
            <a:xfrm>
              <a:off x="187892" y="5596100"/>
              <a:ext cx="1747692" cy="340798"/>
            </a:xfrm>
            <a:prstGeom prst="roundRect">
              <a:avLst>
                <a:gd name="adj" fmla="val 16667"/>
              </a:avLst>
            </a:prstGeom>
            <a:solidFill>
              <a:srgbClr val="10253F"/>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round/>
                </a14:hiddenLine>
              </a:ext>
            </a:extLst>
          </p:spPr>
          <p:txBody>
            <a:bodyPr>
              <a:spAutoFit/>
            </a:bodyPr>
            <a:lstStyle/>
            <a:p>
              <a:pPr algn="ctr" eaLnBrk="1" fontAlgn="auto" hangingPunct="1">
                <a:spcBef>
                  <a:spcPts val="0"/>
                </a:spcBef>
                <a:spcAft>
                  <a:spcPts val="0"/>
                </a:spcAft>
                <a:defRPr/>
              </a:pPr>
              <a:r>
                <a:rPr lang="en-US" sz="1400" b="1" dirty="0">
                  <a:solidFill>
                    <a:schemeClr val="bg1"/>
                  </a:solidFill>
                  <a:latin typeface="+mn-lt"/>
                  <a:ea typeface="+mn-ea"/>
                </a:rPr>
                <a:t>Virtualization SW</a:t>
              </a:r>
              <a:endParaRPr lang="en-US" sz="1400" b="1" dirty="0">
                <a:solidFill>
                  <a:schemeClr val="bg1"/>
                </a:solidFill>
                <a:latin typeface="+mn-lt"/>
                <a:ea typeface="+mn-ea"/>
              </a:endParaRPr>
            </a:p>
          </p:txBody>
        </p:sp>
      </p:grpSp>
      <p:grpSp>
        <p:nvGrpSpPr>
          <p:cNvPr id="48135" name="Group 14"/>
          <p:cNvGrpSpPr/>
          <p:nvPr/>
        </p:nvGrpSpPr>
        <p:grpSpPr bwMode="auto">
          <a:xfrm>
            <a:off x="1187450" y="4783138"/>
            <a:ext cx="5762625" cy="646112"/>
            <a:chOff x="175366" y="4868420"/>
            <a:chExt cx="5761971" cy="646330"/>
          </a:xfrm>
        </p:grpSpPr>
        <p:sp>
          <p:nvSpPr>
            <p:cNvPr id="48166" name="TextBox 11"/>
            <p:cNvSpPr txBox="1">
              <a:spLocks noChangeArrowheads="1"/>
            </p:cNvSpPr>
            <p:nvPr/>
          </p:nvSpPr>
          <p:spPr bwMode="auto">
            <a:xfrm>
              <a:off x="2257519" y="4868420"/>
              <a:ext cx="1191705" cy="646330"/>
            </a:xfrm>
            <a:prstGeom prst="rect">
              <a:avLst/>
            </a:prstGeom>
            <a:solidFill>
              <a:schemeClr val="bg1"/>
            </a:solidFill>
            <a:ln w="9525">
              <a:solidFill>
                <a:schemeClr val="tx1"/>
              </a:solidFill>
              <a:miter lim="800000"/>
            </a:ln>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800">
                  <a:latin typeface="Arial" panose="020B0604020202020204" pitchFamily="34" charset="0"/>
                  <a:cs typeface="Arial" panose="020B0604020202020204" pitchFamily="34" charset="0"/>
                </a:rPr>
                <a:t>Virtual </a:t>
              </a:r>
              <a:endParaRPr kumimoji="0" lang="en-US" altLang="zh-CN" sz="1800">
                <a:latin typeface="Arial" panose="020B0604020202020204" pitchFamily="34" charset="0"/>
                <a:cs typeface="Arial" panose="020B0604020202020204" pitchFamily="34" charset="0"/>
              </a:endParaRPr>
            </a:p>
            <a:p>
              <a:pPr algn="ctr" eaLnBrk="1" hangingPunct="1"/>
              <a:r>
                <a:rPr kumimoji="0" lang="en-US" altLang="zh-CN" sz="1800">
                  <a:latin typeface="Arial" panose="020B0604020202020204" pitchFamily="34" charset="0"/>
                  <a:cs typeface="Arial" panose="020B0604020202020204" pitchFamily="34" charset="0"/>
                </a:rPr>
                <a:t>Compute</a:t>
              </a:r>
              <a:endParaRPr kumimoji="0" lang="en-US" altLang="zh-CN" sz="1800">
                <a:latin typeface="Arial" panose="020B0604020202020204" pitchFamily="34" charset="0"/>
                <a:cs typeface="Arial" panose="020B0604020202020204" pitchFamily="34" charset="0"/>
              </a:endParaRPr>
            </a:p>
          </p:txBody>
        </p:sp>
        <p:sp>
          <p:nvSpPr>
            <p:cNvPr id="48167" name="TextBox 12"/>
            <p:cNvSpPr txBox="1">
              <a:spLocks noChangeArrowheads="1"/>
            </p:cNvSpPr>
            <p:nvPr/>
          </p:nvSpPr>
          <p:spPr bwMode="auto">
            <a:xfrm>
              <a:off x="3594862" y="4868420"/>
              <a:ext cx="1062613" cy="646330"/>
            </a:xfrm>
            <a:prstGeom prst="rect">
              <a:avLst/>
            </a:prstGeom>
            <a:solidFill>
              <a:schemeClr val="bg1"/>
            </a:solidFill>
            <a:ln w="9525">
              <a:solidFill>
                <a:schemeClr val="tx1"/>
              </a:solidFill>
              <a:miter lim="800000"/>
            </a:ln>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800">
                  <a:latin typeface="Arial" panose="020B0604020202020204" pitchFamily="34" charset="0"/>
                  <a:cs typeface="Arial" panose="020B0604020202020204" pitchFamily="34" charset="0"/>
                </a:rPr>
                <a:t>Virtual </a:t>
              </a:r>
              <a:endParaRPr kumimoji="0" lang="en-US" altLang="zh-CN" sz="1800">
                <a:latin typeface="Arial" panose="020B0604020202020204" pitchFamily="34" charset="0"/>
                <a:cs typeface="Arial" panose="020B0604020202020204" pitchFamily="34" charset="0"/>
              </a:endParaRPr>
            </a:p>
            <a:p>
              <a:pPr algn="ctr" eaLnBrk="1" hangingPunct="1"/>
              <a:r>
                <a:rPr kumimoji="0" lang="en-US" altLang="zh-CN" sz="1800">
                  <a:latin typeface="Arial" panose="020B0604020202020204" pitchFamily="34" charset="0"/>
                  <a:cs typeface="Arial" panose="020B0604020202020204" pitchFamily="34" charset="0"/>
                </a:rPr>
                <a:t>Storage</a:t>
              </a:r>
              <a:endParaRPr kumimoji="0" lang="en-US" altLang="zh-CN" sz="1800">
                <a:latin typeface="Arial" panose="020B0604020202020204" pitchFamily="34" charset="0"/>
                <a:cs typeface="Arial" panose="020B0604020202020204" pitchFamily="34" charset="0"/>
              </a:endParaRPr>
            </a:p>
          </p:txBody>
        </p:sp>
        <p:sp>
          <p:nvSpPr>
            <p:cNvPr id="48168" name="TextBox 13"/>
            <p:cNvSpPr txBox="1">
              <a:spLocks noChangeArrowheads="1"/>
            </p:cNvSpPr>
            <p:nvPr/>
          </p:nvSpPr>
          <p:spPr bwMode="auto">
            <a:xfrm>
              <a:off x="4784725" y="4868420"/>
              <a:ext cx="1152612" cy="646329"/>
            </a:xfrm>
            <a:prstGeom prst="rect">
              <a:avLst/>
            </a:prstGeom>
            <a:solidFill>
              <a:schemeClr val="bg1"/>
            </a:solidFill>
            <a:ln w="9525">
              <a:solidFill>
                <a:schemeClr val="tx1"/>
              </a:solidFill>
              <a:miter lim="800000"/>
            </a:ln>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800">
                  <a:latin typeface="Arial" panose="020B0604020202020204" pitchFamily="34" charset="0"/>
                  <a:cs typeface="Arial" panose="020B0604020202020204" pitchFamily="34" charset="0"/>
                </a:rPr>
                <a:t>Virtual </a:t>
              </a:r>
              <a:endParaRPr kumimoji="0" lang="en-US" altLang="zh-CN" sz="1800">
                <a:latin typeface="Arial" panose="020B0604020202020204" pitchFamily="34" charset="0"/>
                <a:cs typeface="Arial" panose="020B0604020202020204" pitchFamily="34" charset="0"/>
              </a:endParaRPr>
            </a:p>
            <a:p>
              <a:pPr algn="ctr" eaLnBrk="1" hangingPunct="1"/>
              <a:r>
                <a:rPr kumimoji="0" lang="en-US" altLang="zh-CN" sz="1800">
                  <a:latin typeface="Arial" panose="020B0604020202020204" pitchFamily="34" charset="0"/>
                  <a:cs typeface="Arial" panose="020B0604020202020204" pitchFamily="34" charset="0"/>
                </a:rPr>
                <a:t>Network</a:t>
              </a:r>
              <a:endParaRPr kumimoji="0" lang="en-US" altLang="zh-CN" sz="1800">
                <a:latin typeface="Arial" panose="020B0604020202020204" pitchFamily="34" charset="0"/>
                <a:cs typeface="Arial" panose="020B0604020202020204" pitchFamily="34" charset="0"/>
              </a:endParaRPr>
            </a:p>
          </p:txBody>
        </p:sp>
        <p:sp>
          <p:nvSpPr>
            <p:cNvPr id="25" name="Rounded Rectangle 93"/>
            <p:cNvSpPr>
              <a:spLocks noChangeArrowheads="1"/>
            </p:cNvSpPr>
            <p:nvPr/>
          </p:nvSpPr>
          <p:spPr bwMode="auto">
            <a:xfrm>
              <a:off x="175366" y="4990698"/>
              <a:ext cx="1747640" cy="339840"/>
            </a:xfrm>
            <a:prstGeom prst="roundRect">
              <a:avLst>
                <a:gd name="adj" fmla="val 16667"/>
              </a:avLst>
            </a:prstGeom>
            <a:solidFill>
              <a:srgbClr val="10253F"/>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round/>
                </a14:hiddenLine>
              </a:ext>
            </a:extLst>
          </p:spPr>
          <p:txBody>
            <a:bodyPr>
              <a:spAutoFit/>
            </a:bodyPr>
            <a:lstStyle/>
            <a:p>
              <a:pPr algn="ctr" eaLnBrk="1" fontAlgn="auto" hangingPunct="1">
                <a:spcBef>
                  <a:spcPts val="0"/>
                </a:spcBef>
                <a:spcAft>
                  <a:spcPts val="0"/>
                </a:spcAft>
                <a:defRPr/>
              </a:pPr>
              <a:r>
                <a:rPr lang="en-US" sz="1400" b="1" dirty="0">
                  <a:solidFill>
                    <a:schemeClr val="bg1"/>
                  </a:solidFill>
                  <a:latin typeface="+mn-lt"/>
                  <a:ea typeface="+mn-ea"/>
                </a:rPr>
                <a:t>Virtual Resources</a:t>
              </a:r>
              <a:endParaRPr lang="en-US" sz="1400" b="1" dirty="0">
                <a:solidFill>
                  <a:schemeClr val="bg1"/>
                </a:solidFill>
                <a:latin typeface="+mn-lt"/>
                <a:ea typeface="+mn-ea"/>
              </a:endParaRPr>
            </a:p>
          </p:txBody>
        </p:sp>
      </p:grpSp>
      <p:sp>
        <p:nvSpPr>
          <p:cNvPr id="26" name="Rounded Rectangle 95"/>
          <p:cNvSpPr>
            <a:spLocks noChangeArrowheads="1"/>
          </p:cNvSpPr>
          <p:nvPr/>
        </p:nvSpPr>
        <p:spPr bwMode="auto">
          <a:xfrm>
            <a:off x="1187450" y="2058988"/>
            <a:ext cx="1747838" cy="579437"/>
          </a:xfrm>
          <a:prstGeom prst="roundRect">
            <a:avLst>
              <a:gd name="adj" fmla="val 16667"/>
            </a:avLst>
          </a:prstGeom>
          <a:solidFill>
            <a:srgbClr val="10253F"/>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round/>
              </a14:hiddenLine>
            </a:ext>
          </a:extLst>
        </p:spPr>
        <p:txBody>
          <a:bodyPr>
            <a:spAutoFit/>
          </a:bodyPr>
          <a:lstStyle/>
          <a:p>
            <a:pPr algn="ctr" eaLnBrk="1" fontAlgn="auto" hangingPunct="1">
              <a:spcBef>
                <a:spcPts val="0"/>
              </a:spcBef>
              <a:spcAft>
                <a:spcPts val="0"/>
              </a:spcAft>
              <a:defRPr/>
            </a:pPr>
            <a:r>
              <a:rPr lang="en-US" sz="1400" b="1" dirty="0">
                <a:solidFill>
                  <a:schemeClr val="bg1"/>
                </a:solidFill>
                <a:latin typeface="+mn-lt"/>
                <a:ea typeface="+mn-ea"/>
              </a:rPr>
              <a:t>Logical Abstractions</a:t>
            </a:r>
            <a:endParaRPr lang="en-US" sz="1400" b="1" dirty="0">
              <a:solidFill>
                <a:schemeClr val="bg1"/>
              </a:solidFill>
              <a:latin typeface="+mn-lt"/>
              <a:ea typeface="+mn-ea"/>
            </a:endParaRPr>
          </a:p>
        </p:txBody>
      </p:sp>
      <p:cxnSp>
        <p:nvCxnSpPr>
          <p:cNvPr id="27" name="Straight Connector 96"/>
          <p:cNvCxnSpPr/>
          <p:nvPr/>
        </p:nvCxnSpPr>
        <p:spPr>
          <a:xfrm>
            <a:off x="1200150" y="3260725"/>
            <a:ext cx="5851525"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grpSp>
        <p:nvGrpSpPr>
          <p:cNvPr id="48138" name="Group 24"/>
          <p:cNvGrpSpPr/>
          <p:nvPr/>
        </p:nvGrpSpPr>
        <p:grpSpPr bwMode="auto">
          <a:xfrm>
            <a:off x="1303338" y="1771650"/>
            <a:ext cx="4735512" cy="1479550"/>
            <a:chOff x="291379" y="1857083"/>
            <a:chExt cx="4735545" cy="1479833"/>
          </a:xfrm>
        </p:grpSpPr>
        <p:sp>
          <p:nvSpPr>
            <p:cNvPr id="29" name="Rectangle 84"/>
            <p:cNvSpPr/>
            <p:nvPr/>
          </p:nvSpPr>
          <p:spPr>
            <a:xfrm>
              <a:off x="2866322" y="2154003"/>
              <a:ext cx="2160602" cy="1157508"/>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a typeface="宋体" panose="02010600030101010101" pitchFamily="2" charset="-122"/>
              </a:endParaRPr>
            </a:p>
          </p:txBody>
        </p:sp>
        <p:grpSp>
          <p:nvGrpSpPr>
            <p:cNvPr id="48151" name="Group 19"/>
            <p:cNvGrpSpPr/>
            <p:nvPr/>
          </p:nvGrpSpPr>
          <p:grpSpPr bwMode="auto">
            <a:xfrm>
              <a:off x="291379" y="1857083"/>
              <a:ext cx="4709301" cy="1479833"/>
              <a:chOff x="291379" y="1857083"/>
              <a:chExt cx="4709301" cy="1479833"/>
            </a:xfrm>
          </p:grpSpPr>
          <p:sp>
            <p:nvSpPr>
              <p:cNvPr id="48152" name="TextBox 18"/>
              <p:cNvSpPr txBox="1">
                <a:spLocks noChangeArrowheads="1"/>
              </p:cNvSpPr>
              <p:nvPr/>
            </p:nvSpPr>
            <p:spPr bwMode="auto">
              <a:xfrm>
                <a:off x="3044463" y="1857083"/>
                <a:ext cx="1865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Network Service</a:t>
                </a:r>
                <a:endParaRPr kumimoji="0" lang="en-US" altLang="zh-CN" sz="1800">
                  <a:latin typeface="Arial" panose="020B0604020202020204" pitchFamily="34" charset="0"/>
                  <a:cs typeface="Arial" panose="020B0604020202020204" pitchFamily="34" charset="0"/>
                </a:endParaRPr>
              </a:p>
            </p:txBody>
          </p:sp>
          <p:grpSp>
            <p:nvGrpSpPr>
              <p:cNvPr id="48153" name="Group 17"/>
              <p:cNvGrpSpPr/>
              <p:nvPr/>
            </p:nvGrpSpPr>
            <p:grpSpPr bwMode="auto">
              <a:xfrm>
                <a:off x="291379" y="2254766"/>
                <a:ext cx="4709301" cy="1082150"/>
                <a:chOff x="291379" y="2254766"/>
                <a:chExt cx="4709301" cy="1082150"/>
              </a:xfrm>
            </p:grpSpPr>
            <p:sp>
              <p:nvSpPr>
                <p:cNvPr id="48154" name="TextBox 59"/>
                <p:cNvSpPr txBox="1">
                  <a:spLocks noChangeArrowheads="1"/>
                </p:cNvSpPr>
                <p:nvPr/>
              </p:nvSpPr>
              <p:spPr bwMode="auto">
                <a:xfrm>
                  <a:off x="2920917" y="2911550"/>
                  <a:ext cx="595035" cy="338554"/>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600">
                      <a:latin typeface="Arial" panose="020B0604020202020204" pitchFamily="34" charset="0"/>
                      <a:cs typeface="Arial" panose="020B0604020202020204" pitchFamily="34" charset="0"/>
                    </a:rPr>
                    <a:t>VNF</a:t>
                  </a:r>
                  <a:endParaRPr kumimoji="0" lang="en-US" altLang="zh-CN" sz="1600">
                    <a:latin typeface="Arial" panose="020B0604020202020204" pitchFamily="34" charset="0"/>
                    <a:cs typeface="Arial" panose="020B0604020202020204" pitchFamily="34" charset="0"/>
                  </a:endParaRPr>
                </a:p>
              </p:txBody>
            </p:sp>
            <p:sp>
              <p:nvSpPr>
                <p:cNvPr id="48155" name="TextBox 60"/>
                <p:cNvSpPr txBox="1">
                  <a:spLocks noChangeArrowheads="1"/>
                </p:cNvSpPr>
                <p:nvPr/>
              </p:nvSpPr>
              <p:spPr bwMode="auto">
                <a:xfrm>
                  <a:off x="3669544" y="2911550"/>
                  <a:ext cx="595035" cy="338554"/>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600">
                      <a:latin typeface="Arial" panose="020B0604020202020204" pitchFamily="34" charset="0"/>
                      <a:cs typeface="Arial" panose="020B0604020202020204" pitchFamily="34" charset="0"/>
                    </a:rPr>
                    <a:t>VNF</a:t>
                  </a:r>
                  <a:endParaRPr kumimoji="0" lang="en-US" altLang="zh-CN" sz="1600">
                    <a:latin typeface="Arial" panose="020B0604020202020204" pitchFamily="34" charset="0"/>
                    <a:cs typeface="Arial" panose="020B0604020202020204" pitchFamily="34" charset="0"/>
                  </a:endParaRPr>
                </a:p>
              </p:txBody>
            </p:sp>
            <p:sp>
              <p:nvSpPr>
                <p:cNvPr id="48156" name="TextBox 61"/>
                <p:cNvSpPr txBox="1">
                  <a:spLocks noChangeArrowheads="1"/>
                </p:cNvSpPr>
                <p:nvPr/>
              </p:nvSpPr>
              <p:spPr bwMode="auto">
                <a:xfrm>
                  <a:off x="4405645" y="2911550"/>
                  <a:ext cx="595035" cy="338554"/>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600">
                      <a:latin typeface="Arial" panose="020B0604020202020204" pitchFamily="34" charset="0"/>
                      <a:cs typeface="Arial" panose="020B0604020202020204" pitchFamily="34" charset="0"/>
                    </a:rPr>
                    <a:t>VNF</a:t>
                  </a:r>
                  <a:endParaRPr kumimoji="0" lang="en-US" altLang="zh-CN" sz="1600">
                    <a:latin typeface="Arial" panose="020B0604020202020204" pitchFamily="34" charset="0"/>
                    <a:cs typeface="Arial" panose="020B0604020202020204" pitchFamily="34" charset="0"/>
                  </a:endParaRPr>
                </a:p>
              </p:txBody>
            </p:sp>
            <p:sp>
              <p:nvSpPr>
                <p:cNvPr id="48157" name="TextBox 62"/>
                <p:cNvSpPr txBox="1">
                  <a:spLocks noChangeArrowheads="1"/>
                </p:cNvSpPr>
                <p:nvPr/>
              </p:nvSpPr>
              <p:spPr bwMode="auto">
                <a:xfrm>
                  <a:off x="3346379" y="2254766"/>
                  <a:ext cx="595035" cy="338554"/>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600">
                      <a:latin typeface="Arial" panose="020B0604020202020204" pitchFamily="34" charset="0"/>
                      <a:cs typeface="Arial" panose="020B0604020202020204" pitchFamily="34" charset="0"/>
                    </a:rPr>
                    <a:t>VNF</a:t>
                  </a:r>
                  <a:endParaRPr kumimoji="0" lang="en-US" altLang="zh-CN" sz="1600">
                    <a:latin typeface="Arial" panose="020B0604020202020204" pitchFamily="34" charset="0"/>
                    <a:cs typeface="Arial" panose="020B0604020202020204" pitchFamily="34" charset="0"/>
                  </a:endParaRPr>
                </a:p>
              </p:txBody>
            </p:sp>
            <p:sp>
              <p:nvSpPr>
                <p:cNvPr id="48158" name="TextBox 77"/>
                <p:cNvSpPr txBox="1">
                  <a:spLocks noChangeArrowheads="1"/>
                </p:cNvSpPr>
                <p:nvPr/>
              </p:nvSpPr>
              <p:spPr bwMode="auto">
                <a:xfrm>
                  <a:off x="4315874" y="2260670"/>
                  <a:ext cx="595035" cy="338554"/>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600">
                      <a:latin typeface="Arial" panose="020B0604020202020204" pitchFamily="34" charset="0"/>
                      <a:cs typeface="Arial" panose="020B0604020202020204" pitchFamily="34" charset="0"/>
                    </a:rPr>
                    <a:t>VNF</a:t>
                  </a:r>
                  <a:endParaRPr kumimoji="0" lang="en-US" altLang="zh-CN" sz="1600">
                    <a:latin typeface="Arial" panose="020B0604020202020204" pitchFamily="34" charset="0"/>
                    <a:cs typeface="Arial" panose="020B0604020202020204" pitchFamily="34" charset="0"/>
                  </a:endParaRPr>
                </a:p>
              </p:txBody>
            </p:sp>
            <p:cxnSp>
              <p:nvCxnSpPr>
                <p:cNvPr id="38" name="Straight Connector 78"/>
                <p:cNvCxnSpPr>
                  <a:stCxn id="48154" idx="0"/>
                  <a:endCxn id="48157" idx="1"/>
                </p:cNvCxnSpPr>
                <p:nvPr/>
              </p:nvCxnSpPr>
              <p:spPr>
                <a:xfrm flipV="1">
                  <a:off x="3218750" y="2423929"/>
                  <a:ext cx="127001" cy="4874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79"/>
                <p:cNvCxnSpPr>
                  <a:stCxn id="48155" idx="0"/>
                  <a:endCxn id="48157" idx="2"/>
                </p:cNvCxnSpPr>
                <p:nvPr/>
              </p:nvCxnSpPr>
              <p:spPr>
                <a:xfrm flipH="1" flipV="1">
                  <a:off x="3642614" y="2592237"/>
                  <a:ext cx="323852" cy="3191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80"/>
                <p:cNvCxnSpPr>
                  <a:stCxn id="48158" idx="1"/>
                  <a:endCxn id="48157" idx="3"/>
                </p:cNvCxnSpPr>
                <p:nvPr/>
              </p:nvCxnSpPr>
              <p:spPr>
                <a:xfrm flipH="1" flipV="1">
                  <a:off x="3941067" y="2423929"/>
                  <a:ext cx="374653" cy="47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81"/>
                <p:cNvCxnSpPr>
                  <a:stCxn id="48158" idx="2"/>
                  <a:endCxn id="48155" idx="0"/>
                </p:cNvCxnSpPr>
                <p:nvPr/>
              </p:nvCxnSpPr>
              <p:spPr>
                <a:xfrm flipH="1">
                  <a:off x="3966467" y="2598588"/>
                  <a:ext cx="646118" cy="31279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82"/>
                <p:cNvCxnSpPr>
                  <a:stCxn id="48156" idx="0"/>
                  <a:endCxn id="48158" idx="2"/>
                </p:cNvCxnSpPr>
                <p:nvPr/>
              </p:nvCxnSpPr>
              <p:spPr>
                <a:xfrm flipH="1" flipV="1">
                  <a:off x="4612584" y="2598588"/>
                  <a:ext cx="90488" cy="31279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97"/>
                <p:cNvCxnSpPr/>
                <p:nvPr/>
              </p:nvCxnSpPr>
              <p:spPr>
                <a:xfrm>
                  <a:off x="291379" y="3270228"/>
                  <a:ext cx="31432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165" name="TextBox 98"/>
                <p:cNvSpPr txBox="1">
                  <a:spLocks noChangeArrowheads="1"/>
                </p:cNvSpPr>
                <p:nvPr/>
              </p:nvSpPr>
              <p:spPr bwMode="auto">
                <a:xfrm>
                  <a:off x="742898" y="3121472"/>
                  <a:ext cx="7777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800">
                      <a:latin typeface="Arial" panose="020B0604020202020204" pitchFamily="34" charset="0"/>
                      <a:cs typeface="Arial" panose="020B0604020202020204" pitchFamily="34" charset="0"/>
                    </a:rPr>
                    <a:t>Logical Links</a:t>
                  </a:r>
                  <a:endParaRPr kumimoji="0" lang="en-US" altLang="zh-CN" sz="800">
                    <a:latin typeface="Arial" panose="020B0604020202020204" pitchFamily="34" charset="0"/>
                    <a:cs typeface="Arial" panose="020B0604020202020204" pitchFamily="34" charset="0"/>
                  </a:endParaRPr>
                </a:p>
              </p:txBody>
            </p:sp>
          </p:grpSp>
        </p:grpSp>
      </p:grpSp>
      <p:grpSp>
        <p:nvGrpSpPr>
          <p:cNvPr id="48139" name="Group 16"/>
          <p:cNvGrpSpPr/>
          <p:nvPr/>
        </p:nvGrpSpPr>
        <p:grpSpPr bwMode="auto">
          <a:xfrm>
            <a:off x="1187450" y="3322638"/>
            <a:ext cx="5864225" cy="938212"/>
            <a:chOff x="175366" y="3408185"/>
            <a:chExt cx="5863579" cy="937431"/>
          </a:xfrm>
        </p:grpSpPr>
        <p:sp>
          <p:nvSpPr>
            <p:cNvPr id="46" name="Rectangle 1"/>
            <p:cNvSpPr/>
            <p:nvPr/>
          </p:nvSpPr>
          <p:spPr>
            <a:xfrm>
              <a:off x="2048410" y="3408185"/>
              <a:ext cx="3990535" cy="851777"/>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a typeface="宋体" panose="02010600030101010101" pitchFamily="2" charset="-122"/>
              </a:endParaRPr>
            </a:p>
          </p:txBody>
        </p:sp>
        <p:sp>
          <p:nvSpPr>
            <p:cNvPr id="48142" name="TextBox 2"/>
            <p:cNvSpPr txBox="1">
              <a:spLocks noChangeArrowheads="1"/>
            </p:cNvSpPr>
            <p:nvPr/>
          </p:nvSpPr>
          <p:spPr bwMode="auto">
            <a:xfrm>
              <a:off x="2257519" y="3408185"/>
              <a:ext cx="1711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VNF Instances</a:t>
              </a:r>
              <a:endParaRPr kumimoji="0" lang="en-US" altLang="zh-CN" sz="1800">
                <a:latin typeface="Arial" panose="020B0604020202020204" pitchFamily="34" charset="0"/>
                <a:cs typeface="Arial" panose="020B0604020202020204" pitchFamily="34" charset="0"/>
              </a:endParaRPr>
            </a:p>
          </p:txBody>
        </p:sp>
        <p:sp>
          <p:nvSpPr>
            <p:cNvPr id="48143" name="TextBox 51"/>
            <p:cNvSpPr txBox="1">
              <a:spLocks noChangeArrowheads="1"/>
            </p:cNvSpPr>
            <p:nvPr/>
          </p:nvSpPr>
          <p:spPr bwMode="auto">
            <a:xfrm>
              <a:off x="2251109" y="3793692"/>
              <a:ext cx="659155" cy="369332"/>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VNF</a:t>
              </a:r>
              <a:endParaRPr kumimoji="0" lang="en-US" altLang="zh-CN" sz="1800">
                <a:latin typeface="Arial" panose="020B0604020202020204" pitchFamily="34" charset="0"/>
                <a:cs typeface="Arial" panose="020B0604020202020204" pitchFamily="34" charset="0"/>
              </a:endParaRPr>
            </a:p>
          </p:txBody>
        </p:sp>
        <p:sp>
          <p:nvSpPr>
            <p:cNvPr id="48144" name="TextBox 53"/>
            <p:cNvSpPr txBox="1">
              <a:spLocks noChangeArrowheads="1"/>
            </p:cNvSpPr>
            <p:nvPr/>
          </p:nvSpPr>
          <p:spPr bwMode="auto">
            <a:xfrm>
              <a:off x="3116560" y="3793692"/>
              <a:ext cx="659155" cy="369332"/>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VNF</a:t>
              </a:r>
              <a:endParaRPr kumimoji="0" lang="en-US" altLang="zh-CN" sz="1800">
                <a:latin typeface="Arial" panose="020B0604020202020204" pitchFamily="34" charset="0"/>
                <a:cs typeface="Arial" panose="020B0604020202020204" pitchFamily="34" charset="0"/>
              </a:endParaRPr>
            </a:p>
          </p:txBody>
        </p:sp>
        <p:sp>
          <p:nvSpPr>
            <p:cNvPr id="48145" name="TextBox 56"/>
            <p:cNvSpPr txBox="1">
              <a:spLocks noChangeArrowheads="1"/>
            </p:cNvSpPr>
            <p:nvPr/>
          </p:nvSpPr>
          <p:spPr bwMode="auto">
            <a:xfrm>
              <a:off x="4847460" y="3793692"/>
              <a:ext cx="659155" cy="369332"/>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VNF</a:t>
              </a:r>
              <a:endParaRPr kumimoji="0" lang="en-US" altLang="zh-CN" sz="1800">
                <a:latin typeface="Arial" panose="020B0604020202020204" pitchFamily="34" charset="0"/>
                <a:cs typeface="Arial" panose="020B0604020202020204" pitchFamily="34" charset="0"/>
              </a:endParaRPr>
            </a:p>
          </p:txBody>
        </p:sp>
        <p:sp>
          <p:nvSpPr>
            <p:cNvPr id="51" name="Rounded Rectangle 94"/>
            <p:cNvSpPr>
              <a:spLocks noChangeArrowheads="1"/>
            </p:cNvSpPr>
            <p:nvPr/>
          </p:nvSpPr>
          <p:spPr bwMode="auto">
            <a:xfrm>
              <a:off x="175366" y="3685766"/>
              <a:ext cx="1747645" cy="339442"/>
            </a:xfrm>
            <a:prstGeom prst="roundRect">
              <a:avLst>
                <a:gd name="adj" fmla="val 16667"/>
              </a:avLst>
            </a:prstGeom>
            <a:solidFill>
              <a:srgbClr val="10253F"/>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round/>
                </a14:hiddenLine>
              </a:ext>
            </a:extLst>
          </p:spPr>
          <p:txBody>
            <a:bodyPr>
              <a:spAutoFit/>
            </a:bodyPr>
            <a:lstStyle/>
            <a:p>
              <a:pPr algn="ctr" eaLnBrk="1" fontAlgn="auto" hangingPunct="1">
                <a:spcBef>
                  <a:spcPts val="0"/>
                </a:spcBef>
                <a:spcAft>
                  <a:spcPts val="0"/>
                </a:spcAft>
                <a:defRPr/>
              </a:pPr>
              <a:r>
                <a:rPr lang="en-US" sz="1400" b="1" dirty="0">
                  <a:solidFill>
                    <a:schemeClr val="bg1"/>
                  </a:solidFill>
                  <a:latin typeface="+mn-lt"/>
                  <a:ea typeface="+mn-ea"/>
                </a:rPr>
                <a:t>SW Instances</a:t>
              </a:r>
              <a:endParaRPr lang="en-US" sz="1400" b="1" dirty="0">
                <a:solidFill>
                  <a:schemeClr val="bg1"/>
                </a:solidFill>
                <a:latin typeface="+mn-lt"/>
                <a:ea typeface="+mn-ea"/>
              </a:endParaRPr>
            </a:p>
          </p:txBody>
        </p:sp>
        <p:cxnSp>
          <p:nvCxnSpPr>
            <p:cNvPr id="52" name="Straight Connector 22"/>
            <p:cNvCxnSpPr/>
            <p:nvPr/>
          </p:nvCxnSpPr>
          <p:spPr>
            <a:xfrm>
              <a:off x="188065" y="4342444"/>
              <a:ext cx="5850880"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48148" name="Rectangle 23"/>
            <p:cNvSpPr>
              <a:spLocks noChangeArrowheads="1"/>
            </p:cNvSpPr>
            <p:nvPr/>
          </p:nvSpPr>
          <p:spPr bwMode="auto">
            <a:xfrm>
              <a:off x="187891" y="4130172"/>
              <a:ext cx="177925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800"/>
                <a:t>VNF : Virtualized Network Function</a:t>
              </a:r>
              <a:endParaRPr kumimoji="0" lang="en-US" altLang="zh-CN" sz="800"/>
            </a:p>
          </p:txBody>
        </p:sp>
        <p:sp>
          <p:nvSpPr>
            <p:cNvPr id="48149" name="TextBox 99"/>
            <p:cNvSpPr txBox="1">
              <a:spLocks noChangeArrowheads="1"/>
            </p:cNvSpPr>
            <p:nvPr/>
          </p:nvSpPr>
          <p:spPr bwMode="auto">
            <a:xfrm>
              <a:off x="3982009" y="3793692"/>
              <a:ext cx="659155" cy="369332"/>
            </a:xfrm>
            <a:prstGeom prst="rect">
              <a:avLst/>
            </a:prstGeom>
            <a:solidFill>
              <a:schemeClr val="bg1"/>
            </a:solidFill>
            <a:ln w="9525">
              <a:solidFill>
                <a:schemeClr val="tx1"/>
              </a:solidFill>
              <a:miter lim="800000"/>
            </a:ln>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US" altLang="zh-CN" sz="1800">
                  <a:latin typeface="Arial" panose="020B0604020202020204" pitchFamily="34" charset="0"/>
                  <a:cs typeface="Arial" panose="020B0604020202020204" pitchFamily="34" charset="0"/>
                </a:rPr>
                <a:t>VNF</a:t>
              </a:r>
              <a:endParaRPr kumimoji="0" lang="en-US" altLang="zh-CN" sz="1800">
                <a:latin typeface="Arial" panose="020B0604020202020204" pitchFamily="34" charset="0"/>
                <a:cs typeface="Arial" panose="020B0604020202020204" pitchFamily="34" charset="0"/>
              </a:endParaRPr>
            </a:p>
          </p:txBody>
        </p:sp>
      </p:grpSp>
      <p:sp>
        <p:nvSpPr>
          <p:cNvPr id="48140" name="Text Box 45"/>
          <p:cNvSpPr txBox="1">
            <a:spLocks noChangeArrowheads="1"/>
          </p:cNvSpPr>
          <p:nvPr/>
        </p:nvSpPr>
        <p:spPr bwMode="auto">
          <a:xfrm>
            <a:off x="4787900" y="6400800"/>
            <a:ext cx="4475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400">
                <a:solidFill>
                  <a:srgbClr val="000000"/>
                </a:solidFill>
                <a:latin typeface="Arial" panose="020B0604020202020204" pitchFamily="34" charset="0"/>
                <a:ea typeface="MS PGothic" panose="020B0600070205080204" pitchFamily="34" charset="-128"/>
                <a:cs typeface="Arial" panose="020B0604020202020204" pitchFamily="34" charset="0"/>
              </a:rPr>
              <a:t>Source: Adapted from D. Lopez Telefonica I+D, NFV </a:t>
            </a:r>
            <a:endParaRPr kumimoji="0" lang="en-US" altLang="zh-CN" sz="1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传统网络 </a:t>
            </a:r>
            <a:r>
              <a:rPr lang="en-US" altLang="zh-CN" dirty="0"/>
              <a:t>vs</a:t>
            </a:r>
            <a:r>
              <a:rPr lang="zh-CN" altLang="en-US" dirty="0"/>
              <a:t> </a:t>
            </a:r>
            <a:r>
              <a:rPr lang="en-US" altLang="zh-CN" dirty="0"/>
              <a:t>NFV</a:t>
            </a:r>
            <a:endParaRPr lang="en-US" dirty="0"/>
          </a:p>
        </p:txBody>
      </p:sp>
      <p:graphicFrame>
        <p:nvGraphicFramePr>
          <p:cNvPr id="4" name="內容版面配置區 3"/>
          <p:cNvGraphicFramePr>
            <a:graphicFrameLocks noGrp="1"/>
          </p:cNvGraphicFramePr>
          <p:nvPr>
            <p:ph idx="1"/>
            <p:custDataLst>
              <p:tags r:id="rId1"/>
            </p:custDataLst>
          </p:nvPr>
        </p:nvGraphicFramePr>
        <p:xfrm>
          <a:off x="611560" y="908719"/>
          <a:ext cx="7992887" cy="5217715"/>
        </p:xfrm>
        <a:graphic>
          <a:graphicData uri="http://schemas.openxmlformats.org/drawingml/2006/table">
            <a:tbl>
              <a:tblPr firstRow="1" bandRow="1">
                <a:tableStyleId>{69CF1AB2-1976-4502-BF36-3FF5EA218861}</a:tableStyleId>
              </a:tblPr>
              <a:tblGrid>
                <a:gridCol w="576064"/>
                <a:gridCol w="3744416"/>
                <a:gridCol w="3672407"/>
              </a:tblGrid>
              <a:tr h="432781">
                <a:tc>
                  <a:txBody>
                    <a:bodyPr/>
                    <a:lstStyle/>
                    <a:p>
                      <a:endParaRPr lang="zh-TW" altLang="en-US" sz="2400" dirty="0">
                        <a:latin typeface="+mn-lt"/>
                        <a:ea typeface="+mn-ea"/>
                      </a:endParaRPr>
                    </a:p>
                  </a:txBody>
                  <a:tcPr marL="91445" marR="91445" marT="45726" marB="45726">
                    <a:solidFill>
                      <a:srgbClr val="CCECFF"/>
                    </a:solidFill>
                  </a:tcPr>
                </a:tc>
                <a:tc>
                  <a:txBody>
                    <a:bodyPr/>
                    <a:lstStyle/>
                    <a:p>
                      <a:pPr algn="ctr"/>
                      <a:r>
                        <a:rPr lang="zh-CN" altLang="en-US" sz="2400" dirty="0">
                          <a:solidFill>
                            <a:srgbClr val="0000FF"/>
                          </a:solidFill>
                          <a:latin typeface="+mn-lt"/>
                          <a:ea typeface="+mn-ea"/>
                        </a:rPr>
                        <a:t>传统网络</a:t>
                      </a:r>
                      <a:endParaRPr lang="zh-TW" altLang="en-US" sz="2400" dirty="0">
                        <a:solidFill>
                          <a:srgbClr val="0000FF"/>
                        </a:solidFill>
                        <a:latin typeface="+mn-lt"/>
                        <a:ea typeface="+mn-ea"/>
                      </a:endParaRPr>
                    </a:p>
                  </a:txBody>
                  <a:tcPr marL="91445" marR="91445" marT="45726" marB="45726" anchor="ctr">
                    <a:solidFill>
                      <a:srgbClr val="CCECFF"/>
                    </a:solidFill>
                  </a:tcPr>
                </a:tc>
                <a:tc>
                  <a:txBody>
                    <a:bodyPr/>
                    <a:lstStyle/>
                    <a:p>
                      <a:pPr algn="ctr"/>
                      <a:r>
                        <a:rPr lang="en-US" altLang="zh-TW" sz="2400" dirty="0">
                          <a:solidFill>
                            <a:srgbClr val="0000FF"/>
                          </a:solidFill>
                          <a:latin typeface="+mn-lt"/>
                          <a:ea typeface="+mn-ea"/>
                        </a:rPr>
                        <a:t>NFV</a:t>
                      </a:r>
                      <a:endParaRPr lang="zh-TW" altLang="en-US" sz="2400" dirty="0">
                        <a:solidFill>
                          <a:srgbClr val="0000FF"/>
                        </a:solidFill>
                        <a:latin typeface="+mn-lt"/>
                        <a:ea typeface="+mn-ea"/>
                      </a:endParaRPr>
                    </a:p>
                  </a:txBody>
                  <a:tcPr marL="91445" marR="91445" marT="45726" marB="45726" anchor="ctr">
                    <a:solidFill>
                      <a:srgbClr val="CCECFF"/>
                    </a:solidFill>
                  </a:tcPr>
                </a:tc>
              </a:tr>
              <a:tr h="1125213">
                <a:tc>
                  <a:txBody>
                    <a:bodyPr/>
                    <a:lstStyle/>
                    <a:p>
                      <a:r>
                        <a:rPr lang="zh-CN" altLang="en-US" sz="2400" b="1" dirty="0">
                          <a:solidFill>
                            <a:srgbClr val="0000FF"/>
                          </a:solidFill>
                          <a:latin typeface="+mn-lt"/>
                          <a:ea typeface="+mn-ea"/>
                        </a:rPr>
                        <a:t>思路</a:t>
                      </a:r>
                      <a:endParaRPr lang="zh-TW" altLang="en-US" sz="2400" b="1" dirty="0">
                        <a:solidFill>
                          <a:srgbClr val="0000FF"/>
                        </a:solidFill>
                        <a:latin typeface="+mn-lt"/>
                        <a:ea typeface="+mn-ea"/>
                      </a:endParaRPr>
                    </a:p>
                  </a:txBody>
                  <a:tcPr marL="91445" marR="91445" marT="45726" marB="45726" anchor="ctr">
                    <a:solidFill>
                      <a:srgbClr val="CCECFF"/>
                    </a:solidFill>
                  </a:tcPr>
                </a:tc>
                <a:tc>
                  <a:txBody>
                    <a:bodyPr/>
                    <a:lstStyle/>
                    <a:p>
                      <a:pPr algn="just"/>
                      <a:r>
                        <a:rPr lang="zh-CN" altLang="en-US" sz="2400" b="1" kern="1200" dirty="0">
                          <a:effectLst/>
                          <a:latin typeface="+mn-lt"/>
                          <a:ea typeface="+mn-ea"/>
                        </a:rPr>
                        <a:t>分布的架构，各种专用的硬件架构</a:t>
                      </a:r>
                      <a:r>
                        <a:rPr lang="zh-TW" altLang="en-US" sz="2400" b="1" kern="1200" dirty="0">
                          <a:effectLst/>
                          <a:latin typeface="+mn-lt"/>
                          <a:ea typeface="+mn-ea"/>
                        </a:rPr>
                        <a:t>。</a:t>
                      </a:r>
                      <a:endParaRPr lang="zh-TW" altLang="en-US" sz="2400" b="1" dirty="0">
                        <a:latin typeface="+mn-lt"/>
                        <a:ea typeface="+mn-ea"/>
                      </a:endParaRPr>
                    </a:p>
                  </a:txBody>
                  <a:tcPr marL="91445" marR="91445" marT="45726" marB="45726"/>
                </a:tc>
                <a:tc>
                  <a:txBody>
                    <a:bodyPr/>
                    <a:lstStyle/>
                    <a:p>
                      <a:pPr algn="just"/>
                      <a:r>
                        <a:rPr lang="zh-TW" altLang="en-US" sz="2400" b="1" dirty="0">
                          <a:latin typeface="+mn-lt"/>
                          <a:ea typeface="+mn-ea"/>
                        </a:rPr>
                        <a:t>集中式</a:t>
                      </a:r>
                      <a:r>
                        <a:rPr lang="zh-CN" altLang="en-US" sz="2400" b="1" dirty="0">
                          <a:latin typeface="+mn-lt"/>
                          <a:ea typeface="+mn-ea"/>
                        </a:rPr>
                        <a:t>架构</a:t>
                      </a:r>
                      <a:r>
                        <a:rPr lang="zh-TW" altLang="en-US" sz="2400" b="1" dirty="0">
                          <a:latin typeface="+mn-lt"/>
                          <a:ea typeface="+mn-ea"/>
                        </a:rPr>
                        <a:t>，利用</a:t>
                      </a:r>
                      <a:r>
                        <a:rPr lang="zh-CN" altLang="en-US" sz="2400" b="1" dirty="0">
                          <a:solidFill>
                            <a:srgbClr val="FF0000"/>
                          </a:solidFill>
                          <a:latin typeface="+mn-lt"/>
                          <a:ea typeface="+mn-ea"/>
                        </a:rPr>
                        <a:t>虚拟化平台</a:t>
                      </a:r>
                      <a:r>
                        <a:rPr lang="zh-TW" altLang="en-US" sz="2400" b="1" dirty="0">
                          <a:latin typeface="+mn-lt"/>
                          <a:ea typeface="+mn-ea"/>
                        </a:rPr>
                        <a:t>提供</a:t>
                      </a:r>
                      <a:r>
                        <a:rPr lang="zh-CN" altLang="en-US" sz="2400" b="1" dirty="0">
                          <a:latin typeface="+mn-lt"/>
                          <a:ea typeface="+mn-ea"/>
                        </a:rPr>
                        <a:t>网络功能</a:t>
                      </a:r>
                      <a:r>
                        <a:rPr lang="zh-TW" altLang="en-US" sz="2400" b="1" dirty="0">
                          <a:latin typeface="+mn-lt"/>
                          <a:ea typeface="+mn-ea"/>
                        </a:rPr>
                        <a:t>。</a:t>
                      </a:r>
                      <a:endParaRPr lang="zh-TW" altLang="en-US" sz="2400" b="1" dirty="0">
                        <a:latin typeface="+mn-lt"/>
                        <a:ea typeface="+mn-ea"/>
                      </a:endParaRPr>
                    </a:p>
                  </a:txBody>
                  <a:tcPr marL="91445" marR="91445" marT="45726" marB="45726"/>
                </a:tc>
              </a:tr>
              <a:tr h="1817645">
                <a:tc>
                  <a:txBody>
                    <a:bodyPr/>
                    <a:lstStyle/>
                    <a:p>
                      <a:r>
                        <a:rPr lang="zh-CN" altLang="en-US" sz="2400" b="1" dirty="0">
                          <a:solidFill>
                            <a:srgbClr val="0000FF"/>
                          </a:solidFill>
                          <a:latin typeface="+mn-lt"/>
                          <a:ea typeface="+mn-ea"/>
                        </a:rPr>
                        <a:t>优点</a:t>
                      </a:r>
                      <a:endParaRPr lang="en-US" altLang="zh-TW" sz="2400" b="1" dirty="0">
                        <a:solidFill>
                          <a:srgbClr val="0000FF"/>
                        </a:solidFill>
                        <a:latin typeface="+mn-lt"/>
                        <a:ea typeface="+mn-ea"/>
                      </a:endParaRPr>
                    </a:p>
                  </a:txBody>
                  <a:tcPr marL="91445" marR="91445" marT="45726" marB="45726" anchor="ctr">
                    <a:solidFill>
                      <a:srgbClr val="CCECFF"/>
                    </a:solidFill>
                  </a:tcPr>
                </a:tc>
                <a:tc>
                  <a:txBody>
                    <a:bodyPr/>
                    <a:lstStyle/>
                    <a:p>
                      <a:pPr algn="just"/>
                      <a:r>
                        <a:rPr lang="zh-CN" altLang="en-US" sz="2400" b="1" kern="1200" dirty="0">
                          <a:effectLst/>
                          <a:latin typeface="+mn-lt"/>
                          <a:ea typeface="+mn-ea"/>
                        </a:rPr>
                        <a:t>硬件具有速度优势</a:t>
                      </a:r>
                      <a:r>
                        <a:rPr lang="zh-TW" altLang="en-US" sz="2400" b="1" kern="1200" dirty="0">
                          <a:effectLst/>
                          <a:latin typeface="+mn-lt"/>
                          <a:ea typeface="+mn-ea"/>
                        </a:rPr>
                        <a:t>。</a:t>
                      </a:r>
                      <a:endParaRPr lang="zh-TW" altLang="en-US" sz="2400" b="1" dirty="0">
                        <a:latin typeface="+mn-lt"/>
                        <a:ea typeface="+mn-ea"/>
                      </a:endParaRPr>
                    </a:p>
                  </a:txBody>
                  <a:tcPr marL="91445" marR="91445" marT="45726" marB="45726"/>
                </a:tc>
                <a:tc>
                  <a:txBody>
                    <a:bodyPr/>
                    <a:lstStyle/>
                    <a:p>
                      <a:pPr algn="just"/>
                      <a:r>
                        <a:rPr lang="zh-CN" altLang="en-US" sz="2400" b="1" dirty="0">
                          <a:latin typeface="+mn-lt"/>
                          <a:ea typeface="+mn-ea"/>
                        </a:rPr>
                        <a:t>虚拟化平台具有弹性扩展能力</a:t>
                      </a:r>
                      <a:r>
                        <a:rPr lang="zh-TW" altLang="en-US" sz="2400" b="1" dirty="0">
                          <a:latin typeface="+mn-lt"/>
                          <a:ea typeface="+mn-ea"/>
                        </a:rPr>
                        <a:t>。</a:t>
                      </a:r>
                      <a:endParaRPr lang="en-US" altLang="zh-TW" sz="2400" b="1" dirty="0">
                        <a:latin typeface="+mn-lt"/>
                        <a:ea typeface="+mn-ea"/>
                      </a:endParaRPr>
                    </a:p>
                    <a:p>
                      <a:pPr algn="just"/>
                      <a:r>
                        <a:rPr lang="zh-CN" altLang="en-US" sz="2400" b="1" dirty="0">
                          <a:latin typeface="+mn-lt"/>
                          <a:ea typeface="+mn-ea"/>
                        </a:rPr>
                        <a:t>不受厂商锁定</a:t>
                      </a:r>
                      <a:endParaRPr lang="en-US" altLang="zh-CN" sz="2400" b="1" dirty="0">
                        <a:latin typeface="+mn-lt"/>
                        <a:ea typeface="+mn-ea"/>
                      </a:endParaRPr>
                    </a:p>
                  </a:txBody>
                  <a:tcPr marL="91445" marR="91445" marT="45726" marB="45726"/>
                </a:tc>
              </a:tr>
              <a:tr h="1817645">
                <a:tc>
                  <a:txBody>
                    <a:bodyPr/>
                    <a:lstStyle/>
                    <a:p>
                      <a:r>
                        <a:rPr lang="zh-CN" altLang="en-US" sz="2400" b="1" dirty="0">
                          <a:solidFill>
                            <a:srgbClr val="0000FF"/>
                          </a:solidFill>
                          <a:latin typeface="+mn-lt"/>
                          <a:ea typeface="+mn-ea"/>
                        </a:rPr>
                        <a:t>缺点</a:t>
                      </a:r>
                      <a:endParaRPr lang="zh-TW" altLang="en-US" sz="2400" b="1" dirty="0">
                        <a:solidFill>
                          <a:srgbClr val="0000FF"/>
                        </a:solidFill>
                        <a:latin typeface="+mn-lt"/>
                        <a:ea typeface="+mn-ea"/>
                      </a:endParaRPr>
                    </a:p>
                  </a:txBody>
                  <a:tcPr marL="91445" marR="91445" marT="45726" marB="45726" anchor="ctr">
                    <a:solidFill>
                      <a:srgbClr val="CCECFF"/>
                    </a:solidFill>
                  </a:tcPr>
                </a:tc>
                <a:tc>
                  <a:txBody>
                    <a:bodyPr/>
                    <a:lstStyle/>
                    <a:p>
                      <a:pPr algn="just"/>
                      <a:r>
                        <a:rPr lang="zh-CN" altLang="en-US" sz="2400" b="1" kern="1200" dirty="0">
                          <a:effectLst/>
                          <a:latin typeface="+mn-lt"/>
                          <a:ea typeface="+mn-ea"/>
                        </a:rPr>
                        <a:t>当需要功能改变时，需要逐一设置或者更换设备，人力和成本高</a:t>
                      </a:r>
                      <a:r>
                        <a:rPr lang="zh-TW" altLang="en-US" sz="2400" b="1" kern="1200" dirty="0">
                          <a:effectLst/>
                          <a:latin typeface="+mn-lt"/>
                          <a:ea typeface="+mn-ea"/>
                        </a:rPr>
                        <a:t>。</a:t>
                      </a:r>
                      <a:endParaRPr lang="zh-TW" altLang="en-US" sz="2400" b="1" dirty="0">
                        <a:latin typeface="+mn-lt"/>
                        <a:ea typeface="+mn-ea"/>
                      </a:endParaRPr>
                    </a:p>
                  </a:txBody>
                  <a:tcPr marL="91445" marR="91445" marT="45726" marB="45726"/>
                </a:tc>
                <a:tc>
                  <a:txBody>
                    <a:bodyPr/>
                    <a:lstStyle/>
                    <a:p>
                      <a:pPr algn="just"/>
                      <a:r>
                        <a:rPr lang="zh-CN" altLang="en-US" sz="2400" b="1" dirty="0">
                          <a:latin typeface="+mn-lt"/>
                          <a:ea typeface="+mn-ea"/>
                        </a:rPr>
                        <a:t>初期虚拟化平台投资高</a:t>
                      </a:r>
                      <a:r>
                        <a:rPr lang="zh-TW" altLang="en-US" sz="2400" b="1" dirty="0">
                          <a:latin typeface="+mn-lt"/>
                          <a:ea typeface="+mn-ea"/>
                        </a:rPr>
                        <a:t>。</a:t>
                      </a:r>
                      <a:endParaRPr lang="zh-TW" altLang="en-US" sz="2400" b="1" dirty="0">
                        <a:latin typeface="+mn-lt"/>
                        <a:ea typeface="+mn-ea"/>
                      </a:endParaRPr>
                    </a:p>
                  </a:txBody>
                  <a:tcPr marL="91445" marR="91445" marT="45726" marB="45726"/>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noChangeArrowheads="1"/>
          </p:cNvSpPr>
          <p:nvPr>
            <p:ph type="title"/>
          </p:nvPr>
        </p:nvSpPr>
        <p:spPr/>
        <p:txBody>
          <a:bodyPr/>
          <a:lstStyle/>
          <a:p>
            <a:r>
              <a:rPr lang="zh-CN" altLang="en-US" dirty="0">
                <a:ea typeface="宋体" panose="02010600030101010101" pitchFamily="2" charset="-122"/>
              </a:rPr>
              <a:t>优势</a:t>
            </a:r>
            <a:endParaRPr lang="en-US" altLang="zh-CN" dirty="0">
              <a:ea typeface="宋体" panose="02010600030101010101" pitchFamily="2" charset="-122"/>
            </a:endParaRPr>
          </a:p>
        </p:txBody>
      </p:sp>
      <p:sp>
        <p:nvSpPr>
          <p:cNvPr id="16386" name="Content Placeholder 2"/>
          <p:cNvSpPr>
            <a:spLocks noGrp="1" noChangeArrowheads="1"/>
          </p:cNvSpPr>
          <p:nvPr>
            <p:ph idx="1"/>
          </p:nvPr>
        </p:nvSpPr>
        <p:spPr/>
        <p:txBody>
          <a:bodyPr/>
          <a:lstStyle/>
          <a:p>
            <a:pPr marL="266700" indent="-266700">
              <a:buClr>
                <a:srgbClr val="0000FF"/>
              </a:buClr>
              <a:tabLst>
                <a:tab pos="266700" algn="l"/>
              </a:tabLst>
            </a:pPr>
            <a:r>
              <a:rPr lang="zh-CN" altLang="en-GB" sz="2400" dirty="0">
                <a:solidFill>
                  <a:srgbClr val="CC0000"/>
                </a:solidFill>
                <a:ea typeface="宋体" panose="02010600030101010101" pitchFamily="2" charset="-122"/>
              </a:rPr>
              <a:t>减小</a:t>
            </a:r>
            <a:r>
              <a:rPr lang="zh-CN" altLang="en-US" sz="2400" dirty="0">
                <a:solidFill>
                  <a:srgbClr val="CC0000"/>
                </a:solidFill>
                <a:ea typeface="宋体" panose="02010600030101010101" pitchFamily="2" charset="-122"/>
              </a:rPr>
              <a:t>设备投入成本</a:t>
            </a:r>
            <a:r>
              <a:rPr lang="en-GB" altLang="zh-CN" sz="2400" dirty="0">
                <a:solidFill>
                  <a:srgbClr val="C00000"/>
                </a:solidFill>
                <a:ea typeface="宋体" panose="02010600030101010101" pitchFamily="2" charset="-122"/>
              </a:rPr>
              <a:t> (CAPEX)</a:t>
            </a:r>
            <a:endParaRPr lang="en-GB" altLang="zh-CN" sz="2400" dirty="0">
              <a:solidFill>
                <a:srgbClr val="C00000"/>
              </a:solidFill>
              <a:ea typeface="宋体" panose="02010600030101010101" pitchFamily="2" charset="-122"/>
            </a:endParaRPr>
          </a:p>
          <a:p>
            <a:pPr lvl="1">
              <a:buClr>
                <a:srgbClr val="0000FF"/>
              </a:buClr>
              <a:tabLst>
                <a:tab pos="266700" algn="l"/>
              </a:tabLst>
            </a:pPr>
            <a:r>
              <a:rPr lang="zh-CN" altLang="en-GB" sz="2000" dirty="0">
                <a:ea typeface="宋体" panose="02010600030101010101" pitchFamily="2" charset="-122"/>
              </a:rPr>
              <a:t>利用</a:t>
            </a:r>
            <a:r>
              <a:rPr lang="en-GB" altLang="zh-CN" sz="2000" dirty="0">
                <a:ea typeface="宋体" panose="02010600030101010101" pitchFamily="2" charset="-122"/>
              </a:rPr>
              <a:t>IT</a:t>
            </a:r>
            <a:r>
              <a:rPr lang="zh-CN" altLang="en-GB" sz="2000" dirty="0">
                <a:ea typeface="宋体" panose="02010600030101010101" pitchFamily="2" charset="-122"/>
              </a:rPr>
              <a:t>通用设备</a:t>
            </a:r>
            <a:r>
              <a:rPr lang="zh-CN" altLang="en-US" sz="2000" dirty="0">
                <a:ea typeface="宋体" panose="02010600030101010101" pitchFamily="2" charset="-122"/>
              </a:rPr>
              <a:t>的规模性，降低成本</a:t>
            </a:r>
            <a:r>
              <a:rPr lang="en-GB" altLang="zh-CN" sz="2000" dirty="0">
                <a:ea typeface="宋体" panose="02010600030101010101" pitchFamily="2" charset="-122"/>
              </a:rPr>
              <a:t>.</a:t>
            </a:r>
            <a:endParaRPr lang="en-GB" altLang="zh-CN" sz="2000" dirty="0">
              <a:ea typeface="宋体" panose="02010600030101010101" pitchFamily="2" charset="-122"/>
            </a:endParaRPr>
          </a:p>
          <a:p>
            <a:pPr marL="266700" indent="-266700">
              <a:buClr>
                <a:srgbClr val="0000FF"/>
              </a:buClr>
              <a:tabLst>
                <a:tab pos="266700" algn="l"/>
              </a:tabLst>
            </a:pPr>
            <a:r>
              <a:rPr lang="zh-CN" altLang="en-GB" sz="2400" dirty="0">
                <a:solidFill>
                  <a:srgbClr val="CC0000"/>
                </a:solidFill>
                <a:ea typeface="宋体" panose="02010600030101010101" pitchFamily="2" charset="-122"/>
              </a:rPr>
              <a:t>提高</a:t>
            </a:r>
            <a:r>
              <a:rPr lang="zh-CN" altLang="en-US" sz="2400" dirty="0">
                <a:solidFill>
                  <a:srgbClr val="CC0000"/>
                </a:solidFill>
                <a:ea typeface="宋体" panose="02010600030101010101" pitchFamily="2" charset="-122"/>
              </a:rPr>
              <a:t>设备功能上线的速度</a:t>
            </a:r>
            <a:endParaRPr lang="en-US" altLang="zh-CN" sz="2400" dirty="0">
              <a:solidFill>
                <a:srgbClr val="CC0000"/>
              </a:solidFill>
              <a:ea typeface="宋体" panose="02010600030101010101" pitchFamily="2" charset="-122"/>
            </a:endParaRPr>
          </a:p>
          <a:p>
            <a:pPr marL="666750" lvl="1" indent="-266700">
              <a:buClr>
                <a:srgbClr val="0000FF"/>
              </a:buClr>
              <a:tabLst>
                <a:tab pos="266700" algn="l"/>
              </a:tabLst>
            </a:pPr>
            <a:r>
              <a:rPr lang="zh-CN" altLang="en-GB" sz="1600" dirty="0">
                <a:ea typeface="宋体" panose="02010600030101010101" pitchFamily="2" charset="-122"/>
              </a:rPr>
              <a:t>避免</a:t>
            </a:r>
            <a:r>
              <a:rPr lang="zh-CN" altLang="en-US" sz="1600" dirty="0">
                <a:ea typeface="宋体" panose="02010600030101010101" pitchFamily="2" charset="-122"/>
              </a:rPr>
              <a:t>运营商</a:t>
            </a:r>
            <a:r>
              <a:rPr lang="en-US" altLang="zh-CN" sz="1600" dirty="0">
                <a:ea typeface="宋体" panose="02010600030101010101" pitchFamily="2" charset="-122"/>
              </a:rPr>
              <a:t>-</a:t>
            </a:r>
            <a:r>
              <a:rPr lang="zh-CN" altLang="en-US" sz="1600" dirty="0">
                <a:ea typeface="宋体" panose="02010600030101010101" pitchFamily="2" charset="-122"/>
              </a:rPr>
              <a:t>设备商</a:t>
            </a:r>
            <a:r>
              <a:rPr lang="en-US" altLang="zh-CN" sz="1600" dirty="0">
                <a:ea typeface="宋体" panose="02010600030101010101" pitchFamily="2" charset="-122"/>
              </a:rPr>
              <a:t>-</a:t>
            </a:r>
            <a:r>
              <a:rPr lang="zh-CN" altLang="en-US" sz="1600" dirty="0">
                <a:ea typeface="宋体" panose="02010600030101010101" pitchFamily="2" charset="-122"/>
              </a:rPr>
              <a:t>标准组织的复杂流程</a:t>
            </a:r>
            <a:r>
              <a:rPr lang="en-GB" altLang="zh-CN" sz="1600" dirty="0">
                <a:ea typeface="宋体" panose="02010600030101010101" pitchFamily="2" charset="-122"/>
              </a:rPr>
              <a:t>. </a:t>
            </a:r>
            <a:endParaRPr lang="en-GB" altLang="zh-CN" sz="1600" dirty="0">
              <a:ea typeface="宋体" panose="02010600030101010101" pitchFamily="2" charset="-122"/>
            </a:endParaRPr>
          </a:p>
          <a:p>
            <a:pPr marL="266700" indent="-266700">
              <a:buClr>
                <a:srgbClr val="0000FF"/>
              </a:buClr>
              <a:tabLst>
                <a:tab pos="266700" algn="l"/>
              </a:tabLst>
            </a:pPr>
            <a:r>
              <a:rPr lang="zh-CN" altLang="en-US" sz="2400" dirty="0">
                <a:ea typeface="宋体" panose="02010600030101010101" pitchFamily="2" charset="-122"/>
              </a:rPr>
              <a:t>云化运营，多版本，多租户</a:t>
            </a:r>
            <a:r>
              <a:rPr lang="en-GB" altLang="zh-CN" sz="2400" dirty="0">
                <a:ea typeface="宋体" panose="02010600030101010101" pitchFamily="2" charset="-122"/>
              </a:rPr>
              <a:t>,</a:t>
            </a:r>
            <a:endParaRPr lang="en-GB" altLang="zh-CN" sz="2400" dirty="0">
              <a:ea typeface="宋体" panose="02010600030101010101" pitchFamily="2" charset="-122"/>
            </a:endParaRPr>
          </a:p>
          <a:p>
            <a:pPr lvl="1">
              <a:buClr>
                <a:srgbClr val="0000FF"/>
              </a:buClr>
              <a:tabLst>
                <a:tab pos="266700" algn="l"/>
              </a:tabLst>
            </a:pPr>
            <a:r>
              <a:rPr lang="zh-CN" altLang="en-GB" sz="2000" dirty="0">
                <a:ea typeface="宋体" panose="02010600030101010101" pitchFamily="2" charset="-122"/>
              </a:rPr>
              <a:t>单一</a:t>
            </a:r>
            <a:r>
              <a:rPr lang="zh-CN" altLang="en-US" sz="2000" dirty="0">
                <a:ea typeface="宋体" panose="02010600030101010101" pitchFamily="2" charset="-122"/>
              </a:rPr>
              <a:t>平台服务多个用户</a:t>
            </a:r>
            <a:r>
              <a:rPr lang="en-GB" altLang="zh-CN" sz="2000" dirty="0">
                <a:ea typeface="宋体" panose="02010600030101010101" pitchFamily="2" charset="-122"/>
              </a:rPr>
              <a:t>. </a:t>
            </a:r>
            <a:endParaRPr lang="en-GB" altLang="zh-CN" sz="2000" dirty="0">
              <a:ea typeface="宋体" panose="02010600030101010101" pitchFamily="2" charset="-122"/>
            </a:endParaRPr>
          </a:p>
          <a:p>
            <a:pPr marL="266700" indent="-266700">
              <a:buClr>
                <a:srgbClr val="0000FF"/>
              </a:buClr>
              <a:tabLst>
                <a:tab pos="266700" algn="l"/>
              </a:tabLst>
            </a:pPr>
            <a:r>
              <a:rPr lang="zh-CN" altLang="en-GB" sz="2400" dirty="0">
                <a:ea typeface="宋体" panose="02010600030101010101" pitchFamily="2" charset="-122"/>
              </a:rPr>
              <a:t>生态</a:t>
            </a:r>
            <a:r>
              <a:rPr lang="zh-CN" altLang="en-US" sz="2400" dirty="0">
                <a:ea typeface="宋体" panose="02010600030101010101" pitchFamily="2" charset="-122"/>
              </a:rPr>
              <a:t>系统，开放</a:t>
            </a:r>
            <a:r>
              <a:rPr lang="de-DE" altLang="zh-CN" sz="2400" dirty="0">
                <a:ea typeface="宋体" panose="02010600030101010101" pitchFamily="2" charset="-122"/>
              </a:rPr>
              <a:t> </a:t>
            </a:r>
            <a:endParaRPr lang="de-DE" altLang="zh-CN" sz="2400" dirty="0">
              <a:ea typeface="宋体" panose="02010600030101010101" pitchFamily="2" charset="-122"/>
            </a:endParaRPr>
          </a:p>
          <a:p>
            <a:pPr marL="266700" indent="-266700">
              <a:buClr>
                <a:srgbClr val="0000FF"/>
              </a:buClr>
              <a:tabLst>
                <a:tab pos="266700" algn="l"/>
              </a:tabLst>
            </a:pPr>
            <a:r>
              <a:rPr lang="zh-CN" altLang="en-US" sz="2400" dirty="0">
                <a:ea typeface="宋体" panose="02010600030101010101" pitchFamily="2" charset="-122"/>
              </a:rPr>
              <a:t>提供快速</a:t>
            </a:r>
            <a:r>
              <a:rPr lang="zh-CN" altLang="de-DE" sz="2400" dirty="0">
                <a:ea typeface="宋体" panose="02010600030101010101" pitchFamily="2" charset="-122"/>
              </a:rPr>
              <a:t>新</a:t>
            </a:r>
            <a:r>
              <a:rPr lang="zh-CN" altLang="en-US" sz="2400" dirty="0">
                <a:ea typeface="宋体" panose="02010600030101010101" pitchFamily="2" charset="-122"/>
              </a:rPr>
              <a:t>的业务能力</a:t>
            </a:r>
            <a:r>
              <a:rPr lang="de-DE" altLang="zh-CN" sz="2400" dirty="0">
                <a:ea typeface="宋体" panose="02010600030101010101" pitchFamily="2" charset="-122"/>
              </a:rPr>
              <a:t>.</a:t>
            </a:r>
            <a:endParaRPr lang="de-DE" altLang="zh-CN" sz="2400" dirty="0">
              <a:ea typeface="宋体" panose="02010600030101010101" pitchFamily="2" charset="-122"/>
            </a:endParaRPr>
          </a:p>
          <a:p>
            <a:pPr marL="666750" lvl="1" indent="-266700">
              <a:buClr>
                <a:srgbClr val="0000FF"/>
              </a:buClr>
              <a:tabLst>
                <a:tab pos="266700" algn="l"/>
              </a:tabLst>
            </a:pPr>
            <a:r>
              <a:rPr lang="zh-CN" altLang="en-US" sz="2000" dirty="0">
                <a:ea typeface="宋体" panose="02010600030101010101" pitchFamily="2" charset="-122"/>
              </a:rPr>
              <a:t>灵活性：部署灵活，扩展灵活</a:t>
            </a:r>
            <a:endParaRPr lang="en-US" altLang="zh-CN" sz="2000" dirty="0">
              <a:ea typeface="宋体" panose="02010600030101010101" pitchFamily="2" charset="-122"/>
            </a:endParaRPr>
          </a:p>
          <a:p>
            <a:pPr marL="266700" indent="-266700">
              <a:buClr>
                <a:srgbClr val="0000FF"/>
              </a:buClr>
              <a:tabLst>
                <a:tab pos="266700" algn="l"/>
              </a:tabLst>
            </a:pPr>
            <a:r>
              <a:rPr lang="zh-CN" altLang="en-US" sz="2400" dirty="0">
                <a:ea typeface="宋体" panose="02010600030101010101" pitchFamily="2" charset="-122"/>
              </a:rPr>
              <a:t>个性化定制容易</a:t>
            </a:r>
            <a:endParaRPr lang="en-US" altLang="zh-CN" sz="2400" dirty="0">
              <a:ea typeface="宋体" panose="02010600030101010101" pitchFamily="2" charset="-122"/>
            </a:endParaRPr>
          </a:p>
          <a:p>
            <a:pPr marL="266700" indent="-266700">
              <a:buClr>
                <a:srgbClr val="0000FF"/>
              </a:buClr>
              <a:tabLst>
                <a:tab pos="266700" algn="l"/>
              </a:tabLst>
            </a:pPr>
            <a:r>
              <a:rPr lang="zh-CN" altLang="en-US" sz="2400" dirty="0">
                <a:ea typeface="宋体" panose="02010600030101010101" pitchFamily="2" charset="-122"/>
              </a:rPr>
              <a:t>减少运营成本</a:t>
            </a:r>
            <a:endParaRPr lang="en-US" altLang="zh-CN" sz="2400" dirty="0">
              <a:ea typeface="宋体" panose="02010600030101010101" pitchFamily="2" charset="-122"/>
            </a:endParaRPr>
          </a:p>
          <a:p>
            <a:pPr marL="666750" lvl="1" indent="-266700">
              <a:buClr>
                <a:srgbClr val="0000FF"/>
              </a:buClr>
              <a:tabLst>
                <a:tab pos="266700" algn="l"/>
              </a:tabLst>
            </a:pPr>
            <a:r>
              <a:rPr lang="zh-CN" altLang="en-US" sz="2000" dirty="0">
                <a:ea typeface="宋体" panose="02010600030101010101" pitchFamily="2" charset="-122"/>
              </a:rPr>
              <a:t>机房空间、人员、监控系统</a:t>
            </a:r>
            <a:endParaRPr lang="en-US" altLang="zh-CN" sz="2000" dirty="0">
              <a:ea typeface="宋体" panose="02010600030101010101" pitchFamily="2" charset="-122"/>
            </a:endParaRPr>
          </a:p>
          <a:p>
            <a:pPr marL="666750" lvl="1" indent="-266700">
              <a:buClr>
                <a:srgbClr val="0000FF"/>
              </a:buClr>
              <a:tabLst>
                <a:tab pos="266700" algn="l"/>
              </a:tabLst>
            </a:pPr>
            <a:endParaRPr lang="en-GB" altLang="zh-CN" sz="2000" dirty="0">
              <a:ea typeface="宋体" panose="02010600030101010101" pitchFamily="2" charset="-122"/>
            </a:endParaRPr>
          </a:p>
          <a:p>
            <a:endParaRPr lang="en-US" altLang="zh-CN" dirty="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有没有缺点？</a:t>
            </a:r>
            <a:endParaRPr lang="zh-CN" altLang="en-US" dirty="0"/>
          </a:p>
        </p:txBody>
      </p:sp>
      <p:sp>
        <p:nvSpPr>
          <p:cNvPr id="3" name="Content Placeholder 2"/>
          <p:cNvSpPr>
            <a:spLocks noGrp="1"/>
          </p:cNvSpPr>
          <p:nvPr>
            <p:ph idx="1"/>
          </p:nvPr>
        </p:nvSpPr>
        <p:spPr/>
        <p:txBody>
          <a:bodyPr/>
          <a:lstStyle/>
          <a:p>
            <a:r>
              <a:rPr lang="en-US" dirty="0" err="1"/>
              <a:t>系统</a:t>
            </a:r>
            <a:r>
              <a:rPr lang="zh-CN" altLang="en-US" dirty="0"/>
              <a:t>集成能力的挑战</a:t>
            </a:r>
            <a:endParaRPr lang="en-US" altLang="zh-CN" dirty="0"/>
          </a:p>
          <a:p>
            <a:pPr lvl="1"/>
            <a:r>
              <a:rPr lang="en-US" dirty="0" err="1"/>
              <a:t>运营管理</a:t>
            </a:r>
            <a:r>
              <a:rPr lang="zh-CN" altLang="en-US" dirty="0"/>
              <a:t>、业务部署都打破现有流程，需要运营商有强的集成能力</a:t>
            </a:r>
            <a:endParaRPr lang="en-US" altLang="zh-CN" dirty="0"/>
          </a:p>
          <a:p>
            <a:r>
              <a:rPr lang="en-US" dirty="0" err="1"/>
              <a:t>安全性的考虑，专有设备的安全性通常被认为会更高</a:t>
            </a:r>
            <a:endParaRPr lang="en-US" dirty="0"/>
          </a:p>
          <a:p>
            <a:r>
              <a:rPr lang="zh-CN" altLang="en-US" b="1" dirty="0"/>
              <a:t>关键性能上的挑战：</a:t>
            </a:r>
            <a:r>
              <a:rPr lang="en-US" dirty="0" err="1"/>
              <a:t>目前产品仍然</a:t>
            </a:r>
            <a:r>
              <a:rPr lang="zh-CN" altLang="en-US" dirty="0" err="1"/>
              <a:t>有</a:t>
            </a:r>
            <a:r>
              <a:rPr lang="en-US" dirty="0" err="1"/>
              <a:t>不够成熟</a:t>
            </a:r>
            <a:r>
              <a:rPr lang="zh-CN" altLang="en-US" dirty="0" err="1"/>
              <a:t>，特别是性能</a:t>
            </a:r>
            <a:endParaRPr lang="en-US" dirty="0"/>
          </a:p>
          <a:p>
            <a:r>
              <a:rPr lang="en-US" dirty="0" err="1"/>
              <a:t>技术栈的更新</a:t>
            </a:r>
            <a:r>
              <a:rPr lang="zh-CN" altLang="en-US" dirty="0"/>
              <a:t>：</a:t>
            </a:r>
            <a:r>
              <a:rPr lang="en-US" dirty="0" err="1"/>
              <a:t>传统的方案相关的运维人员，在面对NFV时，通常需要重新学习</a:t>
            </a:r>
            <a:r>
              <a:rPr lang="en-US" dirty="0"/>
              <a: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noChangeArrowheads="1"/>
          </p:cNvSpPr>
          <p:nvPr>
            <p:ph type="title"/>
          </p:nvPr>
        </p:nvSpPr>
        <p:spPr/>
        <p:txBody>
          <a:bodyPr/>
          <a:lstStyle/>
          <a:p>
            <a:r>
              <a:rPr lang="zh-CN" altLang="en-US">
                <a:ea typeface="宋体" panose="02010600030101010101" pitchFamily="2" charset="-122"/>
              </a:rPr>
              <a:t>内容</a:t>
            </a:r>
            <a:endParaRPr lang="zh-CN" altLang="en-US">
              <a:ea typeface="宋体" panose="02010600030101010101" pitchFamily="2" charset="-122"/>
            </a:endParaRPr>
          </a:p>
        </p:txBody>
      </p:sp>
      <p:sp>
        <p:nvSpPr>
          <p:cNvPr id="3" name="Content Placeholder 2"/>
          <p:cNvSpPr>
            <a:spLocks noGrp="1"/>
          </p:cNvSpPr>
          <p:nvPr>
            <p:ph idx="1"/>
          </p:nvPr>
        </p:nvSpPr>
        <p:spPr/>
        <p:txBody>
          <a:bodyPr/>
          <a:lstStyle/>
          <a:p>
            <a:pPr>
              <a:buFont typeface="Arial" panose="020B0604020202020204" pitchFamily="34" charset="0"/>
              <a:buChar char="•"/>
              <a:defRPr/>
            </a:pPr>
            <a:r>
              <a:rPr kumimoji="1" lang="zh-CN" altLang="en-US" dirty="0"/>
              <a:t>网络软件化的趋势</a:t>
            </a:r>
            <a:endParaRPr kumimoji="1" lang="zh-CN" altLang="en-US" dirty="0"/>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solidFill>
                  <a:schemeClr val="tx1">
                    <a:lumMod val="40000"/>
                    <a:lumOff val="60000"/>
                  </a:schemeClr>
                </a:solidFill>
              </a:rPr>
              <a:t>网络功能虚拟化</a:t>
            </a:r>
            <a:endParaRPr kumimoji="1" lang="zh-CN" altLang="en-US" dirty="0">
              <a:solidFill>
                <a:schemeClr val="tx1">
                  <a:lumMod val="40000"/>
                  <a:lumOff val="60000"/>
                </a:schemeClr>
              </a:solidFill>
            </a:endParaRPr>
          </a:p>
          <a:p>
            <a:pPr>
              <a:buFont typeface="Arial" panose="020B0604020202020204" pitchFamily="34" charset="0"/>
              <a:buChar char="•"/>
              <a:defRPr/>
            </a:pPr>
            <a:endParaRPr kumimoji="1" lang="en-US" altLang="zh-CN" dirty="0"/>
          </a:p>
          <a:p>
            <a:pPr>
              <a:buFont typeface="Arial" panose="020B0604020202020204" pitchFamily="34" charset="0"/>
              <a:buChar char="•"/>
              <a:defRPr/>
            </a:pPr>
            <a:r>
              <a:rPr kumimoji="1" lang="zh-CN" altLang="en-US" b="1" dirty="0">
                <a:solidFill>
                  <a:srgbClr val="FF0000"/>
                </a:solidFill>
              </a:rPr>
              <a:t>软件定义网络</a:t>
            </a:r>
            <a:endParaRPr kumimoji="1" lang="en-US" altLang="zh-CN" b="1" dirty="0">
              <a:solidFill>
                <a:srgbClr val="FF0000"/>
              </a:solidFill>
            </a:endParaRPr>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t>一些思考</a:t>
            </a:r>
            <a:endParaRPr kumimoji="1" lang="en-US" dirty="0"/>
          </a:p>
          <a:p>
            <a:pPr lvl="1">
              <a:buNone/>
              <a:defRPr/>
            </a:pPr>
            <a:endParaRPr kumimoji="1" lang="en-US" dirty="0"/>
          </a:p>
          <a:p>
            <a:pPr lvl="1">
              <a:defRPr/>
            </a:pPr>
            <a:endParaRPr kumimoji="1" lang="en-US" dirty="0"/>
          </a:p>
          <a:p>
            <a:pPr>
              <a:defRPr/>
            </a:pPr>
            <a:endParaRPr kumimoji="1" lang="en-US" dirty="0"/>
          </a:p>
          <a:p>
            <a:pPr marL="457200" lvl="1" indent="0">
              <a:buFont typeface="Wingdings" panose="05000000000000000000" pitchFamily="2" charset="2"/>
              <a:buNone/>
              <a:defRPr/>
            </a:pPr>
            <a:r>
              <a:rPr kumimoji="1" lang="en-US" dirty="0"/>
              <a:t>		</a:t>
            </a:r>
            <a:endParaRPr kumimoji="1" lang="en-US" dirty="0"/>
          </a:p>
        </p:txBody>
      </p:sp>
      <p:sp>
        <p:nvSpPr>
          <p:cNvPr id="5" name="Slide Number Placeholder 4"/>
          <p:cNvSpPr>
            <a:spLocks noGrp="1"/>
          </p:cNvSpPr>
          <p:nvPr>
            <p:ph type="sldNum" sz="quarter" idx="12"/>
          </p:nvPr>
        </p:nvSpPr>
        <p:spPr/>
        <p:txBody>
          <a:bodyPr/>
          <a:lstStyle/>
          <a:p>
            <a:pPr>
              <a:defRPr/>
            </a:pPr>
            <a:fld id="{03C0BE08-BAFD-0B48-A1D2-AB51E6BA82AE}" type="slidenum">
              <a:rPr lang="zh-CN" altLang="en-US"/>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657" y="-148256"/>
            <a:ext cx="8229600" cy="1143000"/>
          </a:xfrm>
        </p:spPr>
        <p:txBody>
          <a:bodyPr>
            <a:normAutofit/>
          </a:bodyPr>
          <a:lstStyle/>
          <a:p>
            <a:r>
              <a:rPr lang="en-US" altLang="zh-CN"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IP</a:t>
            </a:r>
            <a:r>
              <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网络面临的问题</a:t>
            </a:r>
            <a:endPar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71438" y="1643050"/>
            <a:ext cx="3143240" cy="4525963"/>
          </a:xfrm>
        </p:spPr>
        <p:txBody>
          <a:bodyPr>
            <a:normAutofit lnSpcReduction="10000"/>
          </a:bodyPr>
          <a:lstStyle/>
          <a:p>
            <a:pPr>
              <a:lnSpc>
                <a:spcPct val="150000"/>
              </a:lnSpc>
            </a:pPr>
            <a:r>
              <a:rPr lang="zh-CN" altLang="en-US" sz="2300" b="1" dirty="0">
                <a:solidFill>
                  <a:schemeClr val="tx2"/>
                </a:solidFill>
                <a:latin typeface="微软雅黑" panose="020B0503020204020204" pitchFamily="34" charset="-122"/>
                <a:ea typeface="微软雅黑" panose="020B0503020204020204" pitchFamily="34" charset="-122"/>
              </a:rPr>
              <a:t>网络设备的封闭性</a:t>
            </a:r>
            <a:endParaRPr lang="zh-CN" altLang="en-US" sz="2300" b="1" dirty="0">
              <a:solidFill>
                <a:schemeClr val="tx2"/>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硬件、软件耦合</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各种厂商接口不统一，各自为政</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300" b="1" dirty="0">
                <a:solidFill>
                  <a:schemeClr val="tx2"/>
                </a:solidFill>
                <a:latin typeface="微软雅黑" panose="020B0503020204020204" pitchFamily="34" charset="-122"/>
                <a:ea typeface="微软雅黑" panose="020B0503020204020204" pitchFamily="34" charset="-122"/>
              </a:rPr>
              <a:t>创新的困境</a:t>
            </a:r>
            <a:endParaRPr lang="en-US" altLang="zh-CN" sz="2300" b="1" dirty="0">
              <a:solidFill>
                <a:schemeClr val="tx2"/>
              </a:solidFill>
              <a:latin typeface="微软雅黑" panose="020B0503020204020204" pitchFamily="34" charset="-122"/>
              <a:ea typeface="微软雅黑" panose="020B0503020204020204" pitchFamily="34" charset="-122"/>
            </a:endParaRPr>
          </a:p>
          <a:p>
            <a:pPr>
              <a:buNone/>
            </a:pPr>
            <a:r>
              <a:rPr lang="zh-CN" altLang="en-US" sz="1600" dirty="0">
                <a:latin typeface="Arial" panose="020B0604020202020204" pitchFamily="34" charset="0"/>
                <a:ea typeface="华文细黑" panose="02010600040101010101" pitchFamily="2" charset="-122"/>
              </a:rPr>
              <a:t>  （从标准到应用的周期</a:t>
            </a:r>
            <a:r>
              <a:rPr lang="en-US" altLang="zh-CN" sz="1600" dirty="0">
                <a:latin typeface="Arial" panose="020B0604020202020204" pitchFamily="34" charset="0"/>
                <a:ea typeface="华文细黑" panose="02010600040101010101" pitchFamily="2" charset="-122"/>
              </a:rPr>
              <a:t>—10</a:t>
            </a:r>
            <a:r>
              <a:rPr lang="zh-CN" altLang="en-US" sz="1600" dirty="0">
                <a:latin typeface="Arial" panose="020B0604020202020204" pitchFamily="34" charset="0"/>
                <a:ea typeface="华文细黑" panose="02010600040101010101" pitchFamily="2" charset="-122"/>
              </a:rPr>
              <a:t>年）</a:t>
            </a:r>
            <a:endParaRPr lang="en-US" altLang="zh-CN" sz="1600" dirty="0">
              <a:latin typeface="Arial" panose="020B0604020202020204" pitchFamily="34" charset="0"/>
              <a:ea typeface="华文细黑" panose="02010600040101010101" pitchFamily="2"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技术创新演进缓慢</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研发准入门槛高</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运营管理困难</a:t>
            </a: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5" name="饼形 4"/>
          <p:cNvSpPr/>
          <p:nvPr/>
        </p:nvSpPr>
        <p:spPr>
          <a:xfrm rot="10800000">
            <a:off x="2962853" y="3822237"/>
            <a:ext cx="3185958" cy="3893043"/>
          </a:xfrm>
          <a:prstGeom prst="pie">
            <a:avLst>
              <a:gd name="adj1" fmla="val 0"/>
              <a:gd name="adj2" fmla="val 10813958"/>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饼形 5"/>
          <p:cNvSpPr/>
          <p:nvPr/>
        </p:nvSpPr>
        <p:spPr>
          <a:xfrm>
            <a:off x="2962853" y="-142900"/>
            <a:ext cx="3185958" cy="3893043"/>
          </a:xfrm>
          <a:prstGeom prst="pie">
            <a:avLst>
              <a:gd name="adj1" fmla="val 21550145"/>
              <a:gd name="adj2" fmla="val 10813958"/>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3610021" y="3389676"/>
            <a:ext cx="1863485" cy="793027"/>
          </a:xfrm>
          <a:prstGeom prst="rect">
            <a:avLst/>
          </a:prstGeom>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弧形 7"/>
          <p:cNvSpPr/>
          <p:nvPr/>
        </p:nvSpPr>
        <p:spPr>
          <a:xfrm rot="3524704">
            <a:off x="2682030" y="3199438"/>
            <a:ext cx="1179003" cy="968199"/>
          </a:xfrm>
          <a:prstGeom prst="arc">
            <a:avLst>
              <a:gd name="adj1" fmla="val 16200000"/>
              <a:gd name="adj2" fmla="val 21106504"/>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rot="13577997">
            <a:off x="5222436" y="3357882"/>
            <a:ext cx="1179003" cy="968199"/>
          </a:xfrm>
          <a:prstGeom prst="arc">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连接符 9"/>
          <p:cNvCxnSpPr/>
          <p:nvPr/>
        </p:nvCxnSpPr>
        <p:spPr>
          <a:xfrm>
            <a:off x="3610021" y="3389676"/>
            <a:ext cx="1863485" cy="160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610021" y="4181101"/>
            <a:ext cx="1863485" cy="160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2880" y="3482981"/>
            <a:ext cx="1589428" cy="646331"/>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网络体系结构</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en-US" altLang="zh-CN" b="1" dirty="0">
                <a:solidFill>
                  <a:srgbClr val="FF0000"/>
                </a:solidFill>
                <a:latin typeface="微软雅黑" panose="020B0503020204020204" pitchFamily="34" charset="-122"/>
                <a:ea typeface="微软雅黑" panose="020B0503020204020204" pitchFamily="34" charset="-122"/>
              </a:rPr>
              <a:t>TCP/IP</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3" name="Picture 4" descr="C:\Users\chulingwei\Documents\Fetion\temp\2cb36049012fa67dce22a823b474bb0a.png"/>
          <p:cNvPicPr>
            <a:picLocks noChangeAspect="1" noChangeArrowheads="1"/>
          </p:cNvPicPr>
          <p:nvPr/>
        </p:nvPicPr>
        <p:blipFill>
          <a:blip r:embed="rId1" cstate="print"/>
          <a:srcRect/>
          <a:stretch>
            <a:fillRect/>
          </a:stretch>
        </p:blipFill>
        <p:spPr bwMode="auto">
          <a:xfrm>
            <a:off x="3485809" y="2456157"/>
            <a:ext cx="845561" cy="212586"/>
          </a:xfrm>
          <a:prstGeom prst="rect">
            <a:avLst/>
          </a:prstGeom>
          <a:noFill/>
        </p:spPr>
      </p:pic>
      <p:pic>
        <p:nvPicPr>
          <p:cNvPr id="14" name="Picture 6" descr="C:\Users\chulingwei\Documents\Fetion\temp\ffbbd6105da4c170b9fb57ce26c52d20.png"/>
          <p:cNvPicPr>
            <a:picLocks noChangeAspect="1" noChangeArrowheads="1"/>
          </p:cNvPicPr>
          <p:nvPr/>
        </p:nvPicPr>
        <p:blipFill>
          <a:blip r:embed="rId2" cstate="print"/>
          <a:srcRect/>
          <a:stretch>
            <a:fillRect/>
          </a:stretch>
        </p:blipFill>
        <p:spPr bwMode="auto">
          <a:xfrm>
            <a:off x="3549909" y="2846945"/>
            <a:ext cx="777432" cy="326451"/>
          </a:xfrm>
          <a:prstGeom prst="rect">
            <a:avLst/>
          </a:prstGeom>
          <a:noFill/>
        </p:spPr>
      </p:pic>
      <p:pic>
        <p:nvPicPr>
          <p:cNvPr id="15" name="Picture 8" descr="C:\Users\chulingwei\Documents\Fetion\temp\fcbff769da0e74e4678f2571a82ed648.png"/>
          <p:cNvPicPr>
            <a:picLocks noChangeAspect="1" noChangeArrowheads="1"/>
          </p:cNvPicPr>
          <p:nvPr/>
        </p:nvPicPr>
        <p:blipFill>
          <a:blip r:embed="rId3" cstate="print"/>
          <a:srcRect/>
          <a:stretch>
            <a:fillRect/>
          </a:stretch>
        </p:blipFill>
        <p:spPr bwMode="auto">
          <a:xfrm>
            <a:off x="5196416" y="2380369"/>
            <a:ext cx="725909" cy="256774"/>
          </a:xfrm>
          <a:prstGeom prst="rect">
            <a:avLst/>
          </a:prstGeom>
          <a:noFill/>
        </p:spPr>
      </p:pic>
      <p:pic>
        <p:nvPicPr>
          <p:cNvPr id="16" name="Picture 10" descr="C:\Users\chulingwei\Documents\Fetion\temp\6f90ca993e0793230f3f8dae320c8bba.png"/>
          <p:cNvPicPr>
            <a:picLocks noChangeAspect="1" noChangeArrowheads="1"/>
          </p:cNvPicPr>
          <p:nvPr/>
        </p:nvPicPr>
        <p:blipFill>
          <a:blip r:embed="rId4" cstate="print"/>
          <a:srcRect/>
          <a:stretch>
            <a:fillRect/>
          </a:stretch>
        </p:blipFill>
        <p:spPr bwMode="auto">
          <a:xfrm>
            <a:off x="4451595" y="2214161"/>
            <a:ext cx="561059" cy="310395"/>
          </a:xfrm>
          <a:prstGeom prst="rect">
            <a:avLst/>
          </a:prstGeom>
          <a:noFill/>
        </p:spPr>
      </p:pic>
      <p:pic>
        <p:nvPicPr>
          <p:cNvPr id="17" name="Picture 12" descr="C:\Users\chulingwei\Documents\Fetion\temp\e7a61f4677c83bc86022e479f0c83e26.png"/>
          <p:cNvPicPr>
            <a:picLocks noChangeAspect="1" noChangeArrowheads="1"/>
          </p:cNvPicPr>
          <p:nvPr/>
        </p:nvPicPr>
        <p:blipFill>
          <a:blip r:embed="rId5" cstate="print"/>
          <a:srcRect/>
          <a:stretch>
            <a:fillRect/>
          </a:stretch>
        </p:blipFill>
        <p:spPr bwMode="auto">
          <a:xfrm>
            <a:off x="4451595" y="2870615"/>
            <a:ext cx="589081" cy="302782"/>
          </a:xfrm>
          <a:prstGeom prst="rect">
            <a:avLst/>
          </a:prstGeom>
          <a:noFill/>
        </p:spPr>
      </p:pic>
      <p:pic>
        <p:nvPicPr>
          <p:cNvPr id="18" name="Picture 14" descr="C:\Users\chulingwei\Documents\Fetion\temp\0dcea50d044ac3b315d96cc849496596.png"/>
          <p:cNvPicPr>
            <a:picLocks noChangeAspect="1" noChangeArrowheads="1"/>
          </p:cNvPicPr>
          <p:nvPr/>
        </p:nvPicPr>
        <p:blipFill>
          <a:blip r:embed="rId6" cstate="print"/>
          <a:srcRect/>
          <a:stretch>
            <a:fillRect/>
          </a:stretch>
        </p:blipFill>
        <p:spPr bwMode="auto">
          <a:xfrm>
            <a:off x="3714238" y="1875715"/>
            <a:ext cx="737357" cy="412833"/>
          </a:xfrm>
          <a:prstGeom prst="rect">
            <a:avLst/>
          </a:prstGeom>
          <a:noFill/>
        </p:spPr>
      </p:pic>
      <p:pic>
        <p:nvPicPr>
          <p:cNvPr id="19" name="Picture 18" descr="C:\Users\chulingwei\Documents\Fetion\temp\f9242e531cf9c23a2d367538cccb6e8b.png"/>
          <p:cNvPicPr>
            <a:picLocks noChangeAspect="1" noChangeArrowheads="1"/>
          </p:cNvPicPr>
          <p:nvPr/>
        </p:nvPicPr>
        <p:blipFill>
          <a:blip r:embed="rId7"/>
          <a:srcRect/>
          <a:stretch>
            <a:fillRect/>
          </a:stretch>
        </p:blipFill>
        <p:spPr bwMode="auto">
          <a:xfrm>
            <a:off x="5112831" y="2740836"/>
            <a:ext cx="601117" cy="304391"/>
          </a:xfrm>
          <a:prstGeom prst="rect">
            <a:avLst/>
          </a:prstGeom>
          <a:noFill/>
        </p:spPr>
      </p:pic>
      <p:pic>
        <p:nvPicPr>
          <p:cNvPr id="20" name="Picture 20" descr="C:\Users\chulingwei\Documents\Fetion\temp\825a3c2ffff3affb82e228bed53ebcb3.png"/>
          <p:cNvPicPr>
            <a:picLocks noChangeAspect="1" noChangeArrowheads="1"/>
          </p:cNvPicPr>
          <p:nvPr/>
        </p:nvPicPr>
        <p:blipFill>
          <a:blip r:embed="rId8"/>
          <a:srcRect/>
          <a:stretch>
            <a:fillRect/>
          </a:stretch>
        </p:blipFill>
        <p:spPr bwMode="auto">
          <a:xfrm>
            <a:off x="4992607" y="1875715"/>
            <a:ext cx="377956" cy="427750"/>
          </a:xfrm>
          <a:prstGeom prst="rect">
            <a:avLst/>
          </a:prstGeom>
          <a:noFill/>
        </p:spPr>
      </p:pic>
      <p:pic>
        <p:nvPicPr>
          <p:cNvPr id="21" name="Picture 24" descr="C:\Users\chulingwei\Documents\Fetion\temp\5b1f0375f487702b961f4404c2114e74.png"/>
          <p:cNvPicPr>
            <a:picLocks noChangeAspect="1" noChangeArrowheads="1"/>
          </p:cNvPicPr>
          <p:nvPr/>
        </p:nvPicPr>
        <p:blipFill>
          <a:blip r:embed="rId9"/>
          <a:srcRect/>
          <a:stretch>
            <a:fillRect/>
          </a:stretch>
        </p:blipFill>
        <p:spPr bwMode="auto">
          <a:xfrm>
            <a:off x="3189234" y="1947808"/>
            <a:ext cx="398868" cy="471006"/>
          </a:xfrm>
          <a:prstGeom prst="rect">
            <a:avLst/>
          </a:prstGeom>
          <a:noFill/>
        </p:spPr>
      </p:pic>
      <p:pic>
        <p:nvPicPr>
          <p:cNvPr id="22" name="Picture 44"/>
          <p:cNvPicPr>
            <a:picLocks noChangeAspect="1" noChangeArrowheads="1"/>
          </p:cNvPicPr>
          <p:nvPr/>
        </p:nvPicPr>
        <p:blipFill>
          <a:blip r:embed="rId10" cstate="print"/>
          <a:srcRect/>
          <a:stretch>
            <a:fillRect/>
          </a:stretch>
        </p:blipFill>
        <p:spPr bwMode="auto">
          <a:xfrm>
            <a:off x="5413394" y="1875715"/>
            <a:ext cx="641590" cy="381274"/>
          </a:xfrm>
          <a:prstGeom prst="rect">
            <a:avLst/>
          </a:prstGeom>
          <a:noFill/>
          <a:ln w="9525">
            <a:noFill/>
            <a:miter lim="800000"/>
            <a:headEnd/>
            <a:tailEnd/>
          </a:ln>
        </p:spPr>
      </p:pic>
      <p:pic>
        <p:nvPicPr>
          <p:cNvPr id="23" name="Picture 26" descr="C:\Users\chulingwei\Documents\Fetion\temp\72f8c445226af2c75eb52c121041bb36.png"/>
          <p:cNvPicPr>
            <a:picLocks noChangeAspect="1" noChangeArrowheads="1"/>
          </p:cNvPicPr>
          <p:nvPr/>
        </p:nvPicPr>
        <p:blipFill>
          <a:blip r:embed="rId11" cstate="print"/>
          <a:srcRect/>
          <a:stretch>
            <a:fillRect/>
          </a:stretch>
        </p:blipFill>
        <p:spPr bwMode="auto">
          <a:xfrm>
            <a:off x="4030808" y="5119918"/>
            <a:ext cx="701299" cy="552184"/>
          </a:xfrm>
          <a:prstGeom prst="rect">
            <a:avLst/>
          </a:prstGeom>
          <a:noFill/>
        </p:spPr>
      </p:pic>
      <p:pic>
        <p:nvPicPr>
          <p:cNvPr id="24" name="Picture 30" descr="C:\Users\chulingwei\Documents\Fetion\temp\7311f16231761ba44053958a22b7d93d.png"/>
          <p:cNvPicPr>
            <a:picLocks noChangeAspect="1" noChangeArrowheads="1"/>
          </p:cNvPicPr>
          <p:nvPr/>
        </p:nvPicPr>
        <p:blipFill>
          <a:blip r:embed="rId12"/>
          <a:srcRect/>
          <a:stretch>
            <a:fillRect/>
          </a:stretch>
        </p:blipFill>
        <p:spPr bwMode="auto">
          <a:xfrm>
            <a:off x="3489796" y="4615264"/>
            <a:ext cx="292543" cy="1043066"/>
          </a:xfrm>
          <a:prstGeom prst="rect">
            <a:avLst/>
          </a:prstGeom>
          <a:noFill/>
        </p:spPr>
      </p:pic>
      <p:pic>
        <p:nvPicPr>
          <p:cNvPr id="25" name="Picture 36" descr="C:\Users\chulingwei\Documents\Fetion\temp\60769c9e6761fd7a743551ee19a07ae7.png"/>
          <p:cNvPicPr>
            <a:picLocks noChangeAspect="1" noChangeArrowheads="1"/>
          </p:cNvPicPr>
          <p:nvPr/>
        </p:nvPicPr>
        <p:blipFill>
          <a:blip r:embed="rId13" cstate="print"/>
          <a:srcRect/>
          <a:stretch>
            <a:fillRect/>
          </a:stretch>
        </p:blipFill>
        <p:spPr bwMode="auto">
          <a:xfrm>
            <a:off x="5429411" y="5047824"/>
            <a:ext cx="524994" cy="639585"/>
          </a:xfrm>
          <a:prstGeom prst="rect">
            <a:avLst/>
          </a:prstGeom>
          <a:noFill/>
        </p:spPr>
      </p:pic>
      <p:pic>
        <p:nvPicPr>
          <p:cNvPr id="26" name="Picture 32" descr="C:\Users\chulingwei\Documents\Fetion\temp\4ad73becdf4093d5efaa36c64ae5773c.png"/>
          <p:cNvPicPr>
            <a:picLocks noChangeAspect="1" noChangeArrowheads="1"/>
          </p:cNvPicPr>
          <p:nvPr/>
        </p:nvPicPr>
        <p:blipFill>
          <a:blip r:embed="rId14" cstate="print"/>
          <a:srcRect/>
          <a:stretch>
            <a:fillRect/>
          </a:stretch>
        </p:blipFill>
        <p:spPr bwMode="auto">
          <a:xfrm>
            <a:off x="3910583" y="4543171"/>
            <a:ext cx="588941" cy="377882"/>
          </a:xfrm>
          <a:prstGeom prst="rect">
            <a:avLst/>
          </a:prstGeom>
          <a:noFill/>
        </p:spPr>
      </p:pic>
      <p:pic>
        <p:nvPicPr>
          <p:cNvPr id="27" name="Picture 34" descr="C:\Users\chulingwei\Documents\Fetion\temp\96db6995c61cef7633df05c71b754995.png"/>
          <p:cNvPicPr>
            <a:picLocks noChangeAspect="1" noChangeArrowheads="1"/>
          </p:cNvPicPr>
          <p:nvPr/>
        </p:nvPicPr>
        <p:blipFill>
          <a:blip r:embed="rId15" cstate="print"/>
          <a:srcRect/>
          <a:stretch>
            <a:fillRect/>
          </a:stretch>
        </p:blipFill>
        <p:spPr bwMode="auto">
          <a:xfrm>
            <a:off x="4571820" y="4398984"/>
            <a:ext cx="591810" cy="759371"/>
          </a:xfrm>
          <a:prstGeom prst="rect">
            <a:avLst/>
          </a:prstGeom>
          <a:noFill/>
        </p:spPr>
      </p:pic>
      <p:pic>
        <p:nvPicPr>
          <p:cNvPr id="28" name="Picture 28" descr="C:\Users\chulingwei\Documents\Fetion\temp\7cacda5576fea33e21f97f03f4e07036.png"/>
          <p:cNvPicPr>
            <a:picLocks noChangeAspect="1" noChangeArrowheads="1"/>
          </p:cNvPicPr>
          <p:nvPr/>
        </p:nvPicPr>
        <p:blipFill>
          <a:blip r:embed="rId16" cstate="print"/>
          <a:srcRect/>
          <a:stretch>
            <a:fillRect/>
          </a:stretch>
        </p:blipFill>
        <p:spPr bwMode="auto">
          <a:xfrm>
            <a:off x="5052719" y="5119918"/>
            <a:ext cx="841559" cy="245396"/>
          </a:xfrm>
          <a:prstGeom prst="rect">
            <a:avLst/>
          </a:prstGeom>
          <a:noFill/>
        </p:spPr>
      </p:pic>
      <p:pic>
        <p:nvPicPr>
          <p:cNvPr id="29" name="Picture 38" descr="C:\Users\chulingwei\Documents\Fetion\temp\9b8304fe612f233016793e17bff47dc2.png"/>
          <p:cNvPicPr>
            <a:picLocks noChangeAspect="1" noChangeArrowheads="1"/>
          </p:cNvPicPr>
          <p:nvPr/>
        </p:nvPicPr>
        <p:blipFill>
          <a:blip r:embed="rId17"/>
          <a:srcRect/>
          <a:stretch>
            <a:fillRect/>
          </a:stretch>
        </p:blipFill>
        <p:spPr bwMode="auto">
          <a:xfrm>
            <a:off x="5233056" y="4615264"/>
            <a:ext cx="516963" cy="473610"/>
          </a:xfrm>
          <a:prstGeom prst="rect">
            <a:avLst/>
          </a:prstGeom>
          <a:noFill/>
        </p:spPr>
      </p:pic>
      <p:pic>
        <p:nvPicPr>
          <p:cNvPr id="30" name="Picture 40" descr="C:\Users\chulingwei\Documents\Fetion\temp\c8716b1557f534fe31ede10dd675452c.png"/>
          <p:cNvPicPr>
            <a:picLocks noChangeAspect="1" noChangeArrowheads="1"/>
          </p:cNvPicPr>
          <p:nvPr/>
        </p:nvPicPr>
        <p:blipFill>
          <a:blip r:embed="rId18" cstate="print"/>
          <a:srcRect/>
          <a:stretch>
            <a:fillRect/>
          </a:stretch>
        </p:blipFill>
        <p:spPr bwMode="auto">
          <a:xfrm>
            <a:off x="3249347" y="5182417"/>
            <a:ext cx="218891" cy="514248"/>
          </a:xfrm>
          <a:prstGeom prst="rect">
            <a:avLst/>
          </a:prstGeom>
          <a:noFill/>
        </p:spPr>
      </p:pic>
      <p:pic>
        <p:nvPicPr>
          <p:cNvPr id="31" name="Picture 2" descr="C:\Documents and Settings\Administrator\My Documents\Fetion\temp\124a987738e245327e7c88c7b2ee8bb6.png"/>
          <p:cNvPicPr>
            <a:picLocks noChangeAspect="1" noChangeArrowheads="1"/>
          </p:cNvPicPr>
          <p:nvPr/>
        </p:nvPicPr>
        <p:blipFill>
          <a:blip r:embed="rId19" cstate="print"/>
          <a:srcRect/>
          <a:stretch>
            <a:fillRect/>
          </a:stretch>
        </p:blipFill>
        <p:spPr bwMode="auto">
          <a:xfrm>
            <a:off x="4688621" y="5358450"/>
            <a:ext cx="402100" cy="333403"/>
          </a:xfrm>
          <a:prstGeom prst="rect">
            <a:avLst/>
          </a:prstGeom>
          <a:noFill/>
        </p:spPr>
      </p:pic>
      <p:sp>
        <p:nvSpPr>
          <p:cNvPr id="43" name="矩形 42"/>
          <p:cNvSpPr/>
          <p:nvPr/>
        </p:nvSpPr>
        <p:spPr>
          <a:xfrm>
            <a:off x="6873182" y="1895765"/>
            <a:ext cx="2031325"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可扩展性问题</a:t>
            </a:r>
            <a:endParaRPr lang="zh-CN" altLang="en-US" sz="2400" b="1" dirty="0">
              <a:latin typeface="微软雅黑" panose="020B0503020204020204" pitchFamily="34" charset="-122"/>
              <a:ea typeface="微软雅黑" panose="020B0503020204020204" pitchFamily="34" charset="-122"/>
            </a:endParaRPr>
          </a:p>
        </p:txBody>
      </p:sp>
      <p:sp>
        <p:nvSpPr>
          <p:cNvPr id="44" name="矩形 43"/>
          <p:cNvSpPr/>
          <p:nvPr/>
        </p:nvSpPr>
        <p:spPr>
          <a:xfrm>
            <a:off x="6147607" y="1785926"/>
            <a:ext cx="797013" cy="646331"/>
          </a:xfrm>
          <a:prstGeom prst="rect">
            <a:avLst/>
          </a:prstGeom>
        </p:spPr>
        <p:txBody>
          <a:bodyPr wrap="none">
            <a:spAutoFit/>
          </a:bodyPr>
          <a:lstStyle/>
          <a:p>
            <a:r>
              <a:rPr lang="en-US" altLang="zh-CN"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Q1</a:t>
            </a:r>
            <a:endParaRPr lang="zh-CN" altLang="en-US"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6" name="矩形 55"/>
          <p:cNvSpPr/>
          <p:nvPr/>
        </p:nvSpPr>
        <p:spPr>
          <a:xfrm>
            <a:off x="6944620" y="2839625"/>
            <a:ext cx="172354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安全性问题</a:t>
            </a:r>
            <a:endParaRPr lang="zh-CN" altLang="en-US" sz="2400" b="1" dirty="0">
              <a:latin typeface="微软雅黑" panose="020B0503020204020204" pitchFamily="34" charset="-122"/>
              <a:ea typeface="微软雅黑" panose="020B0503020204020204" pitchFamily="34" charset="-122"/>
            </a:endParaRPr>
          </a:p>
        </p:txBody>
      </p:sp>
      <p:sp>
        <p:nvSpPr>
          <p:cNvPr id="57" name="矩形 56"/>
          <p:cNvSpPr/>
          <p:nvPr/>
        </p:nvSpPr>
        <p:spPr>
          <a:xfrm>
            <a:off x="6147607" y="2729786"/>
            <a:ext cx="800219" cy="646331"/>
          </a:xfrm>
          <a:prstGeom prst="rect">
            <a:avLst/>
          </a:prstGeom>
        </p:spPr>
        <p:txBody>
          <a:bodyPr wrap="none">
            <a:spAutoFit/>
          </a:bodyPr>
          <a:lstStyle/>
          <a:p>
            <a:r>
              <a:rPr lang="en-US" altLang="zh-CN"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Q2</a:t>
            </a:r>
            <a:endParaRPr lang="zh-CN" altLang="en-US"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9" name="矩形 68"/>
          <p:cNvSpPr/>
          <p:nvPr/>
        </p:nvSpPr>
        <p:spPr>
          <a:xfrm>
            <a:off x="6958688" y="3753153"/>
            <a:ext cx="141577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绿色节能</a:t>
            </a:r>
            <a:endParaRPr lang="zh-CN" altLang="en-US" sz="2400" b="1" dirty="0">
              <a:latin typeface="微软雅黑" panose="020B0503020204020204" pitchFamily="34" charset="-122"/>
              <a:ea typeface="微软雅黑" panose="020B0503020204020204" pitchFamily="34" charset="-122"/>
            </a:endParaRPr>
          </a:p>
        </p:txBody>
      </p:sp>
      <p:sp>
        <p:nvSpPr>
          <p:cNvPr id="70" name="矩形 69"/>
          <p:cNvSpPr/>
          <p:nvPr/>
        </p:nvSpPr>
        <p:spPr>
          <a:xfrm>
            <a:off x="6147607" y="3643314"/>
            <a:ext cx="800219" cy="646331"/>
          </a:xfrm>
          <a:prstGeom prst="rect">
            <a:avLst/>
          </a:prstGeom>
        </p:spPr>
        <p:txBody>
          <a:bodyPr wrap="none">
            <a:spAutoFit/>
          </a:bodyPr>
          <a:lstStyle/>
          <a:p>
            <a:r>
              <a:rPr lang="en-US" altLang="zh-CN"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Q3</a:t>
            </a:r>
            <a:endParaRPr lang="zh-CN" altLang="en-US"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5" name="矩形 94"/>
          <p:cNvSpPr/>
          <p:nvPr/>
        </p:nvSpPr>
        <p:spPr>
          <a:xfrm>
            <a:off x="6944620" y="4672729"/>
            <a:ext cx="2055371" cy="1200329"/>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不可控、不可</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管、业务质量</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保证（</a:t>
            </a:r>
            <a:r>
              <a:rPr lang="en-US" altLang="zh-CN" sz="2400" b="1" dirty="0" err="1">
                <a:latin typeface="微软雅黑" panose="020B0503020204020204" pitchFamily="34" charset="-122"/>
                <a:ea typeface="微软雅黑" panose="020B0503020204020204" pitchFamily="34" charset="-122"/>
              </a:rPr>
              <a:t>QoS</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96" name="矩形 95"/>
          <p:cNvSpPr/>
          <p:nvPr/>
        </p:nvSpPr>
        <p:spPr>
          <a:xfrm>
            <a:off x="6147607" y="4529853"/>
            <a:ext cx="800219" cy="646331"/>
          </a:xfrm>
          <a:prstGeom prst="rect">
            <a:avLst/>
          </a:prstGeom>
        </p:spPr>
        <p:txBody>
          <a:bodyPr wrap="none">
            <a:spAutoFit/>
          </a:bodyPr>
          <a:lstStyle/>
          <a:p>
            <a:r>
              <a:rPr lang="en-US" altLang="zh-CN"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Q4</a:t>
            </a:r>
            <a:endParaRPr lang="zh-CN" altLang="en-US" sz="3600" b="1" dirty="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p:cNvGrpSpPr/>
          <p:nvPr/>
        </p:nvGrpSpPr>
        <p:grpSpPr bwMode="auto">
          <a:xfrm>
            <a:off x="2879725" y="2068513"/>
            <a:ext cx="2065338" cy="1482725"/>
            <a:chOff x="1728" y="1416"/>
            <a:chExt cx="1301" cy="672"/>
          </a:xfrm>
        </p:grpSpPr>
        <p:sp>
          <p:nvSpPr>
            <p:cNvPr id="11296" name="AutoShape 22"/>
            <p:cNvSpPr/>
            <p:nvPr/>
          </p:nvSpPr>
          <p:spPr bwMode="auto">
            <a:xfrm>
              <a:off x="1728" y="1416"/>
              <a:ext cx="192" cy="672"/>
            </a:xfrm>
            <a:prstGeom prst="rightBrace">
              <a:avLst>
                <a:gd name="adj1" fmla="val 45306"/>
                <a:gd name="adj2" fmla="val 48514"/>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kumimoji="0" lang="zh-TW" altLang="zh-TW">
                <a:latin typeface="Calibri" panose="020F0502020204030204" pitchFamily="34" charset="0"/>
              </a:endParaRPr>
            </a:p>
          </p:txBody>
        </p:sp>
        <p:sp>
          <p:nvSpPr>
            <p:cNvPr id="11297" name="Text Box 23"/>
            <p:cNvSpPr txBox="1">
              <a:spLocks noChangeArrowheads="1"/>
            </p:cNvSpPr>
            <p:nvPr/>
          </p:nvSpPr>
          <p:spPr bwMode="auto">
            <a:xfrm>
              <a:off x="1968" y="1566"/>
              <a:ext cx="106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en-US" altLang="zh-TW">
                  <a:latin typeface="Calibri" panose="020F0502020204030204" pitchFamily="34" charset="0"/>
                </a:rPr>
                <a:t>Million of lines</a:t>
              </a:r>
              <a:br>
                <a:rPr kumimoji="0" lang="en-US" altLang="zh-TW">
                  <a:latin typeface="Calibri" panose="020F0502020204030204" pitchFamily="34" charset="0"/>
                </a:rPr>
              </a:br>
              <a:r>
                <a:rPr kumimoji="0" lang="en-US" altLang="zh-TW">
                  <a:latin typeface="Calibri" panose="020F0502020204030204" pitchFamily="34" charset="0"/>
                </a:rPr>
                <a:t>of source code</a:t>
              </a:r>
              <a:endParaRPr kumimoji="0" lang="en-US" altLang="zh-TW">
                <a:latin typeface="Calibri" panose="020F0502020204030204" pitchFamily="34" charset="0"/>
              </a:endParaRPr>
            </a:p>
          </p:txBody>
        </p:sp>
      </p:grpSp>
      <p:sp>
        <p:nvSpPr>
          <p:cNvPr id="679960" name="Text Box 24"/>
          <p:cNvSpPr txBox="1">
            <a:spLocks noChangeArrowheads="1"/>
          </p:cNvSpPr>
          <p:nvPr/>
        </p:nvSpPr>
        <p:spPr bwMode="auto">
          <a:xfrm>
            <a:off x="4937125" y="2486025"/>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en-US" altLang="zh-TW">
                <a:latin typeface="Calibri" panose="020F0502020204030204" pitchFamily="34" charset="0"/>
              </a:rPr>
              <a:t>5400 RFCs</a:t>
            </a:r>
            <a:endParaRPr kumimoji="0" lang="en-US" altLang="zh-TW">
              <a:latin typeface="Calibri" panose="020F0502020204030204" pitchFamily="34" charset="0"/>
            </a:endParaRPr>
          </a:p>
        </p:txBody>
      </p:sp>
      <p:sp>
        <p:nvSpPr>
          <p:cNvPr id="679961" name="Text Box 25"/>
          <p:cNvSpPr txBox="1">
            <a:spLocks noChangeArrowheads="1"/>
          </p:cNvSpPr>
          <p:nvPr/>
        </p:nvSpPr>
        <p:spPr bwMode="auto">
          <a:xfrm>
            <a:off x="6272213" y="2486025"/>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zh-TW" altLang="en-US" dirty="0">
                <a:latin typeface="Calibri" panose="020F0502020204030204" pitchFamily="34" charset="0"/>
              </a:rPr>
              <a:t>有门槛</a:t>
            </a:r>
            <a:endParaRPr kumimoji="0" lang="en-US" altLang="zh-TW" dirty="0">
              <a:latin typeface="Calibri" panose="020F0502020204030204" pitchFamily="34" charset="0"/>
            </a:endParaRPr>
          </a:p>
        </p:txBody>
      </p:sp>
      <p:grpSp>
        <p:nvGrpSpPr>
          <p:cNvPr id="3" name="Group 35"/>
          <p:cNvGrpSpPr/>
          <p:nvPr/>
        </p:nvGrpSpPr>
        <p:grpSpPr bwMode="auto">
          <a:xfrm>
            <a:off x="2879725" y="3654425"/>
            <a:ext cx="2114550" cy="952500"/>
            <a:chOff x="1728" y="2232"/>
            <a:chExt cx="1332" cy="672"/>
          </a:xfrm>
        </p:grpSpPr>
        <p:sp>
          <p:nvSpPr>
            <p:cNvPr id="11294" name="AutoShape 27"/>
            <p:cNvSpPr/>
            <p:nvPr/>
          </p:nvSpPr>
          <p:spPr bwMode="auto">
            <a:xfrm>
              <a:off x="1728" y="2232"/>
              <a:ext cx="192" cy="672"/>
            </a:xfrm>
            <a:prstGeom prst="rightBrace">
              <a:avLst>
                <a:gd name="adj1" fmla="val 45306"/>
                <a:gd name="adj2" fmla="val 48514"/>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kumimoji="0" lang="zh-TW" altLang="zh-TW">
                <a:latin typeface="Calibri" panose="020F0502020204030204" pitchFamily="34" charset="0"/>
              </a:endParaRPr>
            </a:p>
          </p:txBody>
        </p:sp>
        <p:sp>
          <p:nvSpPr>
            <p:cNvPr id="11295" name="Text Box 28"/>
            <p:cNvSpPr txBox="1">
              <a:spLocks noChangeArrowheads="1"/>
            </p:cNvSpPr>
            <p:nvPr/>
          </p:nvSpPr>
          <p:spPr bwMode="auto">
            <a:xfrm>
              <a:off x="1968" y="2328"/>
              <a:ext cx="10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en-US" altLang="zh-TW" dirty="0">
                  <a:latin typeface="Calibri" panose="020F0502020204030204" pitchFamily="34" charset="0"/>
                </a:rPr>
                <a:t>500M gates</a:t>
              </a:r>
              <a:endParaRPr kumimoji="0" lang="en-US" altLang="zh-TW" dirty="0">
                <a:latin typeface="Calibri" panose="020F0502020204030204" pitchFamily="34" charset="0"/>
              </a:endParaRPr>
            </a:p>
            <a:p>
              <a:pPr eaLnBrk="1" hangingPunct="1"/>
              <a:r>
                <a:rPr kumimoji="0" lang="en-US" altLang="zh-TW" dirty="0">
                  <a:latin typeface="Calibri" panose="020F0502020204030204" pitchFamily="34" charset="0"/>
                </a:rPr>
                <a:t>10Gbytes RAM</a:t>
              </a:r>
              <a:endParaRPr kumimoji="0" lang="en-US" altLang="zh-TW" dirty="0">
                <a:latin typeface="Calibri" panose="020F0502020204030204" pitchFamily="34" charset="0"/>
              </a:endParaRPr>
            </a:p>
          </p:txBody>
        </p:sp>
      </p:grpSp>
      <p:sp>
        <p:nvSpPr>
          <p:cNvPr id="679965" name="Text Box 29"/>
          <p:cNvSpPr txBox="1">
            <a:spLocks noChangeArrowheads="1"/>
          </p:cNvSpPr>
          <p:nvPr/>
        </p:nvSpPr>
        <p:spPr bwMode="auto">
          <a:xfrm>
            <a:off x="4937125" y="3795713"/>
            <a:ext cx="966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en-US" altLang="zh-TW">
                <a:latin typeface="Calibri" panose="020F0502020204030204" pitchFamily="34" charset="0"/>
              </a:rPr>
              <a:t>Bloated</a:t>
            </a:r>
            <a:endParaRPr kumimoji="0" lang="en-US" altLang="zh-TW">
              <a:latin typeface="Calibri" panose="020F0502020204030204" pitchFamily="34" charset="0"/>
            </a:endParaRPr>
          </a:p>
        </p:txBody>
      </p:sp>
      <p:sp>
        <p:nvSpPr>
          <p:cNvPr id="679966" name="Text Box 30"/>
          <p:cNvSpPr txBox="1">
            <a:spLocks noChangeArrowheads="1"/>
          </p:cNvSpPr>
          <p:nvPr/>
        </p:nvSpPr>
        <p:spPr bwMode="auto">
          <a:xfrm>
            <a:off x="6272213" y="379571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zh-TW" altLang="en-US" dirty="0">
                <a:latin typeface="Calibri" panose="020F0502020204030204" pitchFamily="34" charset="0"/>
              </a:rPr>
              <a:t>能耗高</a:t>
            </a:r>
            <a:endParaRPr kumimoji="0" lang="en-US" altLang="zh-TW" dirty="0">
              <a:latin typeface="Calibri" panose="020F0502020204030204" pitchFamily="34" charset="0"/>
            </a:endParaRPr>
          </a:p>
        </p:txBody>
      </p:sp>
      <p:sp>
        <p:nvSpPr>
          <p:cNvPr id="679968" name="Text Box 32"/>
          <p:cNvSpPr txBox="1">
            <a:spLocks noChangeArrowheads="1"/>
          </p:cNvSpPr>
          <p:nvPr/>
        </p:nvSpPr>
        <p:spPr bwMode="auto">
          <a:xfrm>
            <a:off x="882650" y="4789488"/>
            <a:ext cx="6692088" cy="20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4572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lnSpc>
                <a:spcPct val="80000"/>
              </a:lnSpc>
              <a:spcBef>
                <a:spcPct val="20000"/>
              </a:spcBef>
              <a:buClr>
                <a:schemeClr val="tx1"/>
              </a:buClr>
              <a:buSzPct val="75000"/>
              <a:buFont typeface="Wingdings" panose="05000000000000000000" pitchFamily="2" charset="2"/>
              <a:buNone/>
            </a:pPr>
            <a:r>
              <a:rPr kumimoji="0" lang="zh-TW" altLang="en-US" sz="2400" dirty="0">
                <a:latin typeface="Calibri" panose="020F0502020204030204" pitchFamily="34" charset="0"/>
              </a:rPr>
              <a:t>许多复杂的功能融入到了基础设施中</a:t>
            </a:r>
            <a:endParaRPr kumimoji="0" lang="en-US" altLang="zh-TW" sz="2400" dirty="0">
              <a:latin typeface="Calibri" panose="020F0502020204030204" pitchFamily="34" charset="0"/>
            </a:endParaRPr>
          </a:p>
          <a:p>
            <a:pPr eaLnBrk="1" hangingPunct="1">
              <a:lnSpc>
                <a:spcPct val="80000"/>
              </a:lnSpc>
              <a:spcBef>
                <a:spcPct val="20000"/>
              </a:spcBef>
              <a:buClr>
                <a:schemeClr val="tx1"/>
              </a:buClr>
              <a:buSzPct val="75000"/>
              <a:buFont typeface="Wingdings" panose="05000000000000000000" pitchFamily="2" charset="2"/>
              <a:buNone/>
            </a:pPr>
            <a:r>
              <a:rPr kumimoji="0" lang="en-US" altLang="zh-TW" sz="2000" i="1" dirty="0">
                <a:solidFill>
                  <a:schemeClr val="tx2"/>
                </a:solidFill>
                <a:latin typeface="Calibri" panose="020F0502020204030204" pitchFamily="34" charset="0"/>
              </a:rPr>
              <a:t>OSPF, BGP, multicast, differentiated services,</a:t>
            </a:r>
            <a:br>
              <a:rPr kumimoji="0" lang="en-US" altLang="zh-TW" sz="2000" i="1" dirty="0">
                <a:solidFill>
                  <a:schemeClr val="tx2"/>
                </a:solidFill>
                <a:latin typeface="Calibri" panose="020F0502020204030204" pitchFamily="34" charset="0"/>
              </a:rPr>
            </a:br>
            <a:r>
              <a:rPr kumimoji="0" lang="en-US" altLang="zh-TW" sz="2000" i="1" dirty="0">
                <a:solidFill>
                  <a:schemeClr val="tx2"/>
                </a:solidFill>
                <a:latin typeface="Calibri" panose="020F0502020204030204" pitchFamily="34" charset="0"/>
              </a:rPr>
              <a:t>Traffic Engineering, NAT, firewalls, MPLS, redundant layers, …</a:t>
            </a:r>
            <a:endParaRPr kumimoji="0" lang="en-US" altLang="zh-TW" sz="2000" i="1" dirty="0">
              <a:solidFill>
                <a:schemeClr val="tx2"/>
              </a:solidFill>
              <a:latin typeface="Calibri" panose="020F0502020204030204" pitchFamily="34" charset="0"/>
            </a:endParaRPr>
          </a:p>
          <a:p>
            <a:pPr eaLnBrk="1" hangingPunct="1">
              <a:lnSpc>
                <a:spcPct val="80000"/>
              </a:lnSpc>
              <a:spcBef>
                <a:spcPct val="20000"/>
              </a:spcBef>
              <a:buClr>
                <a:schemeClr val="tx1"/>
              </a:buClr>
              <a:buSzPct val="75000"/>
              <a:buFont typeface="Wingdings" panose="05000000000000000000" pitchFamily="2" charset="2"/>
              <a:buNone/>
            </a:pPr>
            <a:endParaRPr kumimoji="0" lang="en-US" altLang="zh-TW" sz="2400" dirty="0">
              <a:solidFill>
                <a:schemeClr val="accent2"/>
              </a:solidFill>
              <a:latin typeface="Calibri" panose="020F0502020204030204" pitchFamily="34" charset="0"/>
            </a:endParaRPr>
          </a:p>
          <a:p>
            <a:pPr eaLnBrk="1" hangingPunct="1">
              <a:lnSpc>
                <a:spcPct val="80000"/>
              </a:lnSpc>
              <a:spcBef>
                <a:spcPct val="20000"/>
              </a:spcBef>
              <a:buClr>
                <a:schemeClr val="tx1"/>
              </a:buClr>
              <a:buSzPct val="75000"/>
              <a:buFont typeface="Wingdings" panose="05000000000000000000" pitchFamily="2" charset="2"/>
              <a:buNone/>
            </a:pPr>
            <a:r>
              <a:rPr kumimoji="0" lang="zh-TW" altLang="en-US" sz="2400" dirty="0">
                <a:solidFill>
                  <a:schemeClr val="accent2"/>
                </a:solidFill>
                <a:latin typeface="Calibri" panose="020F0502020204030204" pitchFamily="34" charset="0"/>
              </a:rPr>
              <a:t>网络设备产业是</a:t>
            </a:r>
            <a:r>
              <a:rPr kumimoji="0" lang="zh-CN" altLang="en-US" sz="2400" dirty="0">
                <a:solidFill>
                  <a:schemeClr val="accent2"/>
                </a:solidFill>
                <a:latin typeface="Calibri" panose="020F0502020204030204" pitchFamily="34" charset="0"/>
              </a:rPr>
              <a:t> </a:t>
            </a:r>
            <a:r>
              <a:rPr kumimoji="0" lang="en-US" altLang="zh-TW" sz="2400" dirty="0">
                <a:solidFill>
                  <a:srgbClr val="000000"/>
                </a:solidFill>
                <a:latin typeface="Calibri" panose="020F0502020204030204" pitchFamily="34" charset="0"/>
              </a:rPr>
              <a:t>“IT</a:t>
            </a:r>
            <a:r>
              <a:rPr kumimoji="0" lang="zh-TW" altLang="en-US" sz="2400" dirty="0">
                <a:solidFill>
                  <a:srgbClr val="000000"/>
                </a:solidFill>
                <a:latin typeface="Calibri" panose="020F0502020204030204" pitchFamily="34" charset="0"/>
              </a:rPr>
              <a:t>届的小型机思维</a:t>
            </a:r>
            <a:r>
              <a:rPr kumimoji="0" lang="en-US" altLang="zh-CN" sz="2400" dirty="0">
                <a:solidFill>
                  <a:srgbClr val="000000"/>
                </a:solidFill>
                <a:latin typeface="Calibri" panose="020F0502020204030204" pitchFamily="34" charset="0"/>
              </a:rPr>
              <a:t>-</a:t>
            </a:r>
            <a:r>
              <a:rPr kumimoji="0" lang="en-US" altLang="zh-TW" sz="2400" dirty="0">
                <a:solidFill>
                  <a:srgbClr val="000000"/>
                </a:solidFill>
                <a:latin typeface="Calibri" panose="020F0502020204030204" pitchFamily="34" charset="0"/>
              </a:rPr>
              <a:t>”</a:t>
            </a:r>
            <a:r>
              <a:rPr kumimoji="0" lang="zh-CN" altLang="en-US" sz="2400" dirty="0">
                <a:solidFill>
                  <a:srgbClr val="000000"/>
                </a:solidFill>
                <a:latin typeface="Calibri" panose="020F0502020204030204" pitchFamily="34" charset="0"/>
              </a:rPr>
              <a:t>  </a:t>
            </a:r>
            <a:endParaRPr kumimoji="0" lang="en-US" altLang="zh-CN" sz="2400" dirty="0">
              <a:solidFill>
                <a:srgbClr val="000000"/>
              </a:solidFill>
              <a:latin typeface="Calibri" panose="020F0502020204030204" pitchFamily="34" charset="0"/>
            </a:endParaRPr>
          </a:p>
          <a:p>
            <a:pPr marL="342900" indent="-342900" eaLnBrk="1" hangingPunct="1">
              <a:lnSpc>
                <a:spcPct val="80000"/>
              </a:lnSpc>
              <a:spcBef>
                <a:spcPct val="20000"/>
              </a:spcBef>
              <a:buClr>
                <a:schemeClr val="tx1"/>
              </a:buClr>
              <a:buSzPct val="75000"/>
              <a:buFont typeface="Arial" panose="020B0604020202020204" pitchFamily="34" charset="0"/>
              <a:buChar char="•"/>
            </a:pPr>
            <a:r>
              <a:rPr kumimoji="0" lang="zh-CN" altLang="en-US" sz="2000" dirty="0">
                <a:solidFill>
                  <a:srgbClr val="000000"/>
                </a:solidFill>
                <a:latin typeface="Calibri" panose="020F0502020204030204" pitchFamily="34" charset="0"/>
              </a:rPr>
              <a:t>设备，操作系统，程序全部自己研制</a:t>
            </a:r>
            <a:endParaRPr kumimoji="0" lang="en-US" altLang="zh-TW" sz="2000" dirty="0">
              <a:solidFill>
                <a:srgbClr val="000000"/>
              </a:solidFill>
              <a:latin typeface="Calibri" panose="020F0502020204030204" pitchFamily="34" charset="0"/>
            </a:endParaRPr>
          </a:p>
        </p:txBody>
      </p:sp>
      <p:sp>
        <p:nvSpPr>
          <p:cNvPr id="11273" name="Title 26"/>
          <p:cNvSpPr>
            <a:spLocks noGrp="1"/>
          </p:cNvSpPr>
          <p:nvPr>
            <p:ph type="title"/>
          </p:nvPr>
        </p:nvSpPr>
        <p:spPr/>
        <p:txBody>
          <a:bodyPr/>
          <a:lstStyle/>
          <a:p>
            <a:pPr eaLnBrk="1" hangingPunct="1"/>
            <a:r>
              <a:rPr lang="zh-CN" altLang="en-US" dirty="0"/>
              <a:t>网络设备的演进困难</a:t>
            </a:r>
            <a:endParaRPr lang="en-US" altLang="zh-TW" dirty="0"/>
          </a:p>
        </p:txBody>
      </p:sp>
      <p:pic>
        <p:nvPicPr>
          <p:cNvPr id="11274" name="Picture 24"/>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180" y="693141"/>
            <a:ext cx="1541420" cy="123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25"/>
          <p:cNvSpPr/>
          <p:nvPr/>
        </p:nvSpPr>
        <p:spPr>
          <a:xfrm>
            <a:off x="457201" y="3654186"/>
            <a:ext cx="2366984" cy="9525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kumimoji="0" lang="zh-CN" altLang="en-US" sz="1600" b="1" dirty="0">
                <a:solidFill>
                  <a:srgbClr val="C3D69B"/>
                </a:solidFill>
                <a:latin typeface="Calibri" panose="020F0502020204030204" pitchFamily="34" charset="0"/>
                <a:ea typeface="MS PGothic" panose="020B0600070205080204" pitchFamily="34" charset="-128"/>
              </a:rPr>
              <a:t>专用转发硬件</a:t>
            </a:r>
            <a:endParaRPr kumimoji="0" lang="en-US" altLang="zh-TW" sz="1400" b="1" dirty="0">
              <a:solidFill>
                <a:srgbClr val="C3D69B"/>
              </a:solidFill>
              <a:latin typeface="Calibri" panose="020F0502020204030204" pitchFamily="34" charset="0"/>
              <a:ea typeface="MS PGothic" panose="020B0600070205080204" pitchFamily="34" charset="-128"/>
            </a:endParaRPr>
          </a:p>
        </p:txBody>
      </p:sp>
      <p:sp>
        <p:nvSpPr>
          <p:cNvPr id="27" name="Rounded Rectangle 26"/>
          <p:cNvSpPr/>
          <p:nvPr/>
        </p:nvSpPr>
        <p:spPr>
          <a:xfrm>
            <a:off x="457200" y="2763022"/>
            <a:ext cx="2366985" cy="788185"/>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kumimoji="0" lang="zh-CN" altLang="en-US" sz="1600" dirty="0">
                <a:solidFill>
                  <a:srgbClr val="FFFFFF"/>
                </a:solidFill>
                <a:ea typeface="MS PGothic" panose="020B0600070205080204" pitchFamily="34" charset="-128"/>
              </a:rPr>
              <a:t>操作系统</a:t>
            </a:r>
            <a:endParaRPr kumimoji="0" lang="en-US" altLang="zh-TW" sz="1600" dirty="0">
              <a:solidFill>
                <a:srgbClr val="FFFFFF"/>
              </a:solidFill>
              <a:ea typeface="MS PGothic" panose="020B0600070205080204" pitchFamily="34" charset="-128"/>
            </a:endParaRPr>
          </a:p>
        </p:txBody>
      </p:sp>
      <p:sp>
        <p:nvSpPr>
          <p:cNvPr id="28" name="Rounded Rectangle 27"/>
          <p:cNvSpPr/>
          <p:nvPr/>
        </p:nvSpPr>
        <p:spPr>
          <a:xfrm>
            <a:off x="457201" y="2069064"/>
            <a:ext cx="591746"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App</a:t>
            </a:r>
            <a:endParaRPr kumimoji="0" lang="en-US" sz="1600">
              <a:solidFill>
                <a:srgbClr val="FFFFFF"/>
              </a:solidFill>
            </a:endParaRPr>
          </a:p>
        </p:txBody>
      </p:sp>
      <p:sp>
        <p:nvSpPr>
          <p:cNvPr id="29" name="Rounded Rectangle 28"/>
          <p:cNvSpPr/>
          <p:nvPr/>
        </p:nvSpPr>
        <p:spPr>
          <a:xfrm>
            <a:off x="1048947" y="2069064"/>
            <a:ext cx="591746"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App</a:t>
            </a:r>
            <a:endParaRPr kumimoji="0" lang="en-US" sz="1600">
              <a:solidFill>
                <a:srgbClr val="FFFFFF"/>
              </a:solidFill>
            </a:endParaRPr>
          </a:p>
        </p:txBody>
      </p:sp>
      <p:sp>
        <p:nvSpPr>
          <p:cNvPr id="30" name="Rounded Rectangle 29"/>
          <p:cNvSpPr/>
          <p:nvPr/>
        </p:nvSpPr>
        <p:spPr>
          <a:xfrm>
            <a:off x="2232439" y="2069064"/>
            <a:ext cx="591746"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App</a:t>
            </a:r>
            <a:endParaRPr kumimoji="0" lang="en-US" sz="1600">
              <a:solidFill>
                <a:srgbClr val="FFFFFF"/>
              </a:solidFill>
            </a:endParaRPr>
          </a:p>
        </p:txBody>
      </p:sp>
      <p:cxnSp>
        <p:nvCxnSpPr>
          <p:cNvPr id="11290" name="Straight Connector 30"/>
          <p:cNvCxnSpPr>
            <a:cxnSpLocks noChangeShapeType="1"/>
          </p:cNvCxnSpPr>
          <p:nvPr/>
        </p:nvCxnSpPr>
        <p:spPr bwMode="auto">
          <a:xfrm>
            <a:off x="1641475" y="2365375"/>
            <a:ext cx="590550" cy="1588"/>
          </a:xfrm>
          <a:prstGeom prst="line">
            <a:avLst/>
          </a:prstGeom>
          <a:noFill/>
          <a:ln w="25400">
            <a:solidFill>
              <a:schemeClr val="accent1"/>
            </a:solidFill>
            <a:prstDash val="dot"/>
            <a:rou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4" name="Group 37"/>
          <p:cNvGrpSpPr/>
          <p:nvPr/>
        </p:nvGrpSpPr>
        <p:grpSpPr bwMode="auto">
          <a:xfrm>
            <a:off x="2528888" y="1285875"/>
            <a:ext cx="5314950" cy="782638"/>
            <a:chOff x="2528312" y="1285694"/>
            <a:chExt cx="5315140" cy="783370"/>
          </a:xfrm>
        </p:grpSpPr>
        <p:sp>
          <p:nvSpPr>
            <p:cNvPr id="33" name="TextBox 32"/>
            <p:cNvSpPr txBox="1"/>
            <p:nvPr/>
          </p:nvSpPr>
          <p:spPr>
            <a:xfrm>
              <a:off x="3349078" y="1285694"/>
              <a:ext cx="4494374" cy="646717"/>
            </a:xfrm>
            <a:prstGeom prst="rect">
              <a:avLst/>
            </a:prstGeom>
            <a:solidFill>
              <a:schemeClr val="tx2">
                <a:lumMod val="40000"/>
                <a:lumOff val="60000"/>
              </a:schemeClr>
            </a:solidFill>
          </p:spPr>
          <p:txBody>
            <a:bodyPr wrap="none">
              <a:spAutoFit/>
            </a:bodyPr>
            <a:lstStyle/>
            <a:p>
              <a:pPr fontAlgn="auto">
                <a:spcBef>
                  <a:spcPts val="0"/>
                </a:spcBef>
                <a:spcAft>
                  <a:spcPts val="0"/>
                </a:spcAft>
                <a:defRPr/>
              </a:pPr>
              <a:r>
                <a:rPr kumimoji="0" lang="en-US" altLang="zh-TW" dirty="0">
                  <a:latin typeface="Calibri" panose="020F0502020204030204" pitchFamily="34" charset="0"/>
                  <a:ea typeface="+mn-ea"/>
                </a:rPr>
                <a:t>Routing, management, mobility management, </a:t>
              </a:r>
              <a:br>
                <a:rPr kumimoji="0" lang="en-US" altLang="zh-TW" dirty="0">
                  <a:latin typeface="Calibri" panose="020F0502020204030204" pitchFamily="34" charset="0"/>
                  <a:ea typeface="+mn-ea"/>
                </a:rPr>
              </a:br>
              <a:r>
                <a:rPr kumimoji="0" lang="en-US" altLang="zh-TW" dirty="0">
                  <a:latin typeface="Calibri" panose="020F0502020204030204" pitchFamily="34" charset="0"/>
                  <a:ea typeface="+mn-ea"/>
                </a:rPr>
                <a:t>access control, VPNs, …</a:t>
              </a:r>
              <a:endParaRPr kumimoji="0" lang="en-US" altLang="zh-TW" dirty="0">
                <a:latin typeface="Calibri" panose="020F0502020204030204" pitchFamily="34" charset="0"/>
                <a:ea typeface="+mn-ea"/>
              </a:endParaRPr>
            </a:p>
          </p:txBody>
        </p:sp>
        <p:cxnSp>
          <p:nvCxnSpPr>
            <p:cNvPr id="11293" name="Straight Arrow Connector 36"/>
            <p:cNvCxnSpPr>
              <a:cxnSpLocks noChangeShapeType="1"/>
              <a:stCxn id="33" idx="1"/>
            </p:cNvCxnSpPr>
            <p:nvPr/>
          </p:nvCxnSpPr>
          <p:spPr bwMode="auto">
            <a:xfrm rot="10800000" flipV="1">
              <a:off x="2528312" y="1608258"/>
              <a:ext cx="820766" cy="460806"/>
            </a:xfrm>
            <a:prstGeom prst="straightConnector1">
              <a:avLst/>
            </a:prstGeom>
            <a:noFill/>
            <a:ln w="25400">
              <a:solidFill>
                <a:schemeClr val="accent1"/>
              </a:solidFill>
              <a:rou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99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99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4"/>
                                        </p:tgtEl>
                                      </p:cBhvr>
                                    </p:animEffect>
                                    <p:set>
                                      <p:cBhvr>
                                        <p:cTn id="23" dur="1" fill="hold">
                                          <p:stCondLst>
                                            <p:cond delay="999"/>
                                          </p:stCondLst>
                                        </p:cTn>
                                        <p:tgtEl>
                                          <p:spTgt spid="4"/>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7996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7996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79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60" grpId="0"/>
      <p:bldP spid="679961" grpId="0"/>
      <p:bldP spid="679965" grpId="0"/>
      <p:bldP spid="679966" grpId="0"/>
      <p:bldP spid="679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困境</a:t>
            </a:r>
            <a:endParaRPr lang="en-US" dirty="0"/>
          </a:p>
        </p:txBody>
      </p:sp>
      <p:sp>
        <p:nvSpPr>
          <p:cNvPr id="3" name="Content Placeholder 2"/>
          <p:cNvSpPr>
            <a:spLocks noGrp="1"/>
          </p:cNvSpPr>
          <p:nvPr>
            <p:ph idx="1"/>
          </p:nvPr>
        </p:nvSpPr>
        <p:spPr/>
        <p:txBody>
          <a:bodyPr/>
          <a:lstStyle/>
          <a:p>
            <a:pPr marL="305435" marR="292100" indent="-292735" algn="just">
              <a:spcBef>
                <a:spcPts val="380"/>
              </a:spcBef>
              <a:buChar char="•"/>
              <a:tabLst>
                <a:tab pos="305435" algn="l"/>
                <a:tab pos="306070" algn="l"/>
              </a:tabLst>
            </a:pPr>
            <a:endParaRPr lang="en-US" altLang="zh-CN" spc="-15" dirty="0">
              <a:solidFill>
                <a:srgbClr val="58585A"/>
              </a:solidFill>
              <a:cs typeface="Arial" panose="020B0604020202020204"/>
            </a:endParaRPr>
          </a:p>
          <a:p>
            <a:pPr marL="305435" marR="292100" indent="-292735" algn="just">
              <a:spcBef>
                <a:spcPts val="380"/>
              </a:spcBef>
              <a:buChar char="•"/>
              <a:tabLst>
                <a:tab pos="305435" algn="l"/>
                <a:tab pos="306070" algn="l"/>
              </a:tabLst>
            </a:pPr>
            <a:r>
              <a:rPr lang="zh-CN" altLang="en-US" spc="-15" dirty="0">
                <a:solidFill>
                  <a:srgbClr val="58585A"/>
                </a:solidFill>
                <a:cs typeface="Arial" panose="020B0604020202020204"/>
              </a:rPr>
              <a:t>互联网的配置、管理、演进都很复杂</a:t>
            </a:r>
            <a:endParaRPr lang="en-US" altLang="zh-CN" spc="-15" dirty="0">
              <a:solidFill>
                <a:srgbClr val="58585A"/>
              </a:solidFill>
              <a:cs typeface="Arial" panose="020B0604020202020204"/>
            </a:endParaRPr>
          </a:p>
          <a:p>
            <a:pPr marL="305435" marR="292100" indent="-292735" algn="just">
              <a:spcBef>
                <a:spcPts val="380"/>
              </a:spcBef>
              <a:buChar char="•"/>
              <a:tabLst>
                <a:tab pos="305435" algn="l"/>
                <a:tab pos="306070" algn="l"/>
              </a:tabLst>
            </a:pPr>
            <a:endParaRPr lang="en-US" spc="-15" dirty="0">
              <a:solidFill>
                <a:srgbClr val="58585A"/>
              </a:solidFill>
              <a:cs typeface="Arial" panose="020B0604020202020204"/>
            </a:endParaRPr>
          </a:p>
          <a:p>
            <a:pPr marL="305435" marR="292100" indent="-292735" algn="just">
              <a:spcBef>
                <a:spcPts val="380"/>
              </a:spcBef>
              <a:buChar char="•"/>
              <a:tabLst>
                <a:tab pos="305435" algn="l"/>
                <a:tab pos="306070" algn="l"/>
              </a:tabLst>
            </a:pPr>
            <a:r>
              <a:rPr lang="zh-CN" altLang="en-US" spc="-15" dirty="0">
                <a:solidFill>
                  <a:srgbClr val="58585A"/>
                </a:solidFill>
                <a:cs typeface="Arial" panose="020B0604020202020204"/>
              </a:rPr>
              <a:t>根源在于垂直集成：设备中控制和数据平面的耦合</a:t>
            </a:r>
            <a:endParaRPr lang="en-US" spc="-15" dirty="0">
              <a:solidFill>
                <a:srgbClr val="58585A"/>
              </a:solidFill>
              <a:cs typeface="Arial" panose="020B0604020202020204"/>
            </a:endParaRPr>
          </a:p>
          <a:p>
            <a:endParaRPr 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04" y="4149080"/>
            <a:ext cx="901382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457200" y="-33085"/>
            <a:ext cx="8229600" cy="1143000"/>
          </a:xfrm>
        </p:spPr>
        <p:txBody>
          <a:bodyPr>
            <a:normAutofit/>
          </a:bodyPr>
          <a:lstStyle/>
          <a:p>
            <a:r>
              <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什么是</a:t>
            </a:r>
            <a:r>
              <a:rPr lang="en-US" altLang="zh-CN"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SDN </a:t>
            </a:r>
            <a:endPar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endParaRPr>
          </a:p>
        </p:txBody>
      </p:sp>
      <p:sp>
        <p:nvSpPr>
          <p:cNvPr id="35842" name="内容占位符 2"/>
          <p:cNvSpPr>
            <a:spLocks noGrp="1"/>
          </p:cNvSpPr>
          <p:nvPr>
            <p:ph idx="1"/>
          </p:nvPr>
        </p:nvSpPr>
        <p:spPr>
          <a:xfrm>
            <a:off x="285720" y="1403367"/>
            <a:ext cx="4643470" cy="4525963"/>
          </a:xfrm>
        </p:spPr>
        <p:txBody>
          <a:bodyPr>
            <a:normAutofit fontScale="70000" lnSpcReduction="20000"/>
          </a:bodyPr>
          <a:lstStyle/>
          <a:p>
            <a:pPr>
              <a:lnSpc>
                <a:spcPct val="170000"/>
              </a:lnSpc>
            </a:pPr>
            <a:r>
              <a:rPr lang="en-US" altLang="zh-CN" sz="3300" b="1" dirty="0">
                <a:solidFill>
                  <a:schemeClr val="tx2"/>
                </a:solidFill>
                <a:latin typeface="微软雅黑" panose="020B0503020204020204" pitchFamily="34" charset="-122"/>
                <a:ea typeface="微软雅黑" panose="020B0503020204020204" pitchFamily="34" charset="-122"/>
              </a:rPr>
              <a:t>SDN</a:t>
            </a:r>
            <a:endParaRPr lang="en-US" altLang="zh-CN" sz="3300" b="1" dirty="0">
              <a:solidFill>
                <a:schemeClr val="tx2"/>
              </a:solidFill>
              <a:latin typeface="微软雅黑" panose="020B0503020204020204" pitchFamily="34" charset="-122"/>
              <a:ea typeface="微软雅黑" panose="020B0503020204020204" pitchFamily="34" charset="-122"/>
            </a:endParaRPr>
          </a:p>
          <a:p>
            <a:pPr lvl="1">
              <a:lnSpc>
                <a:spcPct val="170000"/>
              </a:lnSpc>
            </a:pPr>
            <a:r>
              <a:rPr lang="en-US" altLang="zh-CN" dirty="0">
                <a:latin typeface="微软雅黑" panose="020B0503020204020204" pitchFamily="34" charset="-122"/>
                <a:ea typeface="微软雅黑" panose="020B0503020204020204" pitchFamily="34" charset="-122"/>
              </a:rPr>
              <a:t>Software Defined Networking</a:t>
            </a:r>
            <a:endParaRPr lang="en-US" altLang="zh-CN" dirty="0">
              <a:latin typeface="微软雅黑" panose="020B0503020204020204" pitchFamily="34" charset="-122"/>
              <a:ea typeface="微软雅黑" panose="020B0503020204020204" pitchFamily="34" charset="-122"/>
            </a:endParaRPr>
          </a:p>
          <a:p>
            <a:pPr lvl="1">
              <a:lnSpc>
                <a:spcPct val="170000"/>
              </a:lnSpc>
            </a:pPr>
            <a:r>
              <a:rPr lang="zh-CN" altLang="en-US" dirty="0">
                <a:latin typeface="微软雅黑" panose="020B0503020204020204" pitchFamily="34" charset="-122"/>
                <a:ea typeface="微软雅黑" panose="020B0503020204020204" pitchFamily="34" charset="-122"/>
              </a:rPr>
              <a:t>软件定义网络</a:t>
            </a:r>
            <a:endParaRPr lang="en-US" altLang="zh-CN" dirty="0">
              <a:latin typeface="微软雅黑" panose="020B0503020204020204" pitchFamily="34" charset="-122"/>
              <a:ea typeface="微软雅黑" panose="020B0503020204020204" pitchFamily="34" charset="-122"/>
            </a:endParaRPr>
          </a:p>
          <a:p>
            <a:pPr>
              <a:lnSpc>
                <a:spcPct val="170000"/>
              </a:lnSpc>
            </a:pPr>
            <a:r>
              <a:rPr lang="en-US" altLang="zh-CN" sz="3300" b="1" dirty="0">
                <a:solidFill>
                  <a:schemeClr val="tx2"/>
                </a:solidFill>
                <a:latin typeface="微软雅黑" panose="020B0503020204020204" pitchFamily="34" charset="-122"/>
                <a:ea typeface="微软雅黑" panose="020B0503020204020204" pitchFamily="34" charset="-122"/>
              </a:rPr>
              <a:t>SDN</a:t>
            </a:r>
            <a:r>
              <a:rPr lang="zh-CN" altLang="en-US" sz="3300" b="1" dirty="0">
                <a:solidFill>
                  <a:schemeClr val="tx2"/>
                </a:solidFill>
                <a:latin typeface="微软雅黑" panose="020B0503020204020204" pitchFamily="34" charset="-122"/>
                <a:ea typeface="微软雅黑" panose="020B0503020204020204" pitchFamily="34" charset="-122"/>
              </a:rPr>
              <a:t>由</a:t>
            </a:r>
            <a:r>
              <a:rPr lang="en-US" altLang="zh-CN" sz="3300" b="1" dirty="0" err="1">
                <a:solidFill>
                  <a:schemeClr val="tx2"/>
                </a:solidFill>
                <a:latin typeface="微软雅黑" panose="020B0503020204020204" pitchFamily="34" charset="-122"/>
                <a:ea typeface="微软雅黑" panose="020B0503020204020204" pitchFamily="34" charset="-122"/>
              </a:rPr>
              <a:t>Nicira</a:t>
            </a:r>
            <a:r>
              <a:rPr lang="en-US" altLang="zh-CN" sz="3300" b="1" dirty="0">
                <a:solidFill>
                  <a:schemeClr val="tx2"/>
                </a:solidFill>
                <a:latin typeface="微软雅黑" panose="020B0503020204020204" pitchFamily="34" charset="-122"/>
                <a:ea typeface="微软雅黑" panose="020B0503020204020204" pitchFamily="34" charset="-122"/>
              </a:rPr>
              <a:t> Network</a:t>
            </a:r>
            <a:r>
              <a:rPr lang="zh-CN" altLang="en-US" sz="3300" b="1" dirty="0">
                <a:solidFill>
                  <a:schemeClr val="tx2"/>
                </a:solidFill>
                <a:latin typeface="微软雅黑" panose="020B0503020204020204" pitchFamily="34" charset="-122"/>
                <a:ea typeface="微软雅黑" panose="020B0503020204020204" pitchFamily="34" charset="-122"/>
              </a:rPr>
              <a:t>提出</a:t>
            </a:r>
            <a:endParaRPr lang="en-US" altLang="zh-CN" sz="3300" b="1" dirty="0">
              <a:solidFill>
                <a:schemeClr val="tx2"/>
              </a:solidFill>
              <a:latin typeface="微软雅黑" panose="020B0503020204020204" pitchFamily="34" charset="-122"/>
              <a:ea typeface="微软雅黑" panose="020B0503020204020204" pitchFamily="34" charset="-122"/>
            </a:endParaRPr>
          </a:p>
          <a:p>
            <a:pPr lvl="1">
              <a:lnSpc>
                <a:spcPct val="170000"/>
              </a:lnSpc>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Stanford, UCB, Princeton, CMU</a:t>
            </a:r>
            <a:r>
              <a:rPr lang="zh-CN" altLang="en-US" dirty="0">
                <a:latin typeface="微软雅黑" panose="020B0503020204020204" pitchFamily="34" charset="-122"/>
                <a:ea typeface="微软雅黑" panose="020B0503020204020204" pitchFamily="34" charset="-122"/>
              </a:rPr>
              <a:t>的早期工作</a:t>
            </a:r>
            <a:endParaRPr lang="en-US" altLang="zh-CN" dirty="0">
              <a:latin typeface="微软雅黑" panose="020B0503020204020204" pitchFamily="34" charset="-122"/>
              <a:ea typeface="微软雅黑" panose="020B0503020204020204" pitchFamily="34" charset="-122"/>
            </a:endParaRPr>
          </a:p>
          <a:p>
            <a:pPr>
              <a:lnSpc>
                <a:spcPct val="170000"/>
              </a:lnSpc>
            </a:pPr>
            <a:r>
              <a:rPr lang="en-US" altLang="zh-CN" sz="3400" b="1" dirty="0">
                <a:solidFill>
                  <a:schemeClr val="tx2"/>
                </a:solidFill>
                <a:latin typeface="微软雅黑" panose="020B0503020204020204" pitchFamily="34" charset="-122"/>
                <a:ea typeface="微软雅黑" panose="020B0503020204020204" pitchFamily="34" charset="-122"/>
              </a:rPr>
              <a:t>SDN</a:t>
            </a:r>
            <a:r>
              <a:rPr lang="zh-CN" altLang="en-US" sz="3400" b="1" dirty="0">
                <a:solidFill>
                  <a:schemeClr val="tx2"/>
                </a:solidFill>
                <a:latin typeface="微软雅黑" panose="020B0503020204020204" pitchFamily="34" charset="-122"/>
                <a:ea typeface="微软雅黑" panose="020B0503020204020204" pitchFamily="34" charset="-122"/>
              </a:rPr>
              <a:t>是最有希望成功的未来网络创新架构</a:t>
            </a:r>
            <a:endParaRPr lang="en-US" altLang="zh-CN" sz="3400" b="1" dirty="0">
              <a:solidFill>
                <a:schemeClr val="tx2"/>
              </a:solidFill>
              <a:latin typeface="微软雅黑" panose="020B0503020204020204" pitchFamily="34" charset="-122"/>
              <a:ea typeface="微软雅黑" panose="020B0503020204020204" pitchFamily="34" charset="-122"/>
            </a:endParaRPr>
          </a:p>
        </p:txBody>
      </p:sp>
      <p:sp>
        <p:nvSpPr>
          <p:cNvPr id="8" name="Rectangle 15"/>
          <p:cNvSpPr/>
          <p:nvPr/>
        </p:nvSpPr>
        <p:spPr bwMode="auto">
          <a:xfrm>
            <a:off x="8271924" y="4885944"/>
            <a:ext cx="1497961" cy="770996"/>
          </a:xfrm>
          <a:prstGeom prst="rect">
            <a:avLst/>
          </a:prstGeom>
          <a:noFill/>
          <a:ln>
            <a:noFill/>
          </a:ln>
        </p:spPr>
        <p:txBody>
          <a:bodyPr lIns="126435" tIns="72248" rIns="126435" bIns="72248"/>
          <a:lstStyle/>
          <a:p>
            <a:pPr algn="l" defTabSz="648970"/>
            <a:endParaRPr lang="en-US" altLang="zh-CN" dirty="0">
              <a:cs typeface="Helvetica Light" charset="0"/>
            </a:endParaRPr>
          </a:p>
        </p:txBody>
      </p:sp>
      <p:sp>
        <p:nvSpPr>
          <p:cNvPr id="13" name="Text Box 9"/>
          <p:cNvSpPr txBox="1">
            <a:spLocks noChangeArrowheads="1"/>
          </p:cNvSpPr>
          <p:nvPr/>
        </p:nvSpPr>
        <p:spPr bwMode="auto">
          <a:xfrm>
            <a:off x="5715008" y="2487035"/>
            <a:ext cx="789808" cy="584775"/>
          </a:xfrm>
          <a:prstGeom prst="rect">
            <a:avLst/>
          </a:prstGeom>
          <a:noFill/>
          <a:ln>
            <a:noFill/>
          </a:ln>
          <a:effectLst/>
        </p:spPr>
        <p:txBody>
          <a:bodyPr wrap="square">
            <a:spAutoFit/>
          </a:bodyPr>
          <a:lstStyle/>
          <a:p>
            <a:pPr>
              <a:spcBef>
                <a:spcPct val="50000"/>
              </a:spcBef>
            </a:pPr>
            <a:r>
              <a:rPr lang="en-US" altLang="zh-CN" sz="3200" b="1" dirty="0">
                <a:solidFill>
                  <a:schemeClr val="accent6">
                    <a:lumMod val="75000"/>
                  </a:schemeClr>
                </a:solidFill>
              </a:rPr>
              <a:t>FIA </a:t>
            </a:r>
            <a:endParaRPr lang="en-US" altLang="zh-CN" sz="3200" b="1" dirty="0">
              <a:solidFill>
                <a:schemeClr val="accent6">
                  <a:lumMod val="75000"/>
                </a:schemeClr>
              </a:solidFill>
            </a:endParaRPr>
          </a:p>
        </p:txBody>
      </p:sp>
      <p:sp>
        <p:nvSpPr>
          <p:cNvPr id="14" name="Text Box 9"/>
          <p:cNvSpPr txBox="1">
            <a:spLocks noChangeArrowheads="1"/>
          </p:cNvSpPr>
          <p:nvPr/>
        </p:nvSpPr>
        <p:spPr bwMode="auto">
          <a:xfrm>
            <a:off x="7500958" y="1714488"/>
            <a:ext cx="1285884" cy="707886"/>
          </a:xfrm>
          <a:prstGeom prst="rect">
            <a:avLst/>
          </a:prstGeom>
          <a:noFill/>
          <a:ln>
            <a:noFill/>
          </a:ln>
          <a:effectLst/>
        </p:spPr>
        <p:txBody>
          <a:bodyPr wrap="square">
            <a:spAutoFit/>
          </a:bodyPr>
          <a:lstStyle/>
          <a:p>
            <a:pPr>
              <a:spcBef>
                <a:spcPct val="50000"/>
              </a:spcBef>
            </a:pPr>
            <a:r>
              <a:rPr lang="en-US" altLang="zh-CN" sz="3600" b="1" dirty="0">
                <a:solidFill>
                  <a:srgbClr val="FF0000"/>
                </a:solidFill>
              </a:rPr>
              <a:t>SDN</a:t>
            </a:r>
            <a:r>
              <a:rPr lang="en-US" altLang="zh-CN" sz="4000" b="1" dirty="0">
                <a:solidFill>
                  <a:srgbClr val="FF0000"/>
                </a:solidFill>
              </a:rPr>
              <a:t> </a:t>
            </a:r>
            <a:endParaRPr lang="en-US" altLang="zh-CN" sz="4000" b="1" dirty="0">
              <a:solidFill>
                <a:srgbClr val="FF0000"/>
              </a:solidFill>
            </a:endParaRPr>
          </a:p>
        </p:txBody>
      </p:sp>
      <p:sp>
        <p:nvSpPr>
          <p:cNvPr id="10" name="Text Box 9"/>
          <p:cNvSpPr txBox="1">
            <a:spLocks noChangeArrowheads="1"/>
          </p:cNvSpPr>
          <p:nvPr/>
        </p:nvSpPr>
        <p:spPr bwMode="auto">
          <a:xfrm>
            <a:off x="7254178" y="2695251"/>
            <a:ext cx="1686616" cy="523220"/>
          </a:xfrm>
          <a:prstGeom prst="rect">
            <a:avLst/>
          </a:prstGeom>
          <a:noFill/>
          <a:ln>
            <a:noFill/>
          </a:ln>
          <a:effectLst/>
        </p:spPr>
        <p:txBody>
          <a:bodyPr wrap="square">
            <a:spAutoFit/>
          </a:bodyPr>
          <a:lstStyle/>
          <a:p>
            <a:pPr>
              <a:spcBef>
                <a:spcPct val="50000"/>
              </a:spcBef>
            </a:pPr>
            <a:r>
              <a:rPr lang="en-US" altLang="zh-CN" sz="2800" b="1" dirty="0" err="1">
                <a:solidFill>
                  <a:schemeClr val="accent6">
                    <a:lumMod val="75000"/>
                  </a:schemeClr>
                </a:solidFill>
              </a:rPr>
              <a:t>Openflow</a:t>
            </a:r>
            <a:r>
              <a:rPr lang="en-US" altLang="zh-CN" sz="2800" b="1" dirty="0">
                <a:solidFill>
                  <a:schemeClr val="accent6">
                    <a:lumMod val="75000"/>
                  </a:schemeClr>
                </a:solidFill>
              </a:rPr>
              <a:t> </a:t>
            </a:r>
            <a:endParaRPr lang="en-US" altLang="zh-CN" sz="2800" b="1" dirty="0">
              <a:solidFill>
                <a:schemeClr val="accent6">
                  <a:lumMod val="75000"/>
                </a:schemeClr>
              </a:solidFill>
            </a:endParaRPr>
          </a:p>
        </p:txBody>
      </p:sp>
      <p:sp>
        <p:nvSpPr>
          <p:cNvPr id="15" name="矩形 14"/>
          <p:cNvSpPr/>
          <p:nvPr/>
        </p:nvSpPr>
        <p:spPr>
          <a:xfrm>
            <a:off x="4671574" y="2888416"/>
            <a:ext cx="2701509" cy="323165"/>
          </a:xfrm>
          <a:prstGeom prst="rect">
            <a:avLst/>
          </a:prstGeom>
        </p:spPr>
        <p:txBody>
          <a:bodyPr wrap="none">
            <a:spAutoFit/>
          </a:bodyPr>
          <a:lstStyle/>
          <a:p>
            <a:pPr>
              <a:spcBef>
                <a:spcPct val="50000"/>
              </a:spcBef>
            </a:pPr>
            <a:r>
              <a:rPr lang="en-US" altLang="zh-CN" sz="1500" dirty="0">
                <a:solidFill>
                  <a:schemeClr val="accent6">
                    <a:lumMod val="75000"/>
                  </a:schemeClr>
                </a:solidFill>
              </a:rPr>
              <a:t>(</a:t>
            </a:r>
            <a:r>
              <a:rPr lang="en-US" altLang="zh-CN" sz="1500" dirty="0" err="1">
                <a:solidFill>
                  <a:schemeClr val="accent6">
                    <a:lumMod val="75000"/>
                  </a:schemeClr>
                </a:solidFill>
              </a:rPr>
              <a:t>NDN,XIA,MobilityFirst</a:t>
            </a:r>
            <a:r>
              <a:rPr lang="en-US" altLang="zh-CN" sz="1500" dirty="0">
                <a:solidFill>
                  <a:schemeClr val="accent6">
                    <a:lumMod val="75000"/>
                  </a:schemeClr>
                </a:solidFill>
              </a:rPr>
              <a:t>, Nebula) </a:t>
            </a:r>
            <a:endParaRPr lang="en-US" altLang="zh-CN" sz="1500" dirty="0">
              <a:solidFill>
                <a:schemeClr val="accent6">
                  <a:lumMod val="75000"/>
                </a:schemeClr>
              </a:solidFill>
            </a:endParaRPr>
          </a:p>
        </p:txBody>
      </p:sp>
      <p:sp>
        <p:nvSpPr>
          <p:cNvPr id="17" name="右箭头 16"/>
          <p:cNvSpPr>
            <a:spLocks noChangeAspect="1"/>
          </p:cNvSpPr>
          <p:nvPr/>
        </p:nvSpPr>
        <p:spPr>
          <a:xfrm rot="14721125">
            <a:off x="5982697" y="3259440"/>
            <a:ext cx="396000" cy="365538"/>
          </a:xfrm>
          <a:prstGeom prst="rightArrow">
            <a:avLst/>
          </a:prstGeom>
          <a:solidFill>
            <a:schemeClr val="accent6">
              <a:lumMod val="75000"/>
            </a:schemeClr>
          </a:solidFill>
        </p:spPr>
        <p:style>
          <a:lnRef idx="1">
            <a:schemeClr val="accent2"/>
          </a:lnRef>
          <a:fillRef idx="3">
            <a:schemeClr val="accent2"/>
          </a:fillRef>
          <a:effectRef idx="2">
            <a:schemeClr val="accent2"/>
          </a:effectRef>
          <a:fontRef idx="minor">
            <a:schemeClr val="lt1"/>
          </a:fontRef>
        </p:style>
        <p:txBody>
          <a:bodyPr/>
          <a:lstStyle/>
          <a:p>
            <a:endParaRPr lang="zh-CN" altLang="en-US" sz="1600">
              <a:solidFill>
                <a:schemeClr val="accent6">
                  <a:lumMod val="75000"/>
                </a:schemeClr>
              </a:solidFill>
            </a:endParaRPr>
          </a:p>
        </p:txBody>
      </p:sp>
      <p:sp>
        <p:nvSpPr>
          <p:cNvPr id="19" name="右箭头 18"/>
          <p:cNvSpPr>
            <a:spLocks noChangeAspect="1"/>
          </p:cNvSpPr>
          <p:nvPr/>
        </p:nvSpPr>
        <p:spPr>
          <a:xfrm rot="17909998">
            <a:off x="7635897" y="3282430"/>
            <a:ext cx="396000" cy="365538"/>
          </a:xfrm>
          <a:prstGeom prst="rightArrow">
            <a:avLst/>
          </a:prstGeom>
          <a:solidFill>
            <a:schemeClr val="accent6">
              <a:lumMod val="75000"/>
            </a:schemeClr>
          </a:solidFill>
        </p:spPr>
        <p:style>
          <a:lnRef idx="1">
            <a:schemeClr val="accent2"/>
          </a:lnRef>
          <a:fillRef idx="3">
            <a:schemeClr val="accent2"/>
          </a:fillRef>
          <a:effectRef idx="2">
            <a:schemeClr val="accent2"/>
          </a:effectRef>
          <a:fontRef idx="minor">
            <a:schemeClr val="lt1"/>
          </a:fontRef>
        </p:style>
        <p:txBody>
          <a:bodyPr/>
          <a:lstStyle/>
          <a:p>
            <a:endParaRPr lang="zh-CN" altLang="en-US" sz="1600">
              <a:solidFill>
                <a:schemeClr val="accent6">
                  <a:lumMod val="75000"/>
                </a:schemeClr>
              </a:solidFill>
            </a:endParaRPr>
          </a:p>
        </p:txBody>
      </p:sp>
      <p:pic>
        <p:nvPicPr>
          <p:cNvPr id="20" name="Picture 5"/>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5084663" y="3600012"/>
            <a:ext cx="4001999" cy="2714644"/>
          </a:xfrm>
          <a:prstGeom prst="rect">
            <a:avLst/>
          </a:prstGeom>
          <a:noFill/>
        </p:spPr>
      </p:pic>
      <p:sp>
        <p:nvSpPr>
          <p:cNvPr id="21" name="Text Box 9"/>
          <p:cNvSpPr txBox="1">
            <a:spLocks noChangeArrowheads="1"/>
          </p:cNvSpPr>
          <p:nvPr/>
        </p:nvSpPr>
        <p:spPr bwMode="auto">
          <a:xfrm>
            <a:off x="6394048" y="4487299"/>
            <a:ext cx="1249786" cy="584775"/>
          </a:xfrm>
          <a:prstGeom prst="rect">
            <a:avLst/>
          </a:prstGeom>
          <a:solidFill>
            <a:schemeClr val="lt1">
              <a:alpha val="54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pPr>
            <a:r>
              <a:rPr lang="en-US" altLang="zh-CN" sz="3200" b="1" dirty="0" err="1">
                <a:solidFill>
                  <a:srgbClr val="FF0000"/>
                </a:solidFill>
              </a:rPr>
              <a:t>GENI</a:t>
            </a:r>
            <a:endParaRPr lang="en-US" altLang="zh-CN" sz="3200" b="1" dirty="0" err="1">
              <a:solidFill>
                <a:srgbClr val="FF0000"/>
              </a:solidFill>
            </a:endParaRPr>
          </a:p>
        </p:txBody>
      </p:sp>
      <p:sp>
        <p:nvSpPr>
          <p:cNvPr id="22" name="右箭头 21"/>
          <p:cNvSpPr>
            <a:spLocks noChangeAspect="1"/>
          </p:cNvSpPr>
          <p:nvPr/>
        </p:nvSpPr>
        <p:spPr>
          <a:xfrm rot="16200000">
            <a:off x="7771479" y="2372661"/>
            <a:ext cx="396000" cy="365538"/>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a:lstStyle/>
          <a:p>
            <a:endParaRPr lang="zh-CN" altLang="en-US"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a:spLocks noChangeArrowheads="1"/>
          </p:cNvSpPr>
          <p:nvPr/>
        </p:nvSpPr>
        <p:spPr bwMode="auto">
          <a:xfrm>
            <a:off x="381000" y="1485900"/>
            <a:ext cx="3733800" cy="3733800"/>
          </a:xfrm>
          <a:prstGeom prst="roundRect">
            <a:avLst>
              <a:gd name="adj" fmla="val 16667"/>
            </a:avLst>
          </a:prstGeom>
          <a:solidFill>
            <a:srgbClr val="F2F2F2"/>
          </a:solidFill>
          <a:ln w="9525">
            <a:noFill/>
            <a:round/>
          </a:ln>
          <a:effectLst>
            <a:outerShdw dist="23000" dir="5400000" rotWithShape="0">
              <a:srgbClr val="808080">
                <a:alpha val="34999"/>
              </a:srgbClr>
            </a:outerShdw>
          </a:effectLst>
        </p:spPr>
        <p:txBody>
          <a:bodyPr anchor="ctr"/>
          <a:lstStyle/>
          <a:p>
            <a:pPr fontAlgn="auto">
              <a:spcBef>
                <a:spcPts val="0"/>
              </a:spcBef>
              <a:spcAft>
                <a:spcPts val="0"/>
              </a:spcAft>
              <a:defRPr/>
            </a:pPr>
            <a:endParaRPr kumimoji="0" lang="zh-TW" altLang="zh-TW">
              <a:solidFill>
                <a:srgbClr val="FFFFFF"/>
              </a:solidFill>
              <a:latin typeface="Calibri" panose="020F0502020204030204" pitchFamily="34" charset="0"/>
              <a:ea typeface="+mn-ea"/>
            </a:endParaRPr>
          </a:p>
        </p:txBody>
      </p:sp>
      <p:sp>
        <p:nvSpPr>
          <p:cNvPr id="41" name="Rounded Rectangle 40"/>
          <p:cNvSpPr/>
          <p:nvPr/>
        </p:nvSpPr>
        <p:spPr>
          <a:xfrm>
            <a:off x="815009" y="2748089"/>
            <a:ext cx="1033670" cy="72563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400">
                <a:solidFill>
                  <a:srgbClr val="FFFFFF"/>
                </a:solidFill>
              </a:rPr>
              <a:t>Windows</a:t>
            </a:r>
            <a:endParaRPr kumimoji="0" lang="en-US" sz="1400">
              <a:solidFill>
                <a:srgbClr val="FFFFFF"/>
              </a:solidFill>
            </a:endParaRPr>
          </a:p>
          <a:p>
            <a:pPr fontAlgn="auto">
              <a:spcBef>
                <a:spcPts val="0"/>
              </a:spcBef>
              <a:spcAft>
                <a:spcPts val="0"/>
              </a:spcAft>
              <a:defRPr/>
            </a:pPr>
            <a:r>
              <a:rPr kumimoji="0" lang="en-US" sz="1400">
                <a:solidFill>
                  <a:srgbClr val="FFFFFF"/>
                </a:solidFill>
              </a:rPr>
              <a:t>(OS)</a:t>
            </a:r>
            <a:endParaRPr kumimoji="0" lang="en-US" sz="1400">
              <a:solidFill>
                <a:srgbClr val="FFFFFF"/>
              </a:solidFill>
            </a:endParaRPr>
          </a:p>
        </p:txBody>
      </p:sp>
      <p:sp>
        <p:nvSpPr>
          <p:cNvPr id="40" name="Rounded Rectangle 39"/>
          <p:cNvSpPr/>
          <p:nvPr/>
        </p:nvSpPr>
        <p:spPr>
          <a:xfrm>
            <a:off x="750404" y="2814056"/>
            <a:ext cx="1033670" cy="72563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400">
                <a:solidFill>
                  <a:srgbClr val="FFFFFF"/>
                </a:solidFill>
              </a:rPr>
              <a:t>Windows</a:t>
            </a:r>
            <a:endParaRPr kumimoji="0" lang="en-US" sz="1400">
              <a:solidFill>
                <a:srgbClr val="FFFFFF"/>
              </a:solidFill>
            </a:endParaRPr>
          </a:p>
          <a:p>
            <a:pPr fontAlgn="auto">
              <a:spcBef>
                <a:spcPts val="0"/>
              </a:spcBef>
              <a:spcAft>
                <a:spcPts val="0"/>
              </a:spcAft>
              <a:defRPr/>
            </a:pPr>
            <a:r>
              <a:rPr kumimoji="0" lang="en-US" sz="1400">
                <a:solidFill>
                  <a:srgbClr val="FFFFFF"/>
                </a:solidFill>
              </a:rPr>
              <a:t>(OS)</a:t>
            </a:r>
            <a:endParaRPr kumimoji="0" lang="en-US" sz="1400">
              <a:solidFill>
                <a:srgbClr val="FFFFFF"/>
              </a:solidFill>
            </a:endParaRPr>
          </a:p>
        </p:txBody>
      </p:sp>
      <p:sp>
        <p:nvSpPr>
          <p:cNvPr id="19" name="Rounded Rectangle 18"/>
          <p:cNvSpPr/>
          <p:nvPr/>
        </p:nvSpPr>
        <p:spPr>
          <a:xfrm>
            <a:off x="2042491" y="2748089"/>
            <a:ext cx="646044" cy="725632"/>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Linux</a:t>
            </a:r>
            <a:endParaRPr kumimoji="0" lang="en-US" sz="1200">
              <a:solidFill>
                <a:srgbClr val="FFFFFF"/>
              </a:solidFill>
            </a:endParaRPr>
          </a:p>
        </p:txBody>
      </p:sp>
      <p:sp>
        <p:nvSpPr>
          <p:cNvPr id="31" name="Rounded Rectangle 30"/>
          <p:cNvSpPr/>
          <p:nvPr/>
        </p:nvSpPr>
        <p:spPr>
          <a:xfrm>
            <a:off x="2882348" y="2748089"/>
            <a:ext cx="646044" cy="725632"/>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Mac</a:t>
            </a:r>
            <a:endParaRPr kumimoji="0" lang="en-US" sz="1200">
              <a:solidFill>
                <a:srgbClr val="FFFFFF"/>
              </a:solidFill>
            </a:endParaRPr>
          </a:p>
          <a:p>
            <a:pPr fontAlgn="auto">
              <a:spcBef>
                <a:spcPts val="0"/>
              </a:spcBef>
              <a:spcAft>
                <a:spcPts val="0"/>
              </a:spcAft>
              <a:defRPr/>
            </a:pPr>
            <a:r>
              <a:rPr kumimoji="0" lang="en-US" sz="1200">
                <a:solidFill>
                  <a:srgbClr val="FFFFFF"/>
                </a:solidFill>
              </a:rPr>
              <a:t>OS</a:t>
            </a:r>
            <a:endParaRPr kumimoji="0" lang="en-US" sz="1200">
              <a:solidFill>
                <a:srgbClr val="FFFFFF"/>
              </a:solidFill>
            </a:endParaRPr>
          </a:p>
        </p:txBody>
      </p:sp>
      <p:sp>
        <p:nvSpPr>
          <p:cNvPr id="32" name="Rounded Rectangle 31"/>
          <p:cNvSpPr/>
          <p:nvPr/>
        </p:nvSpPr>
        <p:spPr>
          <a:xfrm>
            <a:off x="1461052" y="4265319"/>
            <a:ext cx="1615109" cy="725632"/>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kumimoji="0" lang="en-US" altLang="zh-TW" sz="1600" b="1">
                <a:solidFill>
                  <a:schemeClr val="bg1"/>
                </a:solidFill>
                <a:latin typeface="Calibri" panose="020F0502020204030204" pitchFamily="34" charset="0"/>
                <a:ea typeface="MS PGothic" panose="020B0600070205080204" pitchFamily="34" charset="-128"/>
              </a:rPr>
              <a:t>x86</a:t>
            </a:r>
            <a:endParaRPr kumimoji="0" lang="en-US" altLang="zh-TW" sz="1600" b="1">
              <a:solidFill>
                <a:schemeClr val="bg1"/>
              </a:solidFill>
              <a:latin typeface="Calibri" panose="020F0502020204030204" pitchFamily="34" charset="0"/>
              <a:ea typeface="MS PGothic" panose="020B0600070205080204" pitchFamily="34" charset="-128"/>
            </a:endParaRPr>
          </a:p>
          <a:p>
            <a:pPr algn="ctr" eaLnBrk="1" hangingPunct="1"/>
            <a:r>
              <a:rPr kumimoji="0" lang="en-US" altLang="zh-TW" sz="1600" b="1">
                <a:solidFill>
                  <a:schemeClr val="bg1"/>
                </a:solidFill>
                <a:latin typeface="Calibri" panose="020F0502020204030204" pitchFamily="34" charset="0"/>
                <a:ea typeface="MS PGothic" panose="020B0600070205080204" pitchFamily="34" charset="-128"/>
              </a:rPr>
              <a:t>(Computer)</a:t>
            </a:r>
            <a:endParaRPr kumimoji="0" lang="en-US" altLang="zh-TW" sz="1400" b="1">
              <a:solidFill>
                <a:schemeClr val="bg1"/>
              </a:solidFill>
              <a:latin typeface="Calibri" panose="020F0502020204030204" pitchFamily="34" charset="0"/>
              <a:ea typeface="MS PGothic" panose="020B0600070205080204" pitchFamily="34" charset="-128"/>
            </a:endParaRPr>
          </a:p>
        </p:txBody>
      </p:sp>
      <p:sp>
        <p:nvSpPr>
          <p:cNvPr id="33" name="Rounded Rectangle 32"/>
          <p:cNvSpPr/>
          <p:nvPr/>
        </p:nvSpPr>
        <p:spPr>
          <a:xfrm>
            <a:off x="685800" y="2880023"/>
            <a:ext cx="1033670" cy="72563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400">
                <a:solidFill>
                  <a:srgbClr val="FFFFFF"/>
                </a:solidFill>
              </a:rPr>
              <a:t>Windows</a:t>
            </a:r>
            <a:endParaRPr kumimoji="0" lang="en-US" sz="1400">
              <a:solidFill>
                <a:srgbClr val="FFFFFF"/>
              </a:solidFill>
            </a:endParaRPr>
          </a:p>
          <a:p>
            <a:pPr fontAlgn="auto">
              <a:spcBef>
                <a:spcPts val="0"/>
              </a:spcBef>
              <a:spcAft>
                <a:spcPts val="0"/>
              </a:spcAft>
              <a:defRPr/>
            </a:pPr>
            <a:r>
              <a:rPr kumimoji="0" lang="en-US" sz="1400">
                <a:solidFill>
                  <a:srgbClr val="FFFFFF"/>
                </a:solidFill>
              </a:rPr>
              <a:t>(OS)</a:t>
            </a:r>
            <a:endParaRPr kumimoji="0" lang="en-US" sz="1400">
              <a:solidFill>
                <a:srgbClr val="FFFFFF"/>
              </a:solidFill>
            </a:endParaRPr>
          </a:p>
        </p:txBody>
      </p:sp>
      <p:sp>
        <p:nvSpPr>
          <p:cNvPr id="36" name="Rounded Rectangle 35"/>
          <p:cNvSpPr/>
          <p:nvPr/>
        </p:nvSpPr>
        <p:spPr>
          <a:xfrm>
            <a:off x="2882348" y="2088424"/>
            <a:ext cx="646044"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App</a:t>
            </a:r>
            <a:endParaRPr kumimoji="0" lang="en-US" sz="1200">
              <a:solidFill>
                <a:srgbClr val="FFFFFF"/>
              </a:solidFill>
            </a:endParaRPr>
          </a:p>
        </p:txBody>
      </p:sp>
      <p:sp>
        <p:nvSpPr>
          <p:cNvPr id="38" name="Rounded Rectangle 37"/>
          <p:cNvSpPr/>
          <p:nvPr/>
        </p:nvSpPr>
        <p:spPr>
          <a:xfrm>
            <a:off x="879613" y="2088424"/>
            <a:ext cx="775252"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App</a:t>
            </a:r>
            <a:endParaRPr kumimoji="0" lang="en-US" sz="1200">
              <a:solidFill>
                <a:srgbClr val="FFFFFF"/>
              </a:solidFill>
            </a:endParaRPr>
          </a:p>
        </p:txBody>
      </p:sp>
      <p:sp>
        <p:nvSpPr>
          <p:cNvPr id="42" name="Rounded Rectangle 41"/>
          <p:cNvSpPr/>
          <p:nvPr/>
        </p:nvSpPr>
        <p:spPr>
          <a:xfrm>
            <a:off x="1977887" y="2814056"/>
            <a:ext cx="646044" cy="725632"/>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Linux</a:t>
            </a:r>
            <a:endParaRPr kumimoji="0" lang="en-US" sz="1200">
              <a:solidFill>
                <a:srgbClr val="FFFFFF"/>
              </a:solidFill>
            </a:endParaRPr>
          </a:p>
        </p:txBody>
      </p:sp>
      <p:sp>
        <p:nvSpPr>
          <p:cNvPr id="43" name="Rounded Rectangle 42"/>
          <p:cNvSpPr/>
          <p:nvPr/>
        </p:nvSpPr>
        <p:spPr>
          <a:xfrm>
            <a:off x="1913282" y="2880023"/>
            <a:ext cx="646044" cy="725632"/>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Linux</a:t>
            </a:r>
            <a:endParaRPr kumimoji="0" lang="en-US" sz="1200">
              <a:solidFill>
                <a:srgbClr val="FFFFFF"/>
              </a:solidFill>
            </a:endParaRPr>
          </a:p>
        </p:txBody>
      </p:sp>
      <p:sp>
        <p:nvSpPr>
          <p:cNvPr id="44" name="Rounded Rectangle 43"/>
          <p:cNvSpPr/>
          <p:nvPr/>
        </p:nvSpPr>
        <p:spPr>
          <a:xfrm>
            <a:off x="2817744" y="2814056"/>
            <a:ext cx="646044" cy="725632"/>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Mac</a:t>
            </a:r>
            <a:endParaRPr kumimoji="0" lang="en-US" sz="1200">
              <a:solidFill>
                <a:srgbClr val="FFFFFF"/>
              </a:solidFill>
            </a:endParaRPr>
          </a:p>
          <a:p>
            <a:pPr fontAlgn="auto">
              <a:spcBef>
                <a:spcPts val="0"/>
              </a:spcBef>
              <a:spcAft>
                <a:spcPts val="0"/>
              </a:spcAft>
              <a:defRPr/>
            </a:pPr>
            <a:r>
              <a:rPr kumimoji="0" lang="en-US" sz="1200">
                <a:solidFill>
                  <a:srgbClr val="FFFFFF"/>
                </a:solidFill>
              </a:rPr>
              <a:t>OS</a:t>
            </a:r>
            <a:endParaRPr kumimoji="0" lang="en-US" sz="1200">
              <a:solidFill>
                <a:srgbClr val="FFFFFF"/>
              </a:solidFill>
            </a:endParaRPr>
          </a:p>
        </p:txBody>
      </p:sp>
      <p:sp>
        <p:nvSpPr>
          <p:cNvPr id="45" name="Rounded Rectangle 44"/>
          <p:cNvSpPr/>
          <p:nvPr/>
        </p:nvSpPr>
        <p:spPr>
          <a:xfrm>
            <a:off x="2753139" y="2880023"/>
            <a:ext cx="646044" cy="725632"/>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Mac</a:t>
            </a:r>
            <a:endParaRPr kumimoji="0" lang="en-US" sz="1200">
              <a:solidFill>
                <a:srgbClr val="FFFFFF"/>
              </a:solidFill>
            </a:endParaRPr>
          </a:p>
          <a:p>
            <a:pPr fontAlgn="auto">
              <a:spcBef>
                <a:spcPts val="0"/>
              </a:spcBef>
              <a:spcAft>
                <a:spcPts val="0"/>
              </a:spcAft>
              <a:defRPr/>
            </a:pPr>
            <a:r>
              <a:rPr kumimoji="0" lang="en-US" sz="1200">
                <a:solidFill>
                  <a:srgbClr val="FFFFFF"/>
                </a:solidFill>
              </a:rPr>
              <a:t>OS</a:t>
            </a:r>
            <a:endParaRPr kumimoji="0" lang="en-US" sz="1200">
              <a:solidFill>
                <a:srgbClr val="FFFFFF"/>
              </a:solidFill>
            </a:endParaRPr>
          </a:p>
        </p:txBody>
      </p:sp>
      <p:sp>
        <p:nvSpPr>
          <p:cNvPr id="39" name="Rounded Rectangle 38"/>
          <p:cNvSpPr/>
          <p:nvPr/>
        </p:nvSpPr>
        <p:spPr>
          <a:xfrm>
            <a:off x="685800" y="3671620"/>
            <a:ext cx="2971800" cy="527732"/>
          </a:xfrm>
          <a:prstGeom prst="round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kumimoji="0" lang="en-US" altLang="zh-TW" sz="2000">
                <a:solidFill>
                  <a:schemeClr val="tx1"/>
                </a:solidFill>
                <a:ea typeface="MS PGothic" panose="020B0600070205080204" pitchFamily="34" charset="-128"/>
              </a:rPr>
              <a:t>Virtualization layer</a:t>
            </a:r>
            <a:endParaRPr kumimoji="0" lang="en-US" altLang="zh-TW" sz="2000">
              <a:solidFill>
                <a:schemeClr val="tx1"/>
              </a:solidFill>
              <a:ea typeface="MS PGothic" panose="020B0600070205080204" pitchFamily="34" charset="-128"/>
            </a:endParaRPr>
          </a:p>
        </p:txBody>
      </p:sp>
      <p:sp>
        <p:nvSpPr>
          <p:cNvPr id="46" name="Rounded Rectangle 45"/>
          <p:cNvSpPr/>
          <p:nvPr/>
        </p:nvSpPr>
        <p:spPr>
          <a:xfrm>
            <a:off x="1977887" y="2088424"/>
            <a:ext cx="646044"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App</a:t>
            </a:r>
            <a:endParaRPr kumimoji="0" lang="en-US" sz="1200">
              <a:solidFill>
                <a:srgbClr val="FFFFFF"/>
              </a:solidFill>
            </a:endParaRPr>
          </a:p>
        </p:txBody>
      </p:sp>
      <p:grpSp>
        <p:nvGrpSpPr>
          <p:cNvPr id="2" name="Group 47"/>
          <p:cNvGrpSpPr/>
          <p:nvPr/>
        </p:nvGrpSpPr>
        <p:grpSpPr bwMode="auto">
          <a:xfrm>
            <a:off x="4191000" y="1485900"/>
            <a:ext cx="4648200" cy="4075113"/>
            <a:chOff x="4191000" y="990600"/>
            <a:chExt cx="4648200" cy="4075113"/>
          </a:xfrm>
        </p:grpSpPr>
        <p:sp>
          <p:nvSpPr>
            <p:cNvPr id="79" name="Rounded Rectangle 78"/>
            <p:cNvSpPr>
              <a:spLocks noChangeArrowheads="1"/>
            </p:cNvSpPr>
            <p:nvPr/>
          </p:nvSpPr>
          <p:spPr bwMode="auto">
            <a:xfrm>
              <a:off x="4876800" y="990600"/>
              <a:ext cx="3962400" cy="3733800"/>
            </a:xfrm>
            <a:prstGeom prst="roundRect">
              <a:avLst>
                <a:gd name="adj" fmla="val 16667"/>
              </a:avLst>
            </a:prstGeom>
            <a:solidFill>
              <a:srgbClr val="F2F2F2"/>
            </a:solidFill>
            <a:ln w="9525">
              <a:noFill/>
              <a:round/>
            </a:ln>
            <a:effectLst>
              <a:outerShdw dist="23000" dir="5400000" rotWithShape="0">
                <a:srgbClr val="808080">
                  <a:alpha val="34999"/>
                </a:srgbClr>
              </a:outerShdw>
            </a:effectLst>
          </p:spPr>
          <p:txBody>
            <a:bodyPr anchor="ctr"/>
            <a:lstStyle/>
            <a:p>
              <a:pPr fontAlgn="auto">
                <a:spcBef>
                  <a:spcPts val="0"/>
                </a:spcBef>
                <a:spcAft>
                  <a:spcPts val="0"/>
                </a:spcAft>
                <a:defRPr/>
              </a:pPr>
              <a:endParaRPr kumimoji="0" lang="zh-TW" altLang="zh-TW">
                <a:solidFill>
                  <a:srgbClr val="FFFFFF"/>
                </a:solidFill>
                <a:latin typeface="Calibri" panose="020F0502020204030204" pitchFamily="34" charset="0"/>
                <a:ea typeface="+mn-ea"/>
              </a:endParaRPr>
            </a:p>
          </p:txBody>
        </p:sp>
        <p:sp>
          <p:nvSpPr>
            <p:cNvPr id="53" name="Rounded Rectangle 52"/>
            <p:cNvSpPr/>
            <p:nvPr/>
          </p:nvSpPr>
          <p:spPr>
            <a:xfrm>
              <a:off x="5181600" y="2120062"/>
              <a:ext cx="1295400" cy="72563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Controller 1</a:t>
              </a:r>
              <a:endParaRPr kumimoji="0" lang="en-US" sz="1600">
                <a:solidFill>
                  <a:srgbClr val="FFFFFF"/>
                </a:solidFill>
              </a:endParaRPr>
            </a:p>
          </p:txBody>
        </p:sp>
        <p:sp>
          <p:nvSpPr>
            <p:cNvPr id="54" name="Rounded Rectangle 53"/>
            <p:cNvSpPr/>
            <p:nvPr/>
          </p:nvSpPr>
          <p:spPr>
            <a:xfrm>
              <a:off x="7530548" y="1371600"/>
              <a:ext cx="646044"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App</a:t>
              </a:r>
              <a:endParaRPr kumimoji="0" lang="en-US" sz="1200">
                <a:solidFill>
                  <a:srgbClr val="FFFFFF"/>
                </a:solidFill>
              </a:endParaRPr>
            </a:p>
          </p:txBody>
        </p:sp>
        <p:sp>
          <p:nvSpPr>
            <p:cNvPr id="55" name="Rounded Rectangle 54"/>
            <p:cNvSpPr/>
            <p:nvPr/>
          </p:nvSpPr>
          <p:spPr>
            <a:xfrm>
              <a:off x="5527813" y="1371600"/>
              <a:ext cx="775252"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App</a:t>
              </a:r>
              <a:endParaRPr kumimoji="0" lang="en-US" sz="1200">
                <a:solidFill>
                  <a:srgbClr val="FFFFFF"/>
                </a:solidFill>
              </a:endParaRPr>
            </a:p>
          </p:txBody>
        </p:sp>
        <p:sp>
          <p:nvSpPr>
            <p:cNvPr id="59" name="Rounded Rectangle 58"/>
            <p:cNvSpPr/>
            <p:nvPr/>
          </p:nvSpPr>
          <p:spPr>
            <a:xfrm>
              <a:off x="7239000" y="2133600"/>
              <a:ext cx="1447800" cy="725632"/>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Controller</a:t>
              </a:r>
              <a:endParaRPr kumimoji="0" lang="en-US" sz="1600">
                <a:solidFill>
                  <a:srgbClr val="FFFFFF"/>
                </a:solidFill>
              </a:endParaRPr>
            </a:p>
            <a:p>
              <a:pPr fontAlgn="auto">
                <a:spcBef>
                  <a:spcPts val="0"/>
                </a:spcBef>
                <a:spcAft>
                  <a:spcPts val="0"/>
                </a:spcAft>
                <a:defRPr/>
              </a:pPr>
              <a:r>
                <a:rPr kumimoji="0" lang="en-US" sz="1600">
                  <a:solidFill>
                    <a:srgbClr val="FFFFFF"/>
                  </a:solidFill>
                </a:rPr>
                <a:t>2</a:t>
              </a:r>
              <a:endParaRPr kumimoji="0" lang="en-US" sz="1600">
                <a:solidFill>
                  <a:srgbClr val="FFFFFF"/>
                </a:solidFill>
              </a:endParaRPr>
            </a:p>
          </p:txBody>
        </p:sp>
        <p:sp>
          <p:nvSpPr>
            <p:cNvPr id="60" name="Rounded Rectangle 59"/>
            <p:cNvSpPr/>
            <p:nvPr/>
          </p:nvSpPr>
          <p:spPr>
            <a:xfrm>
              <a:off x="5029199" y="3107196"/>
              <a:ext cx="3706813" cy="527732"/>
            </a:xfrm>
            <a:prstGeom prst="round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kumimoji="0" lang="en-US" altLang="zh-TW" sz="2000">
                  <a:latin typeface="Calibri" panose="020F0502020204030204" pitchFamily="34" charset="0"/>
                  <a:ea typeface="MS PGothic" panose="020B0600070205080204" pitchFamily="34" charset="-128"/>
                </a:rPr>
                <a:t>Virtualization or “Slicing”</a:t>
              </a:r>
              <a:endParaRPr kumimoji="0" lang="en-US" altLang="zh-TW" sz="2000">
                <a:latin typeface="Calibri" panose="020F0502020204030204" pitchFamily="34" charset="0"/>
                <a:ea typeface="MS PGothic" panose="020B0600070205080204" pitchFamily="34" charset="-128"/>
              </a:endParaRPr>
            </a:p>
          </p:txBody>
        </p:sp>
        <p:sp>
          <p:nvSpPr>
            <p:cNvPr id="61" name="Rounded Rectangle 60"/>
            <p:cNvSpPr/>
            <p:nvPr/>
          </p:nvSpPr>
          <p:spPr>
            <a:xfrm>
              <a:off x="6626087" y="1371600"/>
              <a:ext cx="646044"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200">
                  <a:solidFill>
                    <a:srgbClr val="FFFFFF"/>
                  </a:solidFill>
                </a:rPr>
                <a:t>App</a:t>
              </a:r>
              <a:endParaRPr kumimoji="0" lang="en-US" sz="1200">
                <a:solidFill>
                  <a:srgbClr val="FFFFFF"/>
                </a:solidFill>
              </a:endParaRPr>
            </a:p>
          </p:txBody>
        </p:sp>
        <p:sp>
          <p:nvSpPr>
            <p:cNvPr id="73" name="Rounded Rectangle 72"/>
            <p:cNvSpPr/>
            <p:nvPr/>
          </p:nvSpPr>
          <p:spPr>
            <a:xfrm>
              <a:off x="5547691" y="3770168"/>
              <a:ext cx="1615109" cy="725632"/>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en-US" altLang="zh-TW" sz="1600" b="1">
                  <a:solidFill>
                    <a:schemeClr val="bg1"/>
                  </a:solidFill>
                  <a:latin typeface="Calibri" panose="020F0502020204030204" pitchFamily="34" charset="0"/>
                  <a:ea typeface="MS PGothic" panose="020B0600070205080204" pitchFamily="34" charset="-128"/>
                </a:rPr>
                <a:t>OpenFlow</a:t>
              </a:r>
              <a:endParaRPr kumimoji="0" lang="en-US" altLang="zh-TW" sz="1400" b="1">
                <a:solidFill>
                  <a:schemeClr val="bg1"/>
                </a:solidFill>
                <a:latin typeface="Calibri" panose="020F0502020204030204" pitchFamily="34" charset="0"/>
                <a:ea typeface="MS PGothic" panose="020B0600070205080204" pitchFamily="34" charset="-128"/>
              </a:endParaRPr>
            </a:p>
          </p:txBody>
        </p:sp>
        <p:grpSp>
          <p:nvGrpSpPr>
            <p:cNvPr id="15432" name="Group 71"/>
            <p:cNvGrpSpPr/>
            <p:nvPr/>
          </p:nvGrpSpPr>
          <p:grpSpPr bwMode="auto">
            <a:xfrm>
              <a:off x="6696075" y="3810000"/>
              <a:ext cx="2039938" cy="1255713"/>
              <a:chOff x="3419475" y="3048000"/>
              <a:chExt cx="4460534" cy="3767139"/>
            </a:xfrm>
          </p:grpSpPr>
          <p:sp>
            <p:nvSpPr>
              <p:cNvPr id="15447" name="Line 16"/>
              <p:cNvSpPr>
                <a:spLocks noChangeShapeType="1"/>
              </p:cNvSpPr>
              <p:nvPr/>
            </p:nvSpPr>
            <p:spPr bwMode="auto">
              <a:xfrm flipV="1">
                <a:off x="4181475" y="3505200"/>
                <a:ext cx="1752600" cy="106680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5448" name="Line 17"/>
              <p:cNvSpPr>
                <a:spLocks noChangeShapeType="1"/>
              </p:cNvSpPr>
              <p:nvPr/>
            </p:nvSpPr>
            <p:spPr bwMode="auto">
              <a:xfrm>
                <a:off x="4105275" y="4876800"/>
                <a:ext cx="990600" cy="129540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5449" name="Line 18"/>
              <p:cNvSpPr>
                <a:spLocks noChangeShapeType="1"/>
              </p:cNvSpPr>
              <p:nvPr/>
            </p:nvSpPr>
            <p:spPr bwMode="auto">
              <a:xfrm flipV="1">
                <a:off x="5476875" y="4876800"/>
                <a:ext cx="1295400" cy="114300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5450" name="Line 19"/>
              <p:cNvSpPr>
                <a:spLocks noChangeShapeType="1"/>
              </p:cNvSpPr>
              <p:nvPr/>
            </p:nvSpPr>
            <p:spPr bwMode="auto">
              <a:xfrm>
                <a:off x="5934075" y="3657600"/>
                <a:ext cx="762000" cy="99060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5451" name="Line 20"/>
              <p:cNvSpPr>
                <a:spLocks noChangeShapeType="1"/>
              </p:cNvSpPr>
              <p:nvPr/>
            </p:nvSpPr>
            <p:spPr bwMode="auto">
              <a:xfrm>
                <a:off x="4486275" y="4953000"/>
                <a:ext cx="1905000" cy="0"/>
              </a:xfrm>
              <a:prstGeom prst="line">
                <a:avLst/>
              </a:prstGeom>
              <a:noFill/>
              <a:ln w="381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67" name="AutoShape 7"/>
              <p:cNvSpPr>
                <a:spLocks noChangeArrowheads="1"/>
              </p:cNvSpPr>
              <p:nvPr/>
            </p:nvSpPr>
            <p:spPr bwMode="auto">
              <a:xfrm>
                <a:off x="3419475" y="4419600"/>
                <a:ext cx="1371138" cy="762000"/>
              </a:xfrm>
              <a:prstGeom prst="can">
                <a:avLst>
                  <a:gd name="adj" fmla="val 43620"/>
                </a:avLst>
              </a:prstGeom>
              <a:solidFill>
                <a:schemeClr val="accent2"/>
              </a:solidFill>
              <a:ln w="9525">
                <a:noFill/>
                <a:round/>
              </a:ln>
              <a:effectLst>
                <a:outerShdw blurRad="63500" dist="38099" dir="2700000" algn="ctr" rotWithShape="0">
                  <a:schemeClr val="bg2">
                    <a:alpha val="74998"/>
                  </a:schemeClr>
                </a:outerShdw>
              </a:effectLst>
            </p:spPr>
            <p:txBody>
              <a:bodyPr wrap="none" anchor="ctr"/>
              <a:lstStyle/>
              <a:p>
                <a:pPr fontAlgn="auto">
                  <a:spcBef>
                    <a:spcPts val="0"/>
                  </a:spcBef>
                  <a:spcAft>
                    <a:spcPts val="0"/>
                  </a:spcAft>
                  <a:defRPr/>
                </a:pPr>
                <a:endParaRPr kumimoji="0" lang="zh-TW" altLang="zh-TW">
                  <a:latin typeface="+mn-lt"/>
                  <a:ea typeface="+mn-ea"/>
                </a:endParaRPr>
              </a:p>
            </p:txBody>
          </p:sp>
          <p:sp>
            <p:nvSpPr>
              <p:cNvPr id="68" name="AutoShape 8"/>
              <p:cNvSpPr>
                <a:spLocks noChangeArrowheads="1"/>
              </p:cNvSpPr>
              <p:nvPr/>
            </p:nvSpPr>
            <p:spPr bwMode="auto">
              <a:xfrm>
                <a:off x="5248815" y="3048000"/>
                <a:ext cx="1371135" cy="762000"/>
              </a:xfrm>
              <a:prstGeom prst="can">
                <a:avLst>
                  <a:gd name="adj" fmla="val 43620"/>
                </a:avLst>
              </a:prstGeom>
              <a:solidFill>
                <a:schemeClr val="accent2"/>
              </a:solidFill>
              <a:ln w="9525">
                <a:noFill/>
                <a:round/>
              </a:ln>
              <a:effectLst>
                <a:outerShdw blurRad="63500" dist="38099" dir="2700000" algn="ctr" rotWithShape="0">
                  <a:schemeClr val="bg2">
                    <a:alpha val="74998"/>
                  </a:schemeClr>
                </a:outerShdw>
              </a:effectLst>
            </p:spPr>
            <p:txBody>
              <a:bodyPr wrap="none" anchor="ctr"/>
              <a:lstStyle/>
              <a:p>
                <a:pPr fontAlgn="auto">
                  <a:spcBef>
                    <a:spcPts val="0"/>
                  </a:spcBef>
                  <a:spcAft>
                    <a:spcPts val="0"/>
                  </a:spcAft>
                  <a:defRPr/>
                </a:pPr>
                <a:endParaRPr kumimoji="0" lang="zh-TW" altLang="zh-TW">
                  <a:latin typeface="+mn-lt"/>
                  <a:ea typeface="+mn-ea"/>
                </a:endParaRPr>
              </a:p>
            </p:txBody>
          </p:sp>
          <p:sp>
            <p:nvSpPr>
              <p:cNvPr id="69" name="AutoShape 9"/>
              <p:cNvSpPr>
                <a:spLocks noChangeArrowheads="1"/>
              </p:cNvSpPr>
              <p:nvPr/>
            </p:nvSpPr>
            <p:spPr bwMode="auto">
              <a:xfrm>
                <a:off x="6238115" y="4419600"/>
                <a:ext cx="1371138" cy="762000"/>
              </a:xfrm>
              <a:prstGeom prst="can">
                <a:avLst>
                  <a:gd name="adj" fmla="val 43620"/>
                </a:avLst>
              </a:prstGeom>
              <a:solidFill>
                <a:schemeClr val="accent2"/>
              </a:solidFill>
              <a:ln w="9525">
                <a:noFill/>
                <a:round/>
              </a:ln>
              <a:effectLst>
                <a:outerShdw blurRad="63500" dist="38099" dir="2700000" algn="ctr" rotWithShape="0">
                  <a:schemeClr val="bg2">
                    <a:alpha val="74998"/>
                  </a:schemeClr>
                </a:outerShdw>
              </a:effectLst>
            </p:spPr>
            <p:txBody>
              <a:bodyPr wrap="none" anchor="ctr"/>
              <a:lstStyle/>
              <a:p>
                <a:pPr fontAlgn="auto">
                  <a:spcBef>
                    <a:spcPts val="0"/>
                  </a:spcBef>
                  <a:spcAft>
                    <a:spcPts val="0"/>
                  </a:spcAft>
                  <a:defRPr/>
                </a:pPr>
                <a:endParaRPr kumimoji="0" lang="zh-TW" altLang="zh-TW">
                  <a:latin typeface="+mn-lt"/>
                  <a:ea typeface="+mn-ea"/>
                </a:endParaRPr>
              </a:p>
            </p:txBody>
          </p:sp>
          <p:sp>
            <p:nvSpPr>
              <p:cNvPr id="70" name="AutoShape 10"/>
              <p:cNvSpPr>
                <a:spLocks noChangeArrowheads="1"/>
              </p:cNvSpPr>
              <p:nvPr/>
            </p:nvSpPr>
            <p:spPr bwMode="auto">
              <a:xfrm>
                <a:off x="4561511" y="5943600"/>
                <a:ext cx="1371135" cy="762000"/>
              </a:xfrm>
              <a:prstGeom prst="can">
                <a:avLst>
                  <a:gd name="adj" fmla="val 43620"/>
                </a:avLst>
              </a:prstGeom>
              <a:solidFill>
                <a:schemeClr val="accent2"/>
              </a:solidFill>
              <a:ln w="9525">
                <a:noFill/>
                <a:round/>
              </a:ln>
              <a:effectLst>
                <a:outerShdw blurRad="63500" dist="38099" dir="2700000" algn="ctr" rotWithShape="0">
                  <a:schemeClr val="bg2">
                    <a:alpha val="74998"/>
                  </a:schemeClr>
                </a:outerShdw>
              </a:effectLst>
            </p:spPr>
            <p:txBody>
              <a:bodyPr wrap="none" anchor="ctr"/>
              <a:lstStyle/>
              <a:p>
                <a:pPr fontAlgn="auto">
                  <a:spcBef>
                    <a:spcPts val="0"/>
                  </a:spcBef>
                  <a:spcAft>
                    <a:spcPts val="0"/>
                  </a:spcAft>
                  <a:defRPr/>
                </a:pPr>
                <a:endParaRPr kumimoji="0" lang="zh-TW" altLang="zh-TW">
                  <a:latin typeface="+mn-lt"/>
                  <a:ea typeface="+mn-ea"/>
                </a:endParaRPr>
              </a:p>
            </p:txBody>
          </p:sp>
          <p:sp>
            <p:nvSpPr>
              <p:cNvPr id="15456" name="Text Box 28"/>
              <p:cNvSpPr txBox="1">
                <a:spLocks noChangeArrowheads="1"/>
              </p:cNvSpPr>
              <p:nvPr/>
            </p:nvSpPr>
            <p:spPr bwMode="auto">
              <a:xfrm>
                <a:off x="7477346" y="5715000"/>
                <a:ext cx="402663" cy="11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kumimoji="0" lang="zh-TW" altLang="zh-TW">
                  <a:latin typeface="Calibri" panose="020F0502020204030204" pitchFamily="34" charset="0"/>
                </a:endParaRPr>
              </a:p>
            </p:txBody>
          </p:sp>
        </p:grpSp>
        <p:sp>
          <p:nvSpPr>
            <p:cNvPr id="74" name="Rounded Rectangle 73"/>
            <p:cNvSpPr/>
            <p:nvPr/>
          </p:nvSpPr>
          <p:spPr>
            <a:xfrm>
              <a:off x="5105400" y="2203031"/>
              <a:ext cx="1295400" cy="72563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Controller 1</a:t>
              </a:r>
              <a:endParaRPr kumimoji="0" lang="en-US" sz="1600">
                <a:solidFill>
                  <a:srgbClr val="FFFFFF"/>
                </a:solidFill>
              </a:endParaRPr>
            </a:p>
          </p:txBody>
        </p:sp>
        <p:sp>
          <p:nvSpPr>
            <p:cNvPr id="75" name="Rounded Rectangle 74"/>
            <p:cNvSpPr/>
            <p:nvPr/>
          </p:nvSpPr>
          <p:spPr>
            <a:xfrm>
              <a:off x="5029200" y="2286000"/>
              <a:ext cx="1295400" cy="72563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dirty="0">
                  <a:solidFill>
                    <a:srgbClr val="FFFFFF"/>
                  </a:solidFill>
                </a:rPr>
                <a:t>NOX</a:t>
              </a:r>
              <a:endParaRPr kumimoji="0" lang="en-US" sz="1600" dirty="0">
                <a:solidFill>
                  <a:srgbClr val="FFFFFF"/>
                </a:solidFill>
              </a:endParaRPr>
            </a:p>
            <a:p>
              <a:pPr fontAlgn="auto">
                <a:spcBef>
                  <a:spcPts val="0"/>
                </a:spcBef>
                <a:spcAft>
                  <a:spcPts val="0"/>
                </a:spcAft>
                <a:defRPr/>
              </a:pPr>
              <a:r>
                <a:rPr kumimoji="0" lang="en-US" sz="1200" dirty="0">
                  <a:solidFill>
                    <a:srgbClr val="FFFFFF"/>
                  </a:solidFill>
                </a:rPr>
                <a:t>(Network OS)</a:t>
              </a:r>
              <a:endParaRPr kumimoji="0" lang="en-US" sz="1200" dirty="0">
                <a:solidFill>
                  <a:srgbClr val="FFFFFF"/>
                </a:solidFill>
              </a:endParaRPr>
            </a:p>
          </p:txBody>
        </p:sp>
        <p:sp>
          <p:nvSpPr>
            <p:cNvPr id="76" name="Rounded Rectangle 75"/>
            <p:cNvSpPr/>
            <p:nvPr/>
          </p:nvSpPr>
          <p:spPr>
            <a:xfrm>
              <a:off x="7162800" y="2209800"/>
              <a:ext cx="1447800" cy="725632"/>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a:solidFill>
                    <a:srgbClr val="FFFFFF"/>
                  </a:solidFill>
                </a:rPr>
                <a:t>Controller</a:t>
              </a:r>
              <a:endParaRPr kumimoji="0" lang="en-US" sz="1600">
                <a:solidFill>
                  <a:srgbClr val="FFFFFF"/>
                </a:solidFill>
              </a:endParaRPr>
            </a:p>
            <a:p>
              <a:pPr fontAlgn="auto">
                <a:spcBef>
                  <a:spcPts val="0"/>
                </a:spcBef>
                <a:spcAft>
                  <a:spcPts val="0"/>
                </a:spcAft>
                <a:defRPr/>
              </a:pPr>
              <a:r>
                <a:rPr kumimoji="0" lang="en-US" sz="1600">
                  <a:solidFill>
                    <a:srgbClr val="FFFFFF"/>
                  </a:solidFill>
                </a:rPr>
                <a:t>2</a:t>
              </a:r>
              <a:endParaRPr kumimoji="0" lang="en-US" sz="1600">
                <a:solidFill>
                  <a:srgbClr val="FFFFFF"/>
                </a:solidFill>
              </a:endParaRPr>
            </a:p>
          </p:txBody>
        </p:sp>
        <p:sp>
          <p:nvSpPr>
            <p:cNvPr id="77" name="Rounded Rectangle 76"/>
            <p:cNvSpPr/>
            <p:nvPr/>
          </p:nvSpPr>
          <p:spPr>
            <a:xfrm>
              <a:off x="7086600" y="2286000"/>
              <a:ext cx="1447800" cy="725632"/>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kumimoji="0" lang="en-US" sz="1600" dirty="0">
                  <a:solidFill>
                    <a:srgbClr val="FFFFFF"/>
                  </a:solidFill>
                </a:rPr>
                <a:t>Network OS</a:t>
              </a:r>
              <a:endParaRPr kumimoji="0" lang="en-US" sz="1600" dirty="0">
                <a:solidFill>
                  <a:srgbClr val="FFFFFF"/>
                </a:solidFill>
              </a:endParaRPr>
            </a:p>
          </p:txBody>
        </p:sp>
        <p:cxnSp>
          <p:nvCxnSpPr>
            <p:cNvPr id="15445" name="Straight Connector 80"/>
            <p:cNvCxnSpPr>
              <a:cxnSpLocks noChangeShapeType="1"/>
            </p:cNvCxnSpPr>
            <p:nvPr/>
          </p:nvCxnSpPr>
          <p:spPr bwMode="auto">
            <a:xfrm>
              <a:off x="6324600" y="2649538"/>
              <a:ext cx="762000" cy="1587"/>
            </a:xfrm>
            <a:prstGeom prst="line">
              <a:avLst/>
            </a:prstGeom>
            <a:noFill/>
            <a:ln w="25400">
              <a:solidFill>
                <a:schemeClr val="tx1"/>
              </a:solidFill>
              <a:prstDash val="dot"/>
              <a:rou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7" name="Right Arrow 46"/>
            <p:cNvSpPr>
              <a:spLocks noChangeArrowheads="1"/>
            </p:cNvSpPr>
            <p:nvPr/>
          </p:nvSpPr>
          <p:spPr bwMode="auto">
            <a:xfrm>
              <a:off x="4191000" y="2514600"/>
              <a:ext cx="685800" cy="5334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ln>
            <a:effectLst>
              <a:outerShdw dist="23000" dir="5400000" rotWithShape="0">
                <a:srgbClr val="808080">
                  <a:alpha val="34999"/>
                </a:srgbClr>
              </a:outerShdw>
            </a:effectLst>
          </p:spPr>
          <p:txBody>
            <a:bodyPr anchor="ctr"/>
            <a:lstStyle/>
            <a:p>
              <a:pPr fontAlgn="auto">
                <a:spcBef>
                  <a:spcPts val="0"/>
                </a:spcBef>
                <a:spcAft>
                  <a:spcPts val="0"/>
                </a:spcAft>
                <a:defRPr/>
              </a:pPr>
              <a:endParaRPr kumimoji="0" lang="zh-TW" altLang="zh-TW">
                <a:solidFill>
                  <a:srgbClr val="FFFFFF"/>
                </a:solidFill>
                <a:latin typeface="Calibri" panose="020F0502020204030204" pitchFamily="34" charset="0"/>
                <a:ea typeface="+mn-ea"/>
              </a:endParaRPr>
            </a:p>
          </p:txBody>
        </p:sp>
      </p:grpSp>
      <p:sp>
        <p:nvSpPr>
          <p:cNvPr id="15406" name="Title 47"/>
          <p:cNvSpPr>
            <a:spLocks noGrp="1"/>
          </p:cNvSpPr>
          <p:nvPr>
            <p:ph type="title"/>
          </p:nvPr>
        </p:nvSpPr>
        <p:spPr/>
        <p:txBody>
          <a:bodyPr/>
          <a:lstStyle/>
          <a:p>
            <a:pPr eaLnBrk="1" hangingPunct="1"/>
            <a:r>
              <a:rPr lang="zh-CN" altLang="en-US" dirty="0"/>
              <a:t>借鉴</a:t>
            </a:r>
            <a:r>
              <a:rPr lang="en-US" altLang="zh-CN" dirty="0"/>
              <a:t>IT</a:t>
            </a:r>
            <a:r>
              <a:rPr lang="zh-CN" altLang="en-US" dirty="0"/>
              <a:t>成功的思路</a:t>
            </a:r>
            <a:endParaRPr lang="en-US" altLang="zh-TW" dirty="0"/>
          </a:p>
        </p:txBody>
      </p:sp>
      <p:sp>
        <p:nvSpPr>
          <p:cNvPr id="15407" name="TextBox 48"/>
          <p:cNvSpPr txBox="1">
            <a:spLocks noChangeArrowheads="1"/>
          </p:cNvSpPr>
          <p:nvPr/>
        </p:nvSpPr>
        <p:spPr bwMode="auto">
          <a:xfrm>
            <a:off x="381000" y="59785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kumimoji="0" lang="zh-TW" altLang="zh-TW">
              <a:latin typeface="Calibri" panose="020F0502020204030204" pitchFamily="34" charset="0"/>
            </a:endParaRPr>
          </a:p>
        </p:txBody>
      </p:sp>
      <p:sp>
        <p:nvSpPr>
          <p:cNvPr id="15408" name="TextBox 47"/>
          <p:cNvSpPr txBox="1">
            <a:spLocks noChangeArrowheads="1"/>
          </p:cNvSpPr>
          <p:nvPr/>
        </p:nvSpPr>
        <p:spPr bwMode="auto">
          <a:xfrm>
            <a:off x="1247775" y="563086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zh-CN" altLang="en-US" dirty="0">
                <a:latin typeface="Calibri" panose="020F0502020204030204" pitchFamily="34" charset="0"/>
              </a:rPr>
              <a:t>计算机行业</a:t>
            </a:r>
            <a:endParaRPr kumimoji="0" lang="en-US" altLang="zh-TW" dirty="0">
              <a:latin typeface="Calibri" panose="020F0502020204030204" pitchFamily="34" charset="0"/>
            </a:endParaRPr>
          </a:p>
        </p:txBody>
      </p:sp>
      <p:sp>
        <p:nvSpPr>
          <p:cNvPr id="49" name="TextBox 48"/>
          <p:cNvSpPr txBox="1">
            <a:spLocks noChangeArrowheads="1"/>
          </p:cNvSpPr>
          <p:nvPr/>
        </p:nvSpPr>
        <p:spPr bwMode="auto">
          <a:xfrm>
            <a:off x="6026150" y="563086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kumimoji="0" lang="zh-TW" altLang="en-US" dirty="0">
                <a:latin typeface="Calibri" panose="020F0502020204030204" pitchFamily="34" charset="0"/>
              </a:rPr>
              <a:t>网络行业</a:t>
            </a:r>
            <a:endParaRPr kumimoji="0" lang="en-US" altLang="zh-TW"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vert="horz" wrap="square" lIns="91440" tIns="45720" rIns="91440" bIns="45720" anchor="b"/>
          <a:lstStyle/>
          <a:p>
            <a:r>
              <a:rPr lang="zh-CN" dirty="0"/>
              <a:t>新的挑战</a:t>
            </a:r>
            <a:endParaRPr lang="zh-CN" dirty="0"/>
          </a:p>
        </p:txBody>
      </p:sp>
      <p:sp>
        <p:nvSpPr>
          <p:cNvPr id="3" name="Content Placeholder 2"/>
          <p:cNvSpPr>
            <a:spLocks noGrp="1"/>
          </p:cNvSpPr>
          <p:nvPr>
            <p:ph idx="1"/>
          </p:nvPr>
        </p:nvSpPr>
        <p:spPr>
          <a:xfrm>
            <a:off x="457200" y="1760538"/>
            <a:ext cx="8229600" cy="4868863"/>
          </a:xfrm>
        </p:spPr>
        <p:txBody>
          <a:bodyPr vert="horz" wrap="square" lIns="91440" tIns="45720" rIns="91440" bIns="45720" numCol="1" anchor="t" anchorCtr="0" compatLnSpc="1"/>
          <a:lstStyle/>
          <a:p>
            <a:r>
              <a:rPr sz="2400"/>
              <a:t>The early Internet pioneers came up with a solution that was successful beyond all imagining </a:t>
            </a:r>
            <a:endParaRPr sz="2400"/>
          </a:p>
          <a:p>
            <a:r>
              <a:rPr sz="2400"/>
              <a:t>Several enduring </a:t>
            </a:r>
            <a:r>
              <a:rPr sz="2400">
                <a:solidFill>
                  <a:srgbClr val="FF0000"/>
                </a:solidFill>
              </a:rPr>
              <a:t>architectural principles and practices </a:t>
            </a:r>
            <a:r>
              <a:rPr sz="2400"/>
              <a:t>emerged from their work</a:t>
            </a:r>
            <a:endParaRPr sz="2400"/>
          </a:p>
          <a:p>
            <a:r>
              <a:rPr sz="2400"/>
              <a:t>But it is just one design</a:t>
            </a:r>
            <a:endParaRPr sz="2400"/>
          </a:p>
          <a:p>
            <a:r>
              <a:rPr sz="2400"/>
              <a:t>And numerous cracks have emerged over time </a:t>
            </a:r>
            <a:endParaRPr sz="2400"/>
          </a:p>
          <a:p>
            <a:r>
              <a:rPr sz="2400"/>
              <a:t>As have new requirements</a:t>
            </a:r>
            <a:endParaRPr sz="2400"/>
          </a:p>
          <a:p>
            <a:pPr lvl="1"/>
            <a:r>
              <a:rPr sz="2000">
                <a:solidFill>
                  <a:srgbClr val="0000FF"/>
                </a:solidFill>
              </a:rPr>
              <a:t>Mobility, reliability, data centers, sensors, …</a:t>
            </a:r>
            <a:endParaRPr sz="2000">
              <a:solidFill>
                <a:srgbClr val="0000FF"/>
              </a:solidFill>
            </a:endParaRPr>
          </a:p>
          <a:p>
            <a:pPr lvl="1">
              <a:buNone/>
            </a:pPr>
            <a:endParaRPr sz="2000">
              <a:solidFill>
                <a:srgbClr val="0000FF"/>
              </a:solidFill>
            </a:endParaRPr>
          </a:p>
          <a:p>
            <a:pPr lvl="1"/>
            <a:endParaRPr sz="2000"/>
          </a:p>
          <a:p>
            <a:pPr lvl="1">
              <a:buNone/>
            </a:pPr>
            <a:endParaRPr sz="2000"/>
          </a:p>
          <a:p>
            <a:pPr lvl="1"/>
            <a:endParaRPr sz="2000"/>
          </a:p>
          <a:p>
            <a:pPr lvl="1"/>
            <a:endParaRPr sz="2000"/>
          </a:p>
          <a:p>
            <a:pPr lvl="1"/>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a:xfrm>
            <a:off x="357862" y="-149570"/>
            <a:ext cx="8229600" cy="1143000"/>
          </a:xfrm>
        </p:spPr>
        <p:txBody>
          <a:bodyPr>
            <a:normAutofit/>
          </a:bodyPr>
          <a:lstStyle/>
          <a:p>
            <a:r>
              <a:rPr lang="en-US" altLang="zh-CN"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IT</a:t>
            </a:r>
            <a:r>
              <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设备：</a:t>
            </a:r>
            <a:r>
              <a:rPr lang="en-US" altLang="zh-CN"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PC</a:t>
            </a:r>
            <a:r>
              <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产业类比</a:t>
            </a:r>
            <a:endPar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endParaRPr>
          </a:p>
        </p:txBody>
      </p:sp>
      <p:sp>
        <p:nvSpPr>
          <p:cNvPr id="35842" name="幻灯片编号占位符 3"/>
          <p:cNvSpPr>
            <a:spLocks noGrp="1"/>
          </p:cNvSpPr>
          <p:nvPr>
            <p:ph type="sldNum" sz="quarter" idx="12"/>
          </p:nvPr>
        </p:nvSpPr>
        <p:spPr>
          <a:xfrm>
            <a:off x="7235825" y="6453188"/>
            <a:ext cx="1439863" cy="196850"/>
          </a:xfrm>
          <a:prstGeom prst="rect">
            <a:avLst/>
          </a:prstGeom>
          <a:noFill/>
        </p:spPr>
        <p:txBody>
          <a:bodyPr/>
          <a:lstStyle/>
          <a:p>
            <a:r>
              <a:rPr lang="de-DE" altLang="zh-CN"/>
              <a:t>Page </a:t>
            </a:r>
            <a:r>
              <a:rPr lang="de-DE" altLang="zh-CN">
                <a:sym typeface="MS UI Gothic" panose="020B0600070205080204" pitchFamily="34" charset="-128"/>
              </a:rPr>
              <a:t></a:t>
            </a:r>
            <a:r>
              <a:rPr lang="de-DE" altLang="zh-CN"/>
              <a:t> </a:t>
            </a:r>
            <a:fld id="{FB057172-9A19-43B1-8E02-A018CD07424F}" type="slidenum">
              <a:rPr lang="zh-CN" altLang="en-US"/>
            </a:fld>
            <a:endParaRPr lang="en-US" altLang="zh-CN"/>
          </a:p>
        </p:txBody>
      </p:sp>
      <p:sp>
        <p:nvSpPr>
          <p:cNvPr id="5" name="TextBox 27"/>
          <p:cNvSpPr txBox="1">
            <a:spLocks noChangeArrowheads="1"/>
          </p:cNvSpPr>
          <p:nvPr/>
        </p:nvSpPr>
        <p:spPr bwMode="auto">
          <a:xfrm>
            <a:off x="1000100" y="4943315"/>
            <a:ext cx="3276600" cy="1200329"/>
          </a:xfrm>
          <a:prstGeom prst="rect">
            <a:avLst/>
          </a:prstGeom>
          <a:noFill/>
          <a:ln w="9525">
            <a:noFill/>
            <a:miter lim="800000"/>
          </a:ln>
        </p:spPr>
        <p:txBody>
          <a:bodyPr>
            <a:spAutoFit/>
          </a:bodyPr>
          <a:lstStyle/>
          <a:p>
            <a:pPr>
              <a:lnSpc>
                <a:spcPct val="120000"/>
              </a:lnSpc>
            </a:pPr>
            <a:r>
              <a:rPr lang="zh-CN" altLang="en-US" sz="2000" b="1" dirty="0">
                <a:latin typeface="微软雅黑" panose="020B0503020204020204" pitchFamily="34" charset="-122"/>
                <a:ea typeface="微软雅黑" panose="020B0503020204020204" pitchFamily="34" charset="-122"/>
              </a:rPr>
              <a:t>垂直封闭的小型机</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创新慢</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产业规模小</a:t>
            </a:r>
            <a:endParaRPr lang="en-US" altLang="zh-CN" sz="2000" b="1" dirty="0">
              <a:latin typeface="微软雅黑" panose="020B0503020204020204" pitchFamily="34" charset="-122"/>
              <a:ea typeface="微软雅黑" panose="020B0503020204020204" pitchFamily="34" charset="-122"/>
            </a:endParaRPr>
          </a:p>
        </p:txBody>
      </p:sp>
      <p:pic>
        <p:nvPicPr>
          <p:cNvPr id="6" name="Picture 12"/>
          <p:cNvPicPr>
            <a:picLocks noChangeAspect="1"/>
          </p:cNvPicPr>
          <p:nvPr/>
        </p:nvPicPr>
        <p:blipFill>
          <a:blip r:embed="rId1"/>
          <a:srcRect l="6149" t="1500" r="3650" b="5499"/>
          <a:stretch>
            <a:fillRect/>
          </a:stretch>
        </p:blipFill>
        <p:spPr bwMode="auto">
          <a:xfrm>
            <a:off x="765530" y="1305852"/>
            <a:ext cx="2520586" cy="3551908"/>
          </a:xfrm>
          <a:prstGeom prst="rect">
            <a:avLst/>
          </a:prstGeom>
          <a:noFill/>
          <a:ln w="9525">
            <a:noFill/>
            <a:miter lim="800000"/>
            <a:headEnd/>
            <a:tailEnd/>
          </a:ln>
        </p:spPr>
      </p:pic>
      <p:sp>
        <p:nvSpPr>
          <p:cNvPr id="7" name="Rounded Rectangle 4"/>
          <p:cNvSpPr/>
          <p:nvPr/>
        </p:nvSpPr>
        <p:spPr>
          <a:xfrm>
            <a:off x="1017974" y="2901476"/>
            <a:ext cx="1764000" cy="900000"/>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专用操作系统</a:t>
            </a:r>
            <a:endParaRPr lang="en-US" altLang="en-US" b="1" dirty="0">
              <a:solidFill>
                <a:schemeClr val="tx2"/>
              </a:solidFill>
              <a:latin typeface="微软雅黑" panose="020B0503020204020204" pitchFamily="34" charset="-122"/>
              <a:ea typeface="微软雅黑" panose="020B0503020204020204" pitchFamily="34" charset="-122"/>
            </a:endParaRPr>
          </a:p>
        </p:txBody>
      </p:sp>
      <p:sp>
        <p:nvSpPr>
          <p:cNvPr id="8" name="Rounded Rectangle 13"/>
          <p:cNvSpPr/>
          <p:nvPr/>
        </p:nvSpPr>
        <p:spPr>
          <a:xfrm>
            <a:off x="1017974" y="3942876"/>
            <a:ext cx="1764000" cy="792000"/>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专用硬件</a:t>
            </a:r>
            <a:endParaRPr lang="en-US" altLang="en-US" b="1" dirty="0">
              <a:solidFill>
                <a:schemeClr val="tx2"/>
              </a:solidFill>
              <a:latin typeface="微软雅黑" panose="020B0503020204020204" pitchFamily="34" charset="-122"/>
              <a:ea typeface="微软雅黑" panose="020B0503020204020204" pitchFamily="34" charset="-122"/>
            </a:endParaRPr>
          </a:p>
        </p:txBody>
      </p:sp>
      <p:grpSp>
        <p:nvGrpSpPr>
          <p:cNvPr id="2" name="Group 47"/>
          <p:cNvGrpSpPr/>
          <p:nvPr/>
        </p:nvGrpSpPr>
        <p:grpSpPr bwMode="auto">
          <a:xfrm>
            <a:off x="5378450" y="1428736"/>
            <a:ext cx="3657600" cy="685800"/>
            <a:chOff x="5334000" y="1371600"/>
            <a:chExt cx="3657600" cy="685800"/>
          </a:xfrm>
        </p:grpSpPr>
        <p:sp>
          <p:nvSpPr>
            <p:cNvPr id="10" name="Rounded Rectangle 45"/>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1" name="Rounded Rectangle 44"/>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2" name="Rounded Rectangle 43"/>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3" name="Rounded Rectangle 4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4" name="Rounded Rectangle 41"/>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5" name="Rounded Rectangle 40"/>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6" name="Rounded Rectangle 39"/>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7" name="Rounded Rectangle 38"/>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8" name="Rounded Rectangle 3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9" name="Rounded Rectangle 36"/>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20" name="Rounded Rectangle 30"/>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chemeClr val="tx1"/>
                  </a:solidFill>
                </a:rPr>
                <a:t>App</a:t>
              </a:r>
              <a:endParaRPr lang="en-US" sz="1600" dirty="0">
                <a:solidFill>
                  <a:schemeClr val="tx1"/>
                </a:solidFill>
              </a:endParaRPr>
            </a:p>
          </p:txBody>
        </p:sp>
      </p:grpSp>
      <p:sp>
        <p:nvSpPr>
          <p:cNvPr id="21" name="Rounded Rectangle 34"/>
          <p:cNvSpPr/>
          <p:nvPr/>
        </p:nvSpPr>
        <p:spPr>
          <a:xfrm>
            <a:off x="1017974" y="2063276"/>
            <a:ext cx="1764000" cy="684000"/>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专用应用软件</a:t>
            </a:r>
            <a:endParaRPr lang="en-US" altLang="en-US" b="1" dirty="0">
              <a:solidFill>
                <a:schemeClr val="tx2"/>
              </a:solidFill>
              <a:latin typeface="微软雅黑" panose="020B0503020204020204" pitchFamily="34" charset="-122"/>
              <a:ea typeface="微软雅黑" panose="020B0503020204020204" pitchFamily="34" charset="-122"/>
            </a:endParaRPr>
          </a:p>
        </p:txBody>
      </p:sp>
      <p:sp>
        <p:nvSpPr>
          <p:cNvPr id="22" name="TextBox 35"/>
          <p:cNvSpPr txBox="1">
            <a:spLocks noChangeArrowheads="1"/>
          </p:cNvSpPr>
          <p:nvPr/>
        </p:nvSpPr>
        <p:spPr bwMode="auto">
          <a:xfrm>
            <a:off x="5643570" y="4929198"/>
            <a:ext cx="3200400" cy="1200329"/>
          </a:xfrm>
          <a:prstGeom prst="rect">
            <a:avLst/>
          </a:prstGeom>
          <a:noFill/>
          <a:ln w="9525">
            <a:noFill/>
            <a:miter lim="800000"/>
          </a:ln>
        </p:spPr>
        <p:txBody>
          <a:bodyPr>
            <a:spAutoFit/>
          </a:bodyPr>
          <a:lstStyle/>
          <a:p>
            <a:pPr>
              <a:lnSpc>
                <a:spcPct val="120000"/>
              </a:lnSpc>
            </a:pPr>
            <a:r>
              <a:rPr lang="zh-CN" altLang="en-US" sz="2000" b="1" dirty="0">
                <a:latin typeface="微软雅黑" panose="020B0503020204020204" pitchFamily="34" charset="-122"/>
                <a:ea typeface="微软雅黑" panose="020B0503020204020204" pitchFamily="34" charset="-122"/>
              </a:rPr>
              <a:t>开放接口的</a:t>
            </a:r>
            <a:r>
              <a:rPr lang="en-US" altLang="zh-CN" sz="2000" b="1" dirty="0">
                <a:latin typeface="微软雅黑" panose="020B0503020204020204" pitchFamily="34" charset="-122"/>
                <a:ea typeface="微软雅黑" panose="020B0503020204020204" pitchFamily="34" charset="-122"/>
              </a:rPr>
              <a:t>PC</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创新迅速</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产业规模巨大</a:t>
            </a:r>
            <a:endParaRPr lang="en-US" altLang="zh-CN" sz="2000" b="1" dirty="0">
              <a:latin typeface="微软雅黑" panose="020B0503020204020204" pitchFamily="34" charset="-122"/>
              <a:ea typeface="微软雅黑" panose="020B0503020204020204" pitchFamily="34" charset="-122"/>
            </a:endParaRPr>
          </a:p>
        </p:txBody>
      </p:sp>
      <p:sp>
        <p:nvSpPr>
          <p:cNvPr id="23" name="Right Arrow 46"/>
          <p:cNvSpPr>
            <a:spLocks noChangeArrowheads="1"/>
          </p:cNvSpPr>
          <p:nvPr/>
        </p:nvSpPr>
        <p:spPr bwMode="auto">
          <a:xfrm>
            <a:off x="3901162" y="3095628"/>
            <a:ext cx="1143000" cy="762000"/>
          </a:xfrm>
          <a:prstGeom prst="rightArrow">
            <a:avLst>
              <a:gd name="adj1" fmla="val 50000"/>
              <a:gd name="adj2" fmla="val 68660"/>
            </a:avLst>
          </a:prstGeom>
        </p:spPr>
        <p:style>
          <a:lnRef idx="0">
            <a:schemeClr val="accent1"/>
          </a:lnRef>
          <a:fillRef idx="3">
            <a:schemeClr val="accent1"/>
          </a:fillRef>
          <a:effectRef idx="3">
            <a:schemeClr val="accent1"/>
          </a:effectRef>
          <a:fontRef idx="minor">
            <a:schemeClr val="lt1"/>
          </a:fontRef>
        </p:style>
        <p:txBody>
          <a:bodyPr anchor="ctr"/>
          <a:lstStyle/>
          <a:p>
            <a:endParaRPr lang="zh-CN" altLang="en-US">
              <a:solidFill>
                <a:srgbClr val="FFFFFF"/>
              </a:solidFill>
              <a:latin typeface="Calibri" panose="020F0502020204030204" pitchFamily="34" charset="0"/>
              <a:ea typeface="MS PGothic" panose="020B0600070205080204" pitchFamily="34" charset="-128"/>
            </a:endParaRPr>
          </a:p>
        </p:txBody>
      </p:sp>
      <p:sp>
        <p:nvSpPr>
          <p:cNvPr id="25" name="Rounded Rectangle 22"/>
          <p:cNvSpPr/>
          <p:nvPr/>
        </p:nvSpPr>
        <p:spPr bwMode="auto">
          <a:xfrm>
            <a:off x="7500958" y="3929066"/>
            <a:ext cx="1057602" cy="838456"/>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处理器</a:t>
            </a:r>
            <a:endParaRPr lang="en-US" altLang="en-US" b="1" dirty="0">
              <a:solidFill>
                <a:schemeClr val="tx2"/>
              </a:solidFill>
              <a:latin typeface="微软雅黑" panose="020B0503020204020204" pitchFamily="34" charset="-122"/>
              <a:ea typeface="微软雅黑" panose="020B0503020204020204" pitchFamily="34" charset="-122"/>
            </a:endParaRPr>
          </a:p>
        </p:txBody>
      </p:sp>
      <p:pic>
        <p:nvPicPr>
          <p:cNvPr id="35878" name="Picture 33"/>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6357950" y="3929066"/>
            <a:ext cx="956327" cy="857256"/>
          </a:xfrm>
          <a:prstGeom prst="rect">
            <a:avLst/>
          </a:prstGeom>
          <a:noFill/>
          <a:ln w="9525">
            <a:noFill/>
            <a:miter lim="800000"/>
            <a:headEnd/>
            <a:tailEnd/>
          </a:ln>
        </p:spPr>
      </p:pic>
      <p:grpSp>
        <p:nvGrpSpPr>
          <p:cNvPr id="4" name="Group 51"/>
          <p:cNvGrpSpPr/>
          <p:nvPr/>
        </p:nvGrpSpPr>
        <p:grpSpPr bwMode="auto">
          <a:xfrm>
            <a:off x="5973649" y="3486364"/>
            <a:ext cx="2591148" cy="369445"/>
            <a:chOff x="6019800" y="3200400"/>
            <a:chExt cx="2590800" cy="369332"/>
          </a:xfrm>
        </p:grpSpPr>
        <p:cxnSp>
          <p:nvCxnSpPr>
            <p:cNvPr id="28" name="Straight Connector 50"/>
            <p:cNvCxnSpPr>
              <a:cxnSpLocks noChangeShapeType="1"/>
            </p:cNvCxnSpPr>
            <p:nvPr/>
          </p:nvCxnSpPr>
          <p:spPr bwMode="auto">
            <a:xfrm>
              <a:off x="6019800" y="3427343"/>
              <a:ext cx="2590800" cy="1588"/>
            </a:xfrm>
            <a:prstGeom prst="line">
              <a:avLst/>
            </a:prstGeom>
            <a:noFill/>
            <a:ln w="25400">
              <a:solidFill>
                <a:schemeClr val="tx1"/>
              </a:solidFill>
              <a:round/>
            </a:ln>
            <a:effectLst>
              <a:outerShdw dist="20000" dir="5400000" rotWithShape="0">
                <a:srgbClr val="808080">
                  <a:alpha val="37999"/>
                </a:srgbClr>
              </a:outerShdw>
            </a:effectLst>
          </p:spPr>
        </p:cxnSp>
        <p:sp>
          <p:nvSpPr>
            <p:cNvPr id="35881" name="TextBox 23"/>
            <p:cNvSpPr txBox="1">
              <a:spLocks noChangeArrowheads="1"/>
            </p:cNvSpPr>
            <p:nvPr/>
          </p:nvSpPr>
          <p:spPr bwMode="auto">
            <a:xfrm>
              <a:off x="6453791" y="3200400"/>
              <a:ext cx="1775809" cy="369332"/>
            </a:xfrm>
            <a:prstGeom prst="rect">
              <a:avLst/>
            </a:prstGeom>
            <a:solidFill>
              <a:srgbClr val="FFFFFF"/>
            </a:solidFill>
            <a:ln w="9525">
              <a:noFill/>
              <a:miter lim="800000"/>
            </a:ln>
          </p:spPr>
          <p:txBody>
            <a:bodyPr wrap="none">
              <a:spAutoFit/>
            </a:bodyPr>
            <a:lstStyle/>
            <a:p>
              <a:r>
                <a:rPr lang="en-US" altLang="zh-CN" sz="2000" b="1" dirty="0">
                  <a:ea typeface="MS PGothic" panose="020B0600070205080204" pitchFamily="34" charset="-128"/>
                </a:rPr>
                <a:t>Open Interface</a:t>
              </a:r>
              <a:endParaRPr lang="en-US" altLang="zh-CN" sz="2000" b="1" dirty="0">
                <a:ea typeface="MS PGothic" panose="020B0600070205080204" pitchFamily="34" charset="-128"/>
              </a:endParaRPr>
            </a:p>
          </p:txBody>
        </p:sp>
      </p:grpSp>
      <p:grpSp>
        <p:nvGrpSpPr>
          <p:cNvPr id="9" name="Group 57"/>
          <p:cNvGrpSpPr/>
          <p:nvPr/>
        </p:nvGrpSpPr>
        <p:grpSpPr bwMode="auto">
          <a:xfrm>
            <a:off x="5378450" y="2161708"/>
            <a:ext cx="3505200" cy="1295400"/>
            <a:chOff x="5334000" y="1828800"/>
            <a:chExt cx="3505200" cy="1295400"/>
          </a:xfrm>
        </p:grpSpPr>
        <p:sp>
          <p:nvSpPr>
            <p:cNvPr id="31" name="Rounded Rectangle 19"/>
            <p:cNvSpPr/>
            <p:nvPr/>
          </p:nvSpPr>
          <p:spPr bwMode="auto">
            <a:xfrm>
              <a:off x="6934200" y="2286000"/>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a:solidFill>
                    <a:srgbClr val="FFFFFF"/>
                  </a:solidFill>
                </a:rPr>
                <a:t>Linux</a:t>
              </a:r>
              <a:endParaRPr lang="en-US" sz="1600">
                <a:solidFill>
                  <a:srgbClr val="FFFFFF"/>
                </a:solidFill>
              </a:endParaRPr>
            </a:p>
          </p:txBody>
        </p:sp>
        <p:sp>
          <p:nvSpPr>
            <p:cNvPr id="32" name="Rounded Rectangle 21"/>
            <p:cNvSpPr/>
            <p:nvPr/>
          </p:nvSpPr>
          <p:spPr bwMode="auto">
            <a:xfrm>
              <a:off x="8077200" y="2286000"/>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a:solidFill>
                    <a:srgbClr val="FFFFFF"/>
                  </a:solidFill>
                </a:rPr>
                <a:t>Mac</a:t>
              </a:r>
              <a:endParaRPr lang="en-US" sz="1600">
                <a:solidFill>
                  <a:srgbClr val="FFFFFF"/>
                </a:solidFill>
              </a:endParaRPr>
            </a:p>
            <a:p>
              <a:pPr fontAlgn="auto">
                <a:spcBef>
                  <a:spcPts val="0"/>
                </a:spcBef>
                <a:spcAft>
                  <a:spcPts val="0"/>
                </a:spcAft>
                <a:defRPr/>
              </a:pPr>
              <a:r>
                <a:rPr lang="en-US" sz="1600">
                  <a:solidFill>
                    <a:srgbClr val="FFFFFF"/>
                  </a:solidFill>
                </a:rPr>
                <a:t>OS</a:t>
              </a:r>
              <a:endParaRPr lang="en-US" sz="1600">
                <a:solidFill>
                  <a:srgbClr val="FFFFFF"/>
                </a:solidFill>
              </a:endParaRPr>
            </a:p>
          </p:txBody>
        </p:sp>
        <p:sp>
          <p:nvSpPr>
            <p:cNvPr id="33" name="Rounded Rectangle 23"/>
            <p:cNvSpPr/>
            <p:nvPr/>
          </p:nvSpPr>
          <p:spPr bwMode="auto">
            <a:xfrm>
              <a:off x="5334000" y="2286000"/>
              <a:ext cx="121920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FFFF"/>
                  </a:solidFill>
                </a:rPr>
                <a:t>Windows</a:t>
              </a:r>
              <a:endParaRPr lang="en-US" sz="1600" dirty="0">
                <a:solidFill>
                  <a:srgbClr val="FFFFFF"/>
                </a:solidFill>
              </a:endParaRPr>
            </a:p>
            <a:p>
              <a:pPr fontAlgn="auto">
                <a:spcBef>
                  <a:spcPts val="0"/>
                </a:spcBef>
                <a:spcAft>
                  <a:spcPts val="0"/>
                </a:spcAft>
                <a:defRPr/>
              </a:pPr>
              <a:r>
                <a:rPr lang="en-US" sz="1600" dirty="0">
                  <a:solidFill>
                    <a:srgbClr val="FFFFFF"/>
                  </a:solidFill>
                </a:rPr>
                <a:t>(OS)</a:t>
              </a:r>
              <a:endParaRPr lang="en-US" sz="1600" dirty="0">
                <a:solidFill>
                  <a:srgbClr val="FFFFFF"/>
                </a:solidFill>
              </a:endParaRPr>
            </a:p>
          </p:txBody>
        </p:sp>
        <p:sp>
          <p:nvSpPr>
            <p:cNvPr id="35870" name="TextBox 23"/>
            <p:cNvSpPr txBox="1">
              <a:spLocks noChangeArrowheads="1"/>
            </p:cNvSpPr>
            <p:nvPr/>
          </p:nvSpPr>
          <p:spPr bwMode="auto">
            <a:xfrm>
              <a:off x="6553200" y="2526268"/>
              <a:ext cx="389913" cy="369332"/>
            </a:xfrm>
            <a:prstGeom prst="rect">
              <a:avLst/>
            </a:prstGeom>
            <a:noFill/>
            <a:ln w="9525">
              <a:noFill/>
              <a:miter lim="800000"/>
            </a:ln>
          </p:spPr>
          <p:txBody>
            <a:bodyPr wrap="none">
              <a:spAutoFit/>
            </a:bodyPr>
            <a:lstStyle/>
            <a:p>
              <a:r>
                <a:rPr lang="en-US" altLang="zh-CN" sz="2000" b="1">
                  <a:ea typeface="MS PGothic" panose="020B0600070205080204" pitchFamily="34" charset="-128"/>
                </a:rPr>
                <a:t>or</a:t>
              </a:r>
              <a:endParaRPr lang="en-US" altLang="zh-CN" sz="2000" b="1">
                <a:ea typeface="MS PGothic" panose="020B0600070205080204" pitchFamily="34" charset="-128"/>
              </a:endParaRPr>
            </a:p>
          </p:txBody>
        </p:sp>
        <p:sp>
          <p:nvSpPr>
            <p:cNvPr id="35871" name="TextBox 24"/>
            <p:cNvSpPr txBox="1">
              <a:spLocks noChangeArrowheads="1"/>
            </p:cNvSpPr>
            <p:nvPr/>
          </p:nvSpPr>
          <p:spPr bwMode="auto">
            <a:xfrm>
              <a:off x="7696200" y="2514600"/>
              <a:ext cx="389913" cy="369332"/>
            </a:xfrm>
            <a:prstGeom prst="rect">
              <a:avLst/>
            </a:prstGeom>
            <a:noFill/>
            <a:ln w="9525">
              <a:noFill/>
              <a:miter lim="800000"/>
            </a:ln>
          </p:spPr>
          <p:txBody>
            <a:bodyPr wrap="none">
              <a:spAutoFit/>
            </a:bodyPr>
            <a:lstStyle/>
            <a:p>
              <a:r>
                <a:rPr lang="en-US" altLang="zh-CN" sz="2000" b="1">
                  <a:ea typeface="MS PGothic" panose="020B0600070205080204" pitchFamily="34" charset="-128"/>
                </a:rPr>
                <a:t>or</a:t>
              </a:r>
              <a:endParaRPr lang="en-US" altLang="zh-CN" sz="2000" b="1">
                <a:ea typeface="MS PGothic" panose="020B0600070205080204" pitchFamily="34" charset="-128"/>
              </a:endParaRPr>
            </a:p>
          </p:txBody>
        </p:sp>
        <p:grpSp>
          <p:nvGrpSpPr>
            <p:cNvPr id="24" name="Group 52"/>
            <p:cNvGrpSpPr/>
            <p:nvPr/>
          </p:nvGrpSpPr>
          <p:grpSpPr bwMode="auto">
            <a:xfrm>
              <a:off x="5943600" y="1828800"/>
              <a:ext cx="2590800" cy="369332"/>
              <a:chOff x="6019800" y="3200400"/>
              <a:chExt cx="2590800" cy="369332"/>
            </a:xfrm>
          </p:grpSpPr>
          <p:cxnSp>
            <p:nvCxnSpPr>
              <p:cNvPr id="37" name="Straight Connector 53"/>
              <p:cNvCxnSpPr>
                <a:cxnSpLocks noChangeShapeType="1"/>
              </p:cNvCxnSpPr>
              <p:nvPr/>
            </p:nvCxnSpPr>
            <p:spPr bwMode="auto">
              <a:xfrm>
                <a:off x="6019800" y="3427413"/>
                <a:ext cx="2590800" cy="1587"/>
              </a:xfrm>
              <a:prstGeom prst="line">
                <a:avLst/>
              </a:prstGeom>
              <a:noFill/>
              <a:ln w="25400">
                <a:solidFill>
                  <a:schemeClr val="tx1"/>
                </a:solidFill>
                <a:round/>
              </a:ln>
              <a:effectLst>
                <a:outerShdw dist="20000" dir="5400000" rotWithShape="0">
                  <a:srgbClr val="808080">
                    <a:alpha val="37999"/>
                  </a:srgbClr>
                </a:outerShdw>
              </a:effectLst>
            </p:spPr>
          </p:cxnSp>
          <p:sp>
            <p:nvSpPr>
              <p:cNvPr id="35874" name="TextBox 23"/>
              <p:cNvSpPr txBox="1">
                <a:spLocks noChangeArrowheads="1"/>
              </p:cNvSpPr>
              <p:nvPr/>
            </p:nvSpPr>
            <p:spPr bwMode="auto">
              <a:xfrm>
                <a:off x="6453791" y="3200400"/>
                <a:ext cx="1775809" cy="369332"/>
              </a:xfrm>
              <a:prstGeom prst="rect">
                <a:avLst/>
              </a:prstGeom>
              <a:solidFill>
                <a:srgbClr val="FFFFFF"/>
              </a:solidFill>
              <a:ln w="9525">
                <a:noFill/>
                <a:miter lim="800000"/>
              </a:ln>
            </p:spPr>
            <p:txBody>
              <a:bodyPr wrap="none">
                <a:spAutoFit/>
              </a:bodyPr>
              <a:lstStyle/>
              <a:p>
                <a:r>
                  <a:rPr lang="en-US" altLang="zh-CN" sz="2000" b="1" dirty="0">
                    <a:ea typeface="MS PGothic" panose="020B0600070205080204" pitchFamily="34" charset="-128"/>
                  </a:rPr>
                  <a:t>Open Interface</a:t>
                </a:r>
                <a:endParaRPr lang="en-US" altLang="zh-CN" sz="2000" b="1" dirty="0">
                  <a:ea typeface="MS PGothic" panose="020B0600070205080204" pitchFamily="34" charset="-128"/>
                </a:endParaRPr>
              </a:p>
            </p:txBody>
          </p:sp>
        </p:grpSp>
      </p:grpSp>
      <p:sp>
        <p:nvSpPr>
          <p:cNvPr id="39" name="Right Arrow 55"/>
          <p:cNvSpPr>
            <a:spLocks noChangeArrowheads="1"/>
          </p:cNvSpPr>
          <p:nvPr/>
        </p:nvSpPr>
        <p:spPr bwMode="auto">
          <a:xfrm>
            <a:off x="3901162" y="5143512"/>
            <a:ext cx="1143000" cy="762000"/>
          </a:xfrm>
          <a:prstGeom prst="rightArrow">
            <a:avLst>
              <a:gd name="adj1" fmla="val 50000"/>
              <a:gd name="adj2" fmla="val 68660"/>
            </a:avLst>
          </a:prstGeom>
        </p:spPr>
        <p:style>
          <a:lnRef idx="0">
            <a:schemeClr val="accent1"/>
          </a:lnRef>
          <a:fillRef idx="3">
            <a:schemeClr val="accent1"/>
          </a:fillRef>
          <a:effectRef idx="3">
            <a:schemeClr val="accent1"/>
          </a:effectRef>
          <a:fontRef idx="minor">
            <a:schemeClr val="lt1"/>
          </a:fontRef>
        </p:style>
        <p:txBody>
          <a:bodyPr anchor="ctr"/>
          <a:lstStyle/>
          <a:p>
            <a:endParaRPr lang="zh-CN" altLang="en-US">
              <a:solidFill>
                <a:srgbClr val="FFFFFF"/>
              </a:solidFill>
              <a:latin typeface="Calibri" panose="020F050202020403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180980" y="-115266"/>
            <a:ext cx="6872562" cy="1143000"/>
          </a:xfrm>
        </p:spPr>
        <p:txBody>
          <a:bodyPr>
            <a:normAutofit/>
          </a:bodyPr>
          <a:lstStyle/>
          <a:p>
            <a:r>
              <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网络：路由器／交换机</a:t>
            </a:r>
            <a:endPar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endParaRPr>
          </a:p>
        </p:txBody>
      </p:sp>
      <p:sp>
        <p:nvSpPr>
          <p:cNvPr id="36866" name="幻灯片编号占位符 3"/>
          <p:cNvSpPr>
            <a:spLocks noGrp="1"/>
          </p:cNvSpPr>
          <p:nvPr>
            <p:ph type="sldNum" sz="quarter" idx="12"/>
          </p:nvPr>
        </p:nvSpPr>
        <p:spPr>
          <a:xfrm>
            <a:off x="7235825" y="6453188"/>
            <a:ext cx="1439863" cy="196850"/>
          </a:xfrm>
          <a:prstGeom prst="rect">
            <a:avLst/>
          </a:prstGeom>
          <a:noFill/>
        </p:spPr>
        <p:txBody>
          <a:bodyPr/>
          <a:lstStyle/>
          <a:p>
            <a:r>
              <a:rPr lang="de-DE" altLang="zh-CN"/>
              <a:t>Page </a:t>
            </a:r>
            <a:r>
              <a:rPr lang="de-DE" altLang="zh-CN">
                <a:sym typeface="MS UI Gothic" panose="020B0600070205080204" pitchFamily="34" charset="-128"/>
              </a:rPr>
              <a:t></a:t>
            </a:r>
            <a:r>
              <a:rPr lang="de-DE" altLang="zh-CN"/>
              <a:t> </a:t>
            </a:r>
            <a:fld id="{BFCE0072-AB05-469B-8FB0-1AD94870E8D6}" type="slidenum">
              <a:rPr lang="zh-CN" altLang="en-US"/>
            </a:fld>
            <a:endParaRPr lang="en-US" altLang="zh-CN"/>
          </a:p>
        </p:txBody>
      </p:sp>
      <p:sp>
        <p:nvSpPr>
          <p:cNvPr id="5" name="TextBox 27"/>
          <p:cNvSpPr txBox="1">
            <a:spLocks noChangeArrowheads="1"/>
          </p:cNvSpPr>
          <p:nvPr/>
        </p:nvSpPr>
        <p:spPr bwMode="auto">
          <a:xfrm>
            <a:off x="1019172" y="4943315"/>
            <a:ext cx="3124200" cy="1200329"/>
          </a:xfrm>
          <a:prstGeom prst="rect">
            <a:avLst/>
          </a:prstGeom>
          <a:noFill/>
          <a:ln w="9525">
            <a:noFill/>
            <a:miter lim="800000"/>
          </a:ln>
        </p:spPr>
        <p:txBody>
          <a:bodyPr>
            <a:spAutoFit/>
          </a:bodyPr>
          <a:lstStyle/>
          <a:p>
            <a:pPr>
              <a:lnSpc>
                <a:spcPct val="120000"/>
              </a:lnSpc>
            </a:pPr>
            <a:r>
              <a:rPr lang="zh-CN" altLang="en-US" sz="2000" b="1" dirty="0">
                <a:latin typeface="微软雅黑" panose="020B0503020204020204" pitchFamily="34" charset="-122"/>
                <a:ea typeface="微软雅黑" panose="020B0503020204020204" pitchFamily="34" charset="-122"/>
              </a:rPr>
              <a:t>垂直一体的网络设备</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封闭</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创新慢</a:t>
            </a:r>
            <a:endParaRPr lang="en-US" altLang="zh-CN" sz="2000" b="1" dirty="0">
              <a:latin typeface="微软雅黑" panose="020B0503020204020204" pitchFamily="34" charset="-122"/>
              <a:ea typeface="微软雅黑" panose="020B0503020204020204" pitchFamily="34" charset="-122"/>
            </a:endParaRPr>
          </a:p>
        </p:txBody>
      </p:sp>
      <p:grpSp>
        <p:nvGrpSpPr>
          <p:cNvPr id="2" name="Group 47"/>
          <p:cNvGrpSpPr/>
          <p:nvPr/>
        </p:nvGrpSpPr>
        <p:grpSpPr bwMode="auto">
          <a:xfrm>
            <a:off x="5334032" y="1604978"/>
            <a:ext cx="3657600" cy="685800"/>
            <a:chOff x="5334000" y="1371600"/>
            <a:chExt cx="3657600" cy="685800"/>
          </a:xfrm>
        </p:grpSpPr>
        <p:sp>
          <p:nvSpPr>
            <p:cNvPr id="7" name="Rounded Rectangle 45"/>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8" name="Rounded Rectangle 44"/>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9" name="Rounded Rectangle 43"/>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0" name="Rounded Rectangle 4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1" name="Rounded Rectangle 41"/>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2" name="Rounded Rectangle 40"/>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3" name="Rounded Rectangle 39"/>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4" name="Rounded Rectangle 38"/>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5" name="Rounded Rectangle 3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6" name="Rounded Rectangle 36"/>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CC66"/>
                  </a:solidFill>
                </a:rPr>
                <a:t>App</a:t>
              </a:r>
              <a:endParaRPr lang="en-US" sz="1600" dirty="0">
                <a:solidFill>
                  <a:srgbClr val="FFCC66"/>
                </a:solidFill>
              </a:endParaRPr>
            </a:p>
          </p:txBody>
        </p:sp>
        <p:sp>
          <p:nvSpPr>
            <p:cNvPr id="17" name="Rounded Rectangle 30"/>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r>
                <a:rPr lang="zh-CN" altLang="en-US" sz="1600" dirty="0">
                  <a:solidFill>
                    <a:schemeClr val="tx1"/>
                  </a:solidFill>
                  <a:latin typeface="微软雅黑" panose="020B0503020204020204" pitchFamily="34" charset="-122"/>
                  <a:ea typeface="微软雅黑" panose="020B0503020204020204" pitchFamily="34" charset="-122"/>
                </a:rPr>
                <a:t>应用</a:t>
              </a:r>
              <a:endParaRPr lang="en-US" altLang="en-US" sz="1600" dirty="0">
                <a:solidFill>
                  <a:schemeClr val="tx1"/>
                </a:solidFill>
                <a:latin typeface="微软雅黑" panose="020B0503020204020204" pitchFamily="34" charset="-122"/>
                <a:ea typeface="微软雅黑" panose="020B0503020204020204" pitchFamily="34" charset="-122"/>
              </a:endParaRPr>
            </a:p>
          </p:txBody>
        </p:sp>
      </p:grpSp>
      <p:sp>
        <p:nvSpPr>
          <p:cNvPr id="18" name="TextBox 35"/>
          <p:cNvSpPr txBox="1">
            <a:spLocks noChangeArrowheads="1"/>
          </p:cNvSpPr>
          <p:nvPr/>
        </p:nvSpPr>
        <p:spPr bwMode="auto">
          <a:xfrm>
            <a:off x="5857884" y="4970209"/>
            <a:ext cx="1771640" cy="1200329"/>
          </a:xfrm>
          <a:prstGeom prst="rect">
            <a:avLst/>
          </a:prstGeom>
          <a:noFill/>
          <a:ln w="9525">
            <a:noFill/>
            <a:miter lim="800000"/>
          </a:ln>
        </p:spPr>
        <p:txBody>
          <a:bodyPr wrap="square">
            <a:spAutoFit/>
          </a:bodyPr>
          <a:lstStyle/>
          <a:p>
            <a:pPr>
              <a:lnSpc>
                <a:spcPct val="120000"/>
              </a:lnSpc>
            </a:pPr>
            <a:r>
              <a:rPr lang="zh-CN" altLang="en-US" sz="2000" b="1" dirty="0">
                <a:latin typeface="微软雅黑" panose="020B0503020204020204" pitchFamily="34" charset="-122"/>
                <a:ea typeface="微软雅黑" panose="020B0503020204020204" pitchFamily="34" charset="-122"/>
              </a:rPr>
              <a:t>水平体系</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开放接口</a:t>
            </a: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zh-CN" altLang="en-US" sz="2000" b="1" dirty="0">
                <a:latin typeface="微软雅黑" panose="020B0503020204020204" pitchFamily="34" charset="-122"/>
                <a:ea typeface="微软雅黑" panose="020B0503020204020204" pitchFamily="34" charset="-122"/>
              </a:rPr>
              <a:t>快速创新</a:t>
            </a:r>
            <a:endParaRPr lang="en-US" altLang="zh-CN" sz="2000" b="1" dirty="0">
              <a:latin typeface="微软雅黑" panose="020B0503020204020204" pitchFamily="34" charset="-122"/>
              <a:ea typeface="微软雅黑" panose="020B0503020204020204" pitchFamily="34" charset="-122"/>
            </a:endParaRPr>
          </a:p>
        </p:txBody>
      </p:sp>
      <p:sp>
        <p:nvSpPr>
          <p:cNvPr id="19" name="Right Arrow 46"/>
          <p:cNvSpPr>
            <a:spLocks noChangeArrowheads="1"/>
          </p:cNvSpPr>
          <p:nvPr/>
        </p:nvSpPr>
        <p:spPr bwMode="auto">
          <a:xfrm>
            <a:off x="3733800" y="2708275"/>
            <a:ext cx="1143000" cy="762000"/>
          </a:xfrm>
          <a:prstGeom prst="rightArrow">
            <a:avLst>
              <a:gd name="adj1" fmla="val 50000"/>
              <a:gd name="adj2" fmla="val 68660"/>
            </a:avLst>
          </a:prstGeom>
        </p:spPr>
        <p:style>
          <a:lnRef idx="0">
            <a:schemeClr val="accent1"/>
          </a:lnRef>
          <a:fillRef idx="3">
            <a:schemeClr val="accent1"/>
          </a:fillRef>
          <a:effectRef idx="3">
            <a:schemeClr val="accent1"/>
          </a:effectRef>
          <a:fontRef idx="minor">
            <a:schemeClr val="lt1"/>
          </a:fontRef>
        </p:style>
        <p:txBody>
          <a:bodyPr anchor="ctr"/>
          <a:lstStyle/>
          <a:p>
            <a:endParaRPr lang="zh-CN" altLang="en-US">
              <a:solidFill>
                <a:srgbClr val="FFFFFF"/>
              </a:solidFill>
              <a:latin typeface="Calibri" panose="020F0502020204030204" pitchFamily="34" charset="0"/>
              <a:ea typeface="MS PGothic" panose="020B0600070205080204" pitchFamily="34" charset="-128"/>
            </a:endParaRPr>
          </a:p>
        </p:txBody>
      </p:sp>
      <p:grpSp>
        <p:nvGrpSpPr>
          <p:cNvPr id="3" name="Group 57"/>
          <p:cNvGrpSpPr/>
          <p:nvPr/>
        </p:nvGrpSpPr>
        <p:grpSpPr bwMode="auto">
          <a:xfrm>
            <a:off x="5253070" y="2357430"/>
            <a:ext cx="3676648" cy="1285884"/>
            <a:chOff x="5105400" y="1828800"/>
            <a:chExt cx="3962400" cy="1295400"/>
          </a:xfrm>
        </p:grpSpPr>
        <p:sp>
          <p:nvSpPr>
            <p:cNvPr id="21" name="Rounded Rectangle 19"/>
            <p:cNvSpPr/>
            <p:nvPr/>
          </p:nvSpPr>
          <p:spPr bwMode="auto">
            <a:xfrm>
              <a:off x="6584484" y="2286000"/>
              <a:ext cx="10668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zh-CN" altLang="en-US" dirty="0">
                  <a:solidFill>
                    <a:srgbClr val="FFFFFF"/>
                  </a:solidFill>
                </a:rPr>
                <a:t>控制</a:t>
              </a:r>
              <a:endParaRPr lang="en-US" altLang="zh-CN" dirty="0">
                <a:solidFill>
                  <a:srgbClr val="FFFFFF"/>
                </a:solidFill>
              </a:endParaRPr>
            </a:p>
            <a:p>
              <a:pPr algn="ctr" fontAlgn="auto">
                <a:spcBef>
                  <a:spcPts val="0"/>
                </a:spcBef>
                <a:spcAft>
                  <a:spcPts val="0"/>
                </a:spcAft>
                <a:defRPr/>
              </a:pPr>
              <a:r>
                <a:rPr lang="zh-CN" altLang="en-US" dirty="0">
                  <a:solidFill>
                    <a:srgbClr val="FFFFFF"/>
                  </a:solidFill>
                </a:rPr>
                <a:t>平面</a:t>
              </a:r>
              <a:endParaRPr lang="en-US" dirty="0">
                <a:solidFill>
                  <a:srgbClr val="FFFFFF"/>
                </a:solidFill>
              </a:endParaRPr>
            </a:p>
          </p:txBody>
        </p:sp>
        <p:sp>
          <p:nvSpPr>
            <p:cNvPr id="22" name="Rounded Rectangle 21"/>
            <p:cNvSpPr/>
            <p:nvPr/>
          </p:nvSpPr>
          <p:spPr bwMode="auto">
            <a:xfrm>
              <a:off x="8001000" y="2286000"/>
              <a:ext cx="10668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zh-CN" altLang="en-US" dirty="0">
                  <a:solidFill>
                    <a:srgbClr val="FFFFFF"/>
                  </a:solidFill>
                </a:rPr>
                <a:t>控制</a:t>
              </a:r>
              <a:endParaRPr lang="en-US" altLang="zh-CN" dirty="0">
                <a:solidFill>
                  <a:srgbClr val="FFFFFF"/>
                </a:solidFill>
              </a:endParaRPr>
            </a:p>
            <a:p>
              <a:pPr algn="ctr" fontAlgn="auto">
                <a:spcBef>
                  <a:spcPts val="0"/>
                </a:spcBef>
                <a:spcAft>
                  <a:spcPts val="0"/>
                </a:spcAft>
                <a:defRPr/>
              </a:pPr>
              <a:r>
                <a:rPr lang="zh-CN" altLang="en-US" dirty="0">
                  <a:solidFill>
                    <a:srgbClr val="FFFFFF"/>
                  </a:solidFill>
                </a:rPr>
                <a:t>平面</a:t>
              </a:r>
              <a:endParaRPr lang="en-US" dirty="0">
                <a:solidFill>
                  <a:srgbClr val="FFFFFF"/>
                </a:solidFill>
              </a:endParaRPr>
            </a:p>
          </p:txBody>
        </p:sp>
        <p:sp>
          <p:nvSpPr>
            <p:cNvPr id="23" name="Rounded Rectangle 23"/>
            <p:cNvSpPr/>
            <p:nvPr/>
          </p:nvSpPr>
          <p:spPr bwMode="auto">
            <a:xfrm>
              <a:off x="5105400" y="2286000"/>
              <a:ext cx="106680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zh-CN" altLang="en-US" dirty="0">
                  <a:solidFill>
                    <a:srgbClr val="FFFFFF"/>
                  </a:solidFill>
                  <a:latin typeface="微软雅黑" panose="020B0503020204020204" pitchFamily="34" charset="-122"/>
                  <a:ea typeface="微软雅黑" panose="020B0503020204020204" pitchFamily="34" charset="-122"/>
                </a:rPr>
                <a:t>控制</a:t>
              </a:r>
              <a:endParaRPr lang="en-US" altLang="zh-CN" dirty="0">
                <a:solidFill>
                  <a:srgbClr val="FFFFFF"/>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a:solidFill>
                    <a:srgbClr val="FFFFFF"/>
                  </a:solidFill>
                  <a:latin typeface="微软雅黑" panose="020B0503020204020204" pitchFamily="34" charset="-122"/>
                  <a:ea typeface="微软雅黑" panose="020B0503020204020204" pitchFamily="34" charset="-122"/>
                </a:rPr>
                <a:t>平面</a:t>
              </a:r>
              <a:endParaRPr lang="en-US" dirty="0">
                <a:solidFill>
                  <a:srgbClr val="FFFFFF"/>
                </a:solidFill>
                <a:latin typeface="微软雅黑" panose="020B0503020204020204" pitchFamily="34" charset="-122"/>
                <a:ea typeface="微软雅黑" panose="020B0503020204020204" pitchFamily="34" charset="-122"/>
              </a:endParaRPr>
            </a:p>
          </p:txBody>
        </p:sp>
        <p:sp>
          <p:nvSpPr>
            <p:cNvPr id="36900" name="TextBox 23"/>
            <p:cNvSpPr txBox="1">
              <a:spLocks noChangeArrowheads="1"/>
            </p:cNvSpPr>
            <p:nvPr/>
          </p:nvSpPr>
          <p:spPr bwMode="auto">
            <a:xfrm>
              <a:off x="6163287" y="2526268"/>
              <a:ext cx="389913" cy="369332"/>
            </a:xfrm>
            <a:prstGeom prst="rect">
              <a:avLst/>
            </a:prstGeom>
            <a:noFill/>
            <a:ln w="9525">
              <a:noFill/>
              <a:miter lim="800000"/>
            </a:ln>
          </p:spPr>
          <p:txBody>
            <a:bodyPr wrap="none">
              <a:spAutoFit/>
            </a:bodyPr>
            <a:lstStyle/>
            <a:p>
              <a:r>
                <a:rPr lang="en-US" altLang="zh-CN" sz="2000" b="1">
                  <a:ea typeface="MS PGothic" panose="020B0600070205080204" pitchFamily="34" charset="-128"/>
                </a:rPr>
                <a:t>or</a:t>
              </a:r>
              <a:endParaRPr lang="en-US" altLang="zh-CN" sz="2000" b="1">
                <a:ea typeface="MS PGothic" panose="020B0600070205080204" pitchFamily="34" charset="-128"/>
              </a:endParaRPr>
            </a:p>
          </p:txBody>
        </p:sp>
        <p:sp>
          <p:nvSpPr>
            <p:cNvPr id="36901" name="TextBox 24"/>
            <p:cNvSpPr txBox="1">
              <a:spLocks noChangeArrowheads="1"/>
            </p:cNvSpPr>
            <p:nvPr/>
          </p:nvSpPr>
          <p:spPr bwMode="auto">
            <a:xfrm>
              <a:off x="7611087" y="2514600"/>
              <a:ext cx="389913" cy="369332"/>
            </a:xfrm>
            <a:prstGeom prst="rect">
              <a:avLst/>
            </a:prstGeom>
            <a:noFill/>
            <a:ln w="9525">
              <a:noFill/>
              <a:miter lim="800000"/>
            </a:ln>
          </p:spPr>
          <p:txBody>
            <a:bodyPr wrap="none">
              <a:spAutoFit/>
            </a:bodyPr>
            <a:lstStyle/>
            <a:p>
              <a:r>
                <a:rPr lang="en-US" altLang="zh-CN" sz="2000" b="1">
                  <a:ea typeface="MS PGothic" panose="020B0600070205080204" pitchFamily="34" charset="-128"/>
                </a:rPr>
                <a:t>or</a:t>
              </a:r>
              <a:endParaRPr lang="en-US" altLang="zh-CN" sz="2000" b="1">
                <a:ea typeface="MS PGothic" panose="020B0600070205080204" pitchFamily="34" charset="-128"/>
              </a:endParaRPr>
            </a:p>
          </p:txBody>
        </p:sp>
        <p:grpSp>
          <p:nvGrpSpPr>
            <p:cNvPr id="4" name="Group 52"/>
            <p:cNvGrpSpPr/>
            <p:nvPr/>
          </p:nvGrpSpPr>
          <p:grpSpPr bwMode="auto">
            <a:xfrm>
              <a:off x="5867400" y="1828800"/>
              <a:ext cx="2590800" cy="369332"/>
              <a:chOff x="6019800" y="3200400"/>
              <a:chExt cx="2590800" cy="369332"/>
            </a:xfrm>
          </p:grpSpPr>
          <p:cxnSp>
            <p:nvCxnSpPr>
              <p:cNvPr id="27" name="Straight Connector 53"/>
              <p:cNvCxnSpPr>
                <a:cxnSpLocks noChangeShapeType="1"/>
              </p:cNvCxnSpPr>
              <p:nvPr/>
            </p:nvCxnSpPr>
            <p:spPr bwMode="auto">
              <a:xfrm>
                <a:off x="6019800" y="3427413"/>
                <a:ext cx="2590800" cy="1587"/>
              </a:xfrm>
              <a:prstGeom prst="line">
                <a:avLst/>
              </a:prstGeom>
              <a:noFill/>
              <a:ln w="25400">
                <a:solidFill>
                  <a:schemeClr val="tx1"/>
                </a:solidFill>
                <a:round/>
              </a:ln>
              <a:effectLst>
                <a:outerShdw dist="20000" dir="5400000" rotWithShape="0">
                  <a:srgbClr val="808080">
                    <a:alpha val="37999"/>
                  </a:srgbClr>
                </a:outerShdw>
              </a:effectLst>
            </p:spPr>
          </p:cxnSp>
          <p:sp>
            <p:nvSpPr>
              <p:cNvPr id="36904" name="TextBox 23"/>
              <p:cNvSpPr txBox="1">
                <a:spLocks noChangeArrowheads="1"/>
              </p:cNvSpPr>
              <p:nvPr/>
            </p:nvSpPr>
            <p:spPr bwMode="auto">
              <a:xfrm>
                <a:off x="6453791" y="3200400"/>
                <a:ext cx="1775809" cy="369332"/>
              </a:xfrm>
              <a:prstGeom prst="rect">
                <a:avLst/>
              </a:prstGeom>
              <a:solidFill>
                <a:srgbClr val="FFFFFF"/>
              </a:solidFill>
              <a:ln w="9525">
                <a:noFill/>
                <a:miter lim="800000"/>
              </a:ln>
            </p:spPr>
            <p:txBody>
              <a:bodyPr wrap="none">
                <a:spAutoFit/>
              </a:bodyPr>
              <a:lstStyle/>
              <a:p>
                <a:r>
                  <a:rPr lang="en-US" altLang="zh-CN" sz="2000" b="1" dirty="0">
                    <a:ea typeface="MS PGothic" panose="020B0600070205080204" pitchFamily="34" charset="-128"/>
                  </a:rPr>
                  <a:t>Open Interface</a:t>
                </a:r>
                <a:endParaRPr lang="en-US" altLang="zh-CN" sz="2000" b="1" dirty="0">
                  <a:ea typeface="MS PGothic" panose="020B0600070205080204" pitchFamily="34" charset="-128"/>
                </a:endParaRPr>
              </a:p>
            </p:txBody>
          </p:sp>
        </p:grpSp>
      </p:grpSp>
      <p:sp>
        <p:nvSpPr>
          <p:cNvPr id="29" name="Right Arrow 55"/>
          <p:cNvSpPr>
            <a:spLocks noChangeArrowheads="1"/>
          </p:cNvSpPr>
          <p:nvPr/>
        </p:nvSpPr>
        <p:spPr bwMode="auto">
          <a:xfrm>
            <a:off x="3714744" y="5143512"/>
            <a:ext cx="1143000" cy="762000"/>
          </a:xfrm>
          <a:prstGeom prst="rightArrow">
            <a:avLst>
              <a:gd name="adj1" fmla="val 50000"/>
              <a:gd name="adj2" fmla="val 68660"/>
            </a:avLst>
          </a:prstGeom>
        </p:spPr>
        <p:style>
          <a:lnRef idx="0">
            <a:schemeClr val="accent1"/>
          </a:lnRef>
          <a:fillRef idx="3">
            <a:schemeClr val="accent1"/>
          </a:fillRef>
          <a:effectRef idx="3">
            <a:schemeClr val="accent1"/>
          </a:effectRef>
          <a:fontRef idx="minor">
            <a:schemeClr val="lt1"/>
          </a:fontRef>
        </p:style>
        <p:txBody>
          <a:bodyPr anchor="ctr"/>
          <a:lstStyle/>
          <a:p>
            <a:endParaRPr lang="zh-CN" altLang="en-US">
              <a:solidFill>
                <a:srgbClr val="FFFFFF"/>
              </a:solidFill>
              <a:latin typeface="Calibri" panose="020F0502020204030204" pitchFamily="34" charset="0"/>
              <a:ea typeface="MS PGothic" panose="020B0600070205080204" pitchFamily="34" charset="-128"/>
            </a:endParaRPr>
          </a:p>
        </p:txBody>
      </p:sp>
      <p:pic>
        <p:nvPicPr>
          <p:cNvPr id="30" name="Picture 47"/>
          <p:cNvPicPr>
            <a:picLocks noChangeAspect="1"/>
          </p:cNvPicPr>
          <p:nvPr/>
        </p:nvPicPr>
        <p:blipFill>
          <a:blip r:embed="rId1" cstate="print">
            <a:clrChange>
              <a:clrFrom>
                <a:srgbClr val="FFFFFF"/>
              </a:clrFrom>
              <a:clrTo>
                <a:srgbClr val="FFFFFF">
                  <a:alpha val="0"/>
                </a:srgbClr>
              </a:clrTo>
            </a:clrChange>
          </a:blip>
          <a:srcRect/>
          <a:stretch>
            <a:fillRect/>
          </a:stretch>
        </p:blipFill>
        <p:spPr bwMode="auto">
          <a:xfrm>
            <a:off x="180980" y="1459245"/>
            <a:ext cx="3819516" cy="3398027"/>
          </a:xfrm>
          <a:prstGeom prst="rect">
            <a:avLst/>
          </a:prstGeom>
          <a:noFill/>
          <a:ln w="9525">
            <a:noFill/>
            <a:miter lim="800000"/>
            <a:headEnd/>
            <a:tailEnd/>
          </a:ln>
        </p:spPr>
      </p:pic>
      <p:sp>
        <p:nvSpPr>
          <p:cNvPr id="31" name="Rounded Rectangle 4"/>
          <p:cNvSpPr/>
          <p:nvPr/>
        </p:nvSpPr>
        <p:spPr bwMode="auto">
          <a:xfrm>
            <a:off x="1357290" y="3109732"/>
            <a:ext cx="1728000" cy="792000"/>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专用控制平面</a:t>
            </a:r>
            <a:endParaRPr lang="en-US" altLang="en-US" b="1" dirty="0">
              <a:solidFill>
                <a:schemeClr val="tx2"/>
              </a:solidFill>
              <a:latin typeface="微软雅黑" panose="020B0503020204020204" pitchFamily="34" charset="-122"/>
              <a:ea typeface="微软雅黑" panose="020B0503020204020204" pitchFamily="34" charset="-122"/>
            </a:endParaRPr>
          </a:p>
        </p:txBody>
      </p:sp>
      <p:sp>
        <p:nvSpPr>
          <p:cNvPr id="32" name="Rounded Rectangle 13"/>
          <p:cNvSpPr/>
          <p:nvPr/>
        </p:nvSpPr>
        <p:spPr bwMode="auto">
          <a:xfrm>
            <a:off x="1357290" y="3994884"/>
            <a:ext cx="1728000" cy="720000"/>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专用硬件</a:t>
            </a:r>
            <a:endParaRPr lang="en-US" altLang="en-US" b="1" dirty="0">
              <a:solidFill>
                <a:schemeClr val="tx2"/>
              </a:solidFill>
              <a:latin typeface="微软雅黑" panose="020B0503020204020204" pitchFamily="34" charset="-122"/>
              <a:ea typeface="微软雅黑" panose="020B0503020204020204" pitchFamily="34" charset="-122"/>
            </a:endParaRPr>
          </a:p>
        </p:txBody>
      </p:sp>
      <p:sp>
        <p:nvSpPr>
          <p:cNvPr id="33" name="Rounded Rectangle 34"/>
          <p:cNvSpPr/>
          <p:nvPr/>
        </p:nvSpPr>
        <p:spPr bwMode="auto">
          <a:xfrm>
            <a:off x="1357290" y="2290735"/>
            <a:ext cx="1728000" cy="720000"/>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专用的特征</a:t>
            </a:r>
            <a:endParaRPr lang="en-US" altLang="en-US" b="1" dirty="0">
              <a:solidFill>
                <a:schemeClr val="tx2"/>
              </a:solidFill>
              <a:latin typeface="微软雅黑" panose="020B0503020204020204" pitchFamily="34" charset="-122"/>
              <a:ea typeface="微软雅黑" panose="020B0503020204020204" pitchFamily="34" charset="-122"/>
            </a:endParaRPr>
          </a:p>
        </p:txBody>
      </p:sp>
      <p:sp>
        <p:nvSpPr>
          <p:cNvPr id="35" name="Rounded Rectangle 22"/>
          <p:cNvSpPr/>
          <p:nvPr/>
        </p:nvSpPr>
        <p:spPr bwMode="auto">
          <a:xfrm>
            <a:off x="7858148" y="4147651"/>
            <a:ext cx="1256864" cy="638671"/>
          </a:xfrm>
          <a:prstGeom prst="roundRect">
            <a:avLst/>
          </a:prstGeom>
          <a:solidFill>
            <a:schemeClr val="accent3">
              <a:lumMod val="20000"/>
              <a:lumOff val="80000"/>
            </a:schemeClr>
          </a:solidFill>
        </p:spPr>
        <p:style>
          <a:lnRef idx="0">
            <a:schemeClr val="accent2"/>
          </a:lnRef>
          <a:fillRef idx="3">
            <a:schemeClr val="accent2"/>
          </a:fillRef>
          <a:effectRef idx="3">
            <a:schemeClr val="accent2"/>
          </a:effectRef>
          <a:fontRef idx="minor">
            <a:schemeClr val="lt1"/>
          </a:fontRef>
        </p:style>
        <p:txBody>
          <a:bodyPr anchor="ctr"/>
          <a:lstStyle/>
          <a:p>
            <a:r>
              <a:rPr lang="zh-CN" altLang="en-US" b="1" dirty="0">
                <a:solidFill>
                  <a:schemeClr val="tx2"/>
                </a:solidFill>
                <a:latin typeface="微软雅黑" panose="020B0503020204020204" pitchFamily="34" charset="-122"/>
                <a:ea typeface="微软雅黑" panose="020B0503020204020204" pitchFamily="34" charset="-122"/>
              </a:rPr>
              <a:t>交换芯片</a:t>
            </a:r>
            <a:endParaRPr lang="en-US" altLang="en-US" b="1" dirty="0">
              <a:solidFill>
                <a:schemeClr val="tx2"/>
              </a:solidFill>
              <a:latin typeface="微软雅黑" panose="020B0503020204020204" pitchFamily="34" charset="-122"/>
              <a:ea typeface="微软雅黑" panose="020B0503020204020204" pitchFamily="34" charset="-122"/>
            </a:endParaRPr>
          </a:p>
        </p:txBody>
      </p:sp>
      <p:grpSp>
        <p:nvGrpSpPr>
          <p:cNvPr id="20" name="Group 51"/>
          <p:cNvGrpSpPr/>
          <p:nvPr/>
        </p:nvGrpSpPr>
        <p:grpSpPr bwMode="auto">
          <a:xfrm>
            <a:off x="5929322" y="3672342"/>
            <a:ext cx="2590363" cy="369452"/>
            <a:chOff x="6019800" y="3200400"/>
            <a:chExt cx="2590800" cy="369332"/>
          </a:xfrm>
        </p:grpSpPr>
        <p:cxnSp>
          <p:nvCxnSpPr>
            <p:cNvPr id="38" name="Straight Connector 50"/>
            <p:cNvCxnSpPr>
              <a:cxnSpLocks noChangeShapeType="1"/>
            </p:cNvCxnSpPr>
            <p:nvPr/>
          </p:nvCxnSpPr>
          <p:spPr bwMode="auto">
            <a:xfrm>
              <a:off x="6019337" y="3427338"/>
              <a:ext cx="2591237" cy="1587"/>
            </a:xfrm>
            <a:prstGeom prst="line">
              <a:avLst/>
            </a:prstGeom>
            <a:noFill/>
            <a:ln w="25400">
              <a:solidFill>
                <a:schemeClr val="tx1"/>
              </a:solidFill>
              <a:round/>
            </a:ln>
            <a:effectLst>
              <a:outerShdw dist="20000" dir="5400000" rotWithShape="0">
                <a:srgbClr val="808080">
                  <a:alpha val="37999"/>
                </a:srgbClr>
              </a:outerShdw>
            </a:effectLst>
          </p:spPr>
        </p:cxnSp>
        <p:sp>
          <p:nvSpPr>
            <p:cNvPr id="36890" name="TextBox 23"/>
            <p:cNvSpPr txBox="1">
              <a:spLocks noChangeArrowheads="1"/>
            </p:cNvSpPr>
            <p:nvPr/>
          </p:nvSpPr>
          <p:spPr bwMode="auto">
            <a:xfrm>
              <a:off x="6453791" y="3200400"/>
              <a:ext cx="1775809" cy="369332"/>
            </a:xfrm>
            <a:prstGeom prst="rect">
              <a:avLst/>
            </a:prstGeom>
            <a:solidFill>
              <a:srgbClr val="FFFFFF"/>
            </a:solidFill>
            <a:ln w="9525">
              <a:noFill/>
              <a:miter lim="800000"/>
            </a:ln>
          </p:spPr>
          <p:txBody>
            <a:bodyPr wrap="none">
              <a:spAutoFit/>
            </a:bodyPr>
            <a:lstStyle/>
            <a:p>
              <a:r>
                <a:rPr lang="en-US" altLang="zh-CN" sz="2000" b="1">
                  <a:ea typeface="MS PGothic" panose="020B0600070205080204" pitchFamily="34" charset="-128"/>
                </a:rPr>
                <a:t>Open Interface</a:t>
              </a:r>
              <a:endParaRPr lang="en-US" altLang="zh-CN" sz="2000" b="1">
                <a:ea typeface="MS PGothic" panose="020B0600070205080204" pitchFamily="34" charset="-128"/>
              </a:endParaRPr>
            </a:p>
          </p:txBody>
        </p:sp>
      </p:grpSp>
      <p:pic>
        <p:nvPicPr>
          <p:cNvPr id="36888" name="Picture 6" descr="48HD10Gbs.png"/>
          <p:cNvPicPr>
            <a:picLocks noChangeAspect="1"/>
          </p:cNvPicPr>
          <p:nvPr/>
        </p:nvPicPr>
        <p:blipFill>
          <a:blip r:embed="rId2" cstate="print"/>
          <a:srcRect/>
          <a:stretch>
            <a:fillRect/>
          </a:stretch>
        </p:blipFill>
        <p:spPr bwMode="auto">
          <a:xfrm>
            <a:off x="5214942" y="4143380"/>
            <a:ext cx="2744787" cy="58597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0"/>
                                        </p:tgtEl>
                                        <p:attrNameLst>
                                          <p:attrName>style.opacity</p:attrName>
                                        </p:attrNameLst>
                                      </p:cBhvr>
                                      <p:to>
                                        <p:strVal val="0.5"/>
                                      </p:to>
                                    </p:set>
                                    <p:animEffect filter="image" prLst="opacity: 0.5">
                                      <p:cBhvr rctx="IE">
                                        <p:cTn id="7" dur="indefinite"/>
                                        <p:tgtEl>
                                          <p:spTgt spid="30"/>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animBg="1"/>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8"/>
          <p:cNvSpPr>
            <a:spLocks noChangeShapeType="1"/>
          </p:cNvSpPr>
          <p:nvPr/>
        </p:nvSpPr>
        <p:spPr bwMode="auto">
          <a:xfrm flipH="1">
            <a:off x="5334000" y="3151188"/>
            <a:ext cx="0" cy="1454150"/>
          </a:xfrm>
          <a:prstGeom prst="line">
            <a:avLst/>
          </a:prstGeom>
          <a:noFill/>
          <a:ln w="88900">
            <a:solidFill>
              <a:srgbClr val="FF7F0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7651" name="Rectangle 9"/>
          <p:cNvSpPr/>
          <p:nvPr/>
        </p:nvSpPr>
        <p:spPr bwMode="auto">
          <a:xfrm>
            <a:off x="2044700" y="3692525"/>
            <a:ext cx="316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1464" bIns="0">
            <a:spAutoFit/>
          </a:bodyPr>
          <a:lstStyle>
            <a:lvl1pPr marL="4127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r" eaLnBrk="1" hangingPunct="1"/>
            <a:r>
              <a:rPr lang="en-US" altLang="zh-TW" sz="2400">
                <a:solidFill>
                  <a:srgbClr val="1F497D"/>
                </a:solidFill>
                <a:latin typeface="Calibri" panose="020F0502020204030204" pitchFamily="34" charset="0"/>
                <a:sym typeface="Gill Sans" panose="020B0502020104020203" pitchFamily="34" charset="-79"/>
              </a:rPr>
              <a:t>OpenFlow Protocol</a:t>
            </a:r>
            <a:endParaRPr lang="en-US" altLang="zh-TW" sz="2400">
              <a:solidFill>
                <a:srgbClr val="1F497D"/>
              </a:solidFill>
              <a:latin typeface="Calibri" panose="020F0502020204030204" pitchFamily="34" charset="0"/>
              <a:sym typeface="Gill Sans" panose="020B0502020104020203" pitchFamily="34" charset="-79"/>
            </a:endParaRPr>
          </a:p>
        </p:txBody>
      </p:sp>
      <p:sp>
        <p:nvSpPr>
          <p:cNvPr id="27652" name="AutoShape 1"/>
          <p:cNvSpPr/>
          <p:nvPr/>
        </p:nvSpPr>
        <p:spPr bwMode="auto">
          <a:xfrm>
            <a:off x="1828800" y="4605338"/>
            <a:ext cx="5364163" cy="1368425"/>
          </a:xfrm>
          <a:prstGeom prst="roundRect">
            <a:avLst>
              <a:gd name="adj" fmla="val 6486"/>
            </a:avLst>
          </a:prstGeom>
          <a:gradFill rotWithShape="1">
            <a:gsLst>
              <a:gs pos="0">
                <a:srgbClr val="000000"/>
              </a:gs>
              <a:gs pos="50000">
                <a:srgbClr val="000000"/>
              </a:gs>
              <a:gs pos="100000">
                <a:srgbClr val="FFFFFF"/>
              </a:gs>
            </a:gsLst>
            <a:lin ang="5400000" scaled="1"/>
          </a:gradFill>
          <a:ln w="12700">
            <a:solidFill>
              <a:srgbClr val="FFFFFF"/>
            </a:solidFill>
            <a:round/>
          </a:ln>
          <a:effectLst>
            <a:outerShdw dist="20000" dir="5400000" rotWithShape="0">
              <a:srgbClr val="808080">
                <a:alpha val="37999"/>
              </a:srgbClr>
            </a:outerShdw>
          </a:effectLst>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sz="2400">
              <a:solidFill>
                <a:srgbClr val="000000"/>
              </a:solidFill>
              <a:latin typeface="Helvetica" pitchFamily="2" charset="0"/>
              <a:ea typeface="ヒラギノ明朝 ProN W3" panose="02020300000000000000" pitchFamily="18" charset="-128"/>
              <a:cs typeface="ヒラギノ明朝 ProN W3" panose="02020300000000000000" pitchFamily="18" charset="-128"/>
              <a:sym typeface="Times New Roman" panose="02020603050405020304" pitchFamily="18" charset="0"/>
            </a:endParaRPr>
          </a:p>
        </p:txBody>
      </p:sp>
      <p:sp>
        <p:nvSpPr>
          <p:cNvPr id="14" name="AutoShape 2"/>
          <p:cNvSpPr/>
          <p:nvPr/>
        </p:nvSpPr>
        <p:spPr bwMode="auto">
          <a:xfrm>
            <a:off x="1997075" y="5380038"/>
            <a:ext cx="5008563" cy="476250"/>
          </a:xfrm>
          <a:prstGeom prst="roundRect">
            <a:avLst>
              <a:gd name="adj" fmla="val 8472"/>
            </a:avLst>
          </a:prstGeom>
          <a:solidFill>
            <a:srgbClr val="C8D2DF"/>
          </a:solidFill>
          <a:ln w="25400" cap="flat">
            <a:solidFill>
              <a:schemeClr val="bg1">
                <a:lumMod val="95000"/>
                <a:lumOff val="5000"/>
              </a:schemeClr>
            </a:solidFill>
            <a:prstDash val="solid"/>
            <a:miter lim="800000"/>
            <a:headEnd type="none" w="med" len="med"/>
            <a:tailEnd type="none" w="med" len="med"/>
          </a:ln>
        </p:spPr>
        <p:txBody>
          <a:bodyPr lIns="0" tIns="0" rIns="41464" bIns="0" anchor="ctr"/>
          <a:lstStyle/>
          <a:p>
            <a:pPr marL="41275" algn="ctr">
              <a:defRPr/>
            </a:pPr>
            <a:r>
              <a:rPr lang="en-US" sz="2000" b="1" dirty="0">
                <a:solidFill>
                  <a:srgbClr val="001949"/>
                </a:solidFill>
                <a:latin typeface="Helvetica"/>
                <a:ea typeface="Gill Sans" panose="020B0502020104020203" charset="0"/>
                <a:cs typeface="Helvetica"/>
                <a:sym typeface="Gill Sans" panose="020B0502020104020203" charset="0"/>
              </a:rPr>
              <a:t>Data Path (Hardware)</a:t>
            </a:r>
            <a:endParaRPr lang="en-US" sz="2000" b="1" dirty="0">
              <a:solidFill>
                <a:srgbClr val="001949"/>
              </a:solidFill>
              <a:latin typeface="Helvetica"/>
              <a:ea typeface="Gill Sans" panose="020B0502020104020203" charset="0"/>
              <a:cs typeface="Helvetica"/>
              <a:sym typeface="Gill Sans" panose="020B0502020104020203" charset="0"/>
            </a:endParaRPr>
          </a:p>
        </p:txBody>
      </p:sp>
      <p:sp>
        <p:nvSpPr>
          <p:cNvPr id="15" name="AutoShape 3"/>
          <p:cNvSpPr/>
          <p:nvPr/>
        </p:nvSpPr>
        <p:spPr bwMode="auto">
          <a:xfrm>
            <a:off x="1997075" y="4718050"/>
            <a:ext cx="3489325" cy="468313"/>
          </a:xfrm>
          <a:prstGeom prst="roundRect">
            <a:avLst>
              <a:gd name="adj" fmla="val 6894"/>
            </a:avLst>
          </a:prstGeom>
          <a:solidFill>
            <a:srgbClr val="C8D2DF"/>
          </a:solidFill>
          <a:ln w="25400" cap="flat">
            <a:solidFill>
              <a:schemeClr val="bg1">
                <a:lumMod val="95000"/>
                <a:lumOff val="5000"/>
              </a:schemeClr>
            </a:solidFill>
            <a:prstDash val="solid"/>
            <a:miter lim="800000"/>
            <a:headEnd type="none" w="med" len="med"/>
            <a:tailEnd type="none" w="med" len="med"/>
          </a:ln>
        </p:spPr>
        <p:txBody>
          <a:bodyPr lIns="0" tIns="0" rIns="41464" bIns="0" anchor="ctr"/>
          <a:lstStyle/>
          <a:p>
            <a:pPr marL="41275" algn="ctr">
              <a:defRPr/>
            </a:pPr>
            <a:r>
              <a:rPr lang="en-US" sz="2000" b="1" dirty="0">
                <a:solidFill>
                  <a:srgbClr val="001949"/>
                </a:solidFill>
                <a:latin typeface="Helvetica"/>
                <a:ea typeface="Gill Sans" panose="020B0502020104020203" charset="0"/>
                <a:cs typeface="Helvetica"/>
                <a:sym typeface="Gill Sans" panose="020B0502020104020203" charset="0"/>
              </a:rPr>
              <a:t>Control Path</a:t>
            </a:r>
            <a:endParaRPr lang="en-US" sz="2000" b="1" dirty="0">
              <a:solidFill>
                <a:srgbClr val="001949"/>
              </a:solidFill>
              <a:latin typeface="Helvetica"/>
              <a:ea typeface="Gill Sans" panose="020B0502020104020203" charset="0"/>
              <a:cs typeface="Helvetica"/>
              <a:sym typeface="Gill Sans" panose="020B0502020104020203" charset="0"/>
            </a:endParaRPr>
          </a:p>
        </p:txBody>
      </p:sp>
      <p:sp>
        <p:nvSpPr>
          <p:cNvPr id="27655" name="Line 4"/>
          <p:cNvSpPr>
            <a:spLocks noChangeShapeType="1"/>
          </p:cNvSpPr>
          <p:nvPr/>
        </p:nvSpPr>
        <p:spPr bwMode="auto">
          <a:xfrm rot="10800000" flipH="1">
            <a:off x="1944688" y="5284788"/>
            <a:ext cx="5138737" cy="7937"/>
          </a:xfrm>
          <a:prstGeom prst="line">
            <a:avLst/>
          </a:prstGeom>
          <a:noFill/>
          <a:ln w="38100">
            <a:solidFill>
              <a:srgbClr val="001949"/>
            </a:solidFill>
            <a:prstDash val="sysDot"/>
            <a:round/>
          </a:ln>
          <a:extLst>
            <a:ext uri="{909E8E84-426E-40DD-AFC4-6F175D3DCCD1}">
              <a14:hiddenFill xmlns:a14="http://schemas.microsoft.com/office/drawing/2010/main">
                <a:noFill/>
              </a14:hiddenFill>
            </a:ext>
          </a:extLst>
        </p:spPr>
        <p:txBody>
          <a:bodyPr lIns="0" tIns="0" rIns="0" bIns="0"/>
          <a:lstStyle/>
          <a:p>
            <a:endParaRPr lang="en-US"/>
          </a:p>
        </p:txBody>
      </p:sp>
      <p:sp>
        <p:nvSpPr>
          <p:cNvPr id="17" name="AutoShape 5"/>
          <p:cNvSpPr/>
          <p:nvPr/>
        </p:nvSpPr>
        <p:spPr bwMode="auto">
          <a:xfrm>
            <a:off x="5638800" y="4718050"/>
            <a:ext cx="1366838" cy="468313"/>
          </a:xfrm>
          <a:prstGeom prst="roundRect">
            <a:avLst>
              <a:gd name="adj" fmla="val 6894"/>
            </a:avLst>
          </a:prstGeom>
          <a:solidFill>
            <a:srgbClr val="C8D2DF"/>
          </a:solidFill>
          <a:ln w="25400" cap="flat">
            <a:solidFill>
              <a:schemeClr val="bg1">
                <a:lumMod val="95000"/>
                <a:lumOff val="5000"/>
              </a:schemeClr>
            </a:solidFill>
            <a:prstDash val="solid"/>
            <a:miter lim="800000"/>
            <a:headEnd type="none" w="med" len="med"/>
            <a:tailEnd type="none" w="med" len="med"/>
          </a:ln>
        </p:spPr>
        <p:txBody>
          <a:bodyPr lIns="0" tIns="0" rIns="41464" bIns="0" anchor="ctr"/>
          <a:lstStyle/>
          <a:p>
            <a:pPr marL="41275" algn="ctr">
              <a:defRPr/>
            </a:pPr>
            <a:r>
              <a:rPr lang="en-US" sz="2000" b="1" dirty="0">
                <a:solidFill>
                  <a:srgbClr val="001949"/>
                </a:solidFill>
                <a:latin typeface="Helvetica"/>
                <a:ea typeface="Gill Sans" panose="020B0502020104020203" charset="0"/>
                <a:cs typeface="Helvetica"/>
                <a:sym typeface="Gill Sans" panose="020B0502020104020203" charset="0"/>
              </a:rPr>
              <a:t>OpenFlow</a:t>
            </a:r>
            <a:endParaRPr lang="en-US" sz="2000" b="1" dirty="0">
              <a:solidFill>
                <a:srgbClr val="001949"/>
              </a:solidFill>
              <a:latin typeface="Helvetica"/>
              <a:ea typeface="Gill Sans" panose="020B0502020104020203" charset="0"/>
              <a:cs typeface="Helvetica"/>
              <a:sym typeface="Gill Sans" panose="020B0502020104020203" charset="0"/>
            </a:endParaRPr>
          </a:p>
        </p:txBody>
      </p:sp>
      <p:grpSp>
        <p:nvGrpSpPr>
          <p:cNvPr id="2" name="Group 57"/>
          <p:cNvGrpSpPr/>
          <p:nvPr/>
        </p:nvGrpSpPr>
        <p:grpSpPr>
          <a:xfrm>
            <a:off x="1828551" y="4599729"/>
            <a:ext cx="5410200" cy="1381761"/>
            <a:chOff x="3276600" y="4755203"/>
            <a:chExt cx="5410200" cy="1381761"/>
          </a:xfrm>
          <a:effectLst>
            <a:reflection stA="50000" endPos="15000" dist="12700" dir="5400000" sy="-100000" algn="bl" rotWithShape="0"/>
          </a:effectLst>
        </p:grpSpPr>
        <p:grpSp>
          <p:nvGrpSpPr>
            <p:cNvPr id="3" name="Group 56"/>
            <p:cNvGrpSpPr/>
            <p:nvPr/>
          </p:nvGrpSpPr>
          <p:grpSpPr>
            <a:xfrm>
              <a:off x="3276600" y="4755203"/>
              <a:ext cx="5410200" cy="1381761"/>
              <a:chOff x="3276600" y="4755203"/>
              <a:chExt cx="5410200" cy="1381761"/>
            </a:xfrm>
          </p:grpSpPr>
          <p:sp>
            <p:nvSpPr>
              <p:cNvPr id="21" name="AutoShape 1"/>
              <p:cNvSpPr/>
              <p:nvPr/>
            </p:nvSpPr>
            <p:spPr bwMode="auto">
              <a:xfrm>
                <a:off x="3276600" y="4755203"/>
                <a:ext cx="5410200" cy="1381761"/>
              </a:xfrm>
              <a:prstGeom prst="roundRect">
                <a:avLst>
                  <a:gd name="adj" fmla="val 6486"/>
                </a:avLst>
              </a:prstGeom>
              <a:gradFill>
                <a:gsLst>
                  <a:gs pos="0">
                    <a:schemeClr val="bg1">
                      <a:lumMod val="85000"/>
                      <a:lumOff val="15000"/>
                    </a:schemeClr>
                  </a:gs>
                  <a:gs pos="50000">
                    <a:schemeClr val="tx1">
                      <a:lumMod val="50000"/>
                    </a:schemeClr>
                  </a:gs>
                  <a:gs pos="100000">
                    <a:schemeClr val="tx1">
                      <a:lumMod val="85000"/>
                    </a:schemeClr>
                  </a:gs>
                </a:gsLst>
              </a:gradFill>
              <a:ln w="12700" cap="flat" cmpd="sng" algn="ctr">
                <a:solidFill>
                  <a:schemeClr val="bg1">
                    <a:lumMod val="75000"/>
                    <a:lumOff val="25000"/>
                  </a:schemeClr>
                </a:solidFill>
                <a:prstDash val="solid"/>
                <a:round/>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0" tIns="0" rIns="0" bIns="0"/>
              <a:lstStyle/>
              <a:p>
                <a:pPr>
                  <a:defRPr/>
                </a:pPr>
                <a:endParaRPr lang="en-US" sz="2400">
                  <a:solidFill>
                    <a:srgbClr val="000000"/>
                  </a:solidFill>
                  <a:latin typeface="Helvetica"/>
                  <a:ea typeface="ヒラギノ明朝 ProN W3" panose="02020300000000000000" pitchFamily="18" charset="-128"/>
                  <a:cs typeface="Helvetica"/>
                  <a:sym typeface="Times New Roman" panose="02020603050405020304" pitchFamily="18" charset="0"/>
                </a:endParaRPr>
              </a:p>
            </p:txBody>
          </p:sp>
          <p:grpSp>
            <p:nvGrpSpPr>
              <p:cNvPr id="4" name="Group 53"/>
              <p:cNvGrpSpPr/>
              <p:nvPr/>
            </p:nvGrpSpPr>
            <p:grpSpPr>
              <a:xfrm>
                <a:off x="3559955" y="5405444"/>
                <a:ext cx="4965347" cy="577142"/>
                <a:chOff x="3702749" y="5194834"/>
                <a:chExt cx="4685609" cy="375437"/>
              </a:xfrm>
            </p:grpSpPr>
            <p:pic>
              <p:nvPicPr>
                <p:cNvPr id="26" name="Picture 2"/>
                <p:cNvPicPr>
                  <a:picLocks noChangeAspect="1" noChangeArrowheads="1"/>
                </p:cNvPicPr>
                <p:nvPr/>
              </p:nvPicPr>
              <p:blipFill>
                <a:blip r:embed="rId1" cstate="print"/>
                <a:srcRect/>
                <a:stretch>
                  <a:fillRect/>
                </a:stretch>
              </p:blipFill>
              <p:spPr bwMode="auto">
                <a:xfrm>
                  <a:off x="3702749" y="5194834"/>
                  <a:ext cx="2264094" cy="187241"/>
                </a:xfrm>
                <a:prstGeom prst="rect">
                  <a:avLst/>
                </a:prstGeom>
                <a:ln>
                  <a:noFill/>
                </a:ln>
              </p:spPr>
              <p:style>
                <a:lnRef idx="1">
                  <a:schemeClr val="accent5"/>
                </a:lnRef>
                <a:fillRef idx="2">
                  <a:schemeClr val="accent5"/>
                </a:fillRef>
                <a:effectRef idx="1">
                  <a:schemeClr val="accent5"/>
                </a:effectRef>
                <a:fontRef idx="minor">
                  <a:schemeClr val="dk1"/>
                </a:fontRef>
              </p:style>
            </p:pic>
            <p:pic>
              <p:nvPicPr>
                <p:cNvPr id="27" name="Picture 4"/>
                <p:cNvPicPr>
                  <a:picLocks noChangeAspect="1" noChangeArrowheads="1"/>
                </p:cNvPicPr>
                <p:nvPr/>
              </p:nvPicPr>
              <p:blipFill>
                <a:blip r:embed="rId2" cstate="print"/>
                <a:srcRect/>
                <a:stretch>
                  <a:fillRect/>
                </a:stretch>
              </p:blipFill>
              <p:spPr bwMode="auto">
                <a:xfrm>
                  <a:off x="3702749" y="5383030"/>
                  <a:ext cx="2265637" cy="187241"/>
                </a:xfrm>
                <a:prstGeom prst="rect">
                  <a:avLst/>
                </a:prstGeom>
                <a:ln>
                  <a:noFill/>
                </a:ln>
              </p:spPr>
              <p:style>
                <a:lnRef idx="1">
                  <a:schemeClr val="accent5"/>
                </a:lnRef>
                <a:fillRef idx="2">
                  <a:schemeClr val="accent5"/>
                </a:fillRef>
                <a:effectRef idx="1">
                  <a:schemeClr val="accent5"/>
                </a:effectRef>
                <a:fontRef idx="minor">
                  <a:schemeClr val="dk1"/>
                </a:fontRef>
              </p:style>
            </p:pic>
            <p:pic>
              <p:nvPicPr>
                <p:cNvPr id="28" name="Picture 5"/>
                <p:cNvPicPr>
                  <a:picLocks noChangeAspect="1" noChangeArrowheads="1"/>
                </p:cNvPicPr>
                <p:nvPr/>
              </p:nvPicPr>
              <p:blipFill>
                <a:blip r:embed="rId1" cstate="print"/>
                <a:srcRect/>
                <a:stretch>
                  <a:fillRect/>
                </a:stretch>
              </p:blipFill>
              <p:spPr bwMode="auto">
                <a:xfrm>
                  <a:off x="6122721" y="5194834"/>
                  <a:ext cx="2264094" cy="187241"/>
                </a:xfrm>
                <a:prstGeom prst="rect">
                  <a:avLst/>
                </a:prstGeom>
                <a:ln>
                  <a:noFill/>
                </a:ln>
              </p:spPr>
              <p:style>
                <a:lnRef idx="1">
                  <a:schemeClr val="accent5"/>
                </a:lnRef>
                <a:fillRef idx="2">
                  <a:schemeClr val="accent5"/>
                </a:fillRef>
                <a:effectRef idx="1">
                  <a:schemeClr val="accent5"/>
                </a:effectRef>
                <a:fontRef idx="minor">
                  <a:schemeClr val="dk1"/>
                </a:fontRef>
              </p:style>
            </p:pic>
            <p:pic>
              <p:nvPicPr>
                <p:cNvPr id="29" name="Picture 6"/>
                <p:cNvPicPr>
                  <a:picLocks noChangeAspect="1" noChangeArrowheads="1"/>
                </p:cNvPicPr>
                <p:nvPr/>
              </p:nvPicPr>
              <p:blipFill>
                <a:blip r:embed="rId2" cstate="print"/>
                <a:srcRect/>
                <a:stretch>
                  <a:fillRect/>
                </a:stretch>
              </p:blipFill>
              <p:spPr bwMode="auto">
                <a:xfrm>
                  <a:off x="6122721" y="5383030"/>
                  <a:ext cx="2265637" cy="187241"/>
                </a:xfrm>
                <a:prstGeom prst="rect">
                  <a:avLst/>
                </a:prstGeom>
                <a:ln>
                  <a:noFill/>
                </a:ln>
              </p:spPr>
              <p:style>
                <a:lnRef idx="1">
                  <a:schemeClr val="accent5"/>
                </a:lnRef>
                <a:fillRef idx="2">
                  <a:schemeClr val="accent5"/>
                </a:fillRef>
                <a:effectRef idx="1">
                  <a:schemeClr val="accent5"/>
                </a:effectRef>
                <a:fontRef idx="minor">
                  <a:schemeClr val="dk1"/>
                </a:fontRef>
              </p:style>
            </p:pic>
          </p:grpSp>
          <p:grpSp>
            <p:nvGrpSpPr>
              <p:cNvPr id="5" name="Group 54"/>
              <p:cNvGrpSpPr/>
              <p:nvPr/>
            </p:nvGrpSpPr>
            <p:grpSpPr>
              <a:xfrm>
                <a:off x="7935721" y="4917764"/>
                <a:ext cx="589596" cy="243840"/>
                <a:chOff x="7799710" y="4630432"/>
                <a:chExt cx="556378" cy="183420"/>
              </a:xfrm>
            </p:grpSpPr>
            <p:pic>
              <p:nvPicPr>
                <p:cNvPr id="24" name="Picture 7"/>
                <p:cNvPicPr>
                  <a:picLocks noChangeAspect="1" noChangeArrowheads="1"/>
                </p:cNvPicPr>
                <p:nvPr/>
              </p:nvPicPr>
              <p:blipFill>
                <a:blip r:embed="rId3" cstate="print"/>
                <a:srcRect/>
                <a:stretch>
                  <a:fillRect/>
                </a:stretch>
              </p:blipFill>
              <p:spPr bwMode="auto">
                <a:xfrm>
                  <a:off x="7799710" y="4630432"/>
                  <a:ext cx="278575" cy="183420"/>
                </a:xfrm>
                <a:prstGeom prst="rect">
                  <a:avLst/>
                </a:prstGeom>
                <a:ln>
                  <a:noFill/>
                </a:ln>
              </p:spPr>
              <p:style>
                <a:lnRef idx="1">
                  <a:schemeClr val="accent5"/>
                </a:lnRef>
                <a:fillRef idx="2">
                  <a:schemeClr val="accent5"/>
                </a:fillRef>
                <a:effectRef idx="1">
                  <a:schemeClr val="accent5"/>
                </a:effectRef>
                <a:fontRef idx="minor">
                  <a:schemeClr val="dk1"/>
                </a:fontRef>
              </p:style>
            </p:pic>
            <p:pic>
              <p:nvPicPr>
                <p:cNvPr id="25" name="Picture 8"/>
                <p:cNvPicPr>
                  <a:picLocks noChangeAspect="1" noChangeArrowheads="1"/>
                </p:cNvPicPr>
                <p:nvPr/>
              </p:nvPicPr>
              <p:blipFill>
                <a:blip r:embed="rId3" cstate="print"/>
                <a:srcRect/>
                <a:stretch>
                  <a:fillRect/>
                </a:stretch>
              </p:blipFill>
              <p:spPr bwMode="auto">
                <a:xfrm>
                  <a:off x="8077513" y="4630432"/>
                  <a:ext cx="278575" cy="183420"/>
                </a:xfrm>
                <a:prstGeom prst="rect">
                  <a:avLst/>
                </a:prstGeom>
                <a:ln>
                  <a:noFill/>
                </a:ln>
              </p:spPr>
              <p:style>
                <a:lnRef idx="1">
                  <a:schemeClr val="accent5"/>
                </a:lnRef>
                <a:fillRef idx="2">
                  <a:schemeClr val="accent5"/>
                </a:fillRef>
                <a:effectRef idx="1">
                  <a:schemeClr val="accent5"/>
                </a:effectRef>
                <a:fontRef idx="minor">
                  <a:schemeClr val="dk1"/>
                </a:fontRef>
              </p:style>
            </p:pic>
          </p:grpSp>
        </p:grpSp>
        <p:sp>
          <p:nvSpPr>
            <p:cNvPr id="20" name="Rectangle 19"/>
            <p:cNvSpPr/>
            <p:nvPr/>
          </p:nvSpPr>
          <p:spPr>
            <a:xfrm>
              <a:off x="3489960" y="4836484"/>
              <a:ext cx="2837439" cy="430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lIns="0" tIns="0" rIns="0" bIns="0">
              <a:spAutoFit/>
            </a:bodyPr>
            <a:lstStyle/>
            <a:p>
              <a:pPr algn="ctr" defTabSz="913765">
                <a:defRPr/>
              </a:pPr>
              <a:r>
                <a:rPr lang="en-US" sz="2800" b="1" noProof="1">
                  <a:solidFill>
                    <a:prstClr val="white"/>
                  </a:solidFill>
                  <a:effectLst>
                    <a:outerShdw blurRad="92075" dist="25400" dir="2700000" algn="tl" rotWithShape="0">
                      <a:srgbClr val="000000">
                        <a:alpha val="76000"/>
                      </a:srgbClr>
                    </a:outerShdw>
                  </a:effectLst>
                  <a:latin typeface="Helvetica"/>
                  <a:cs typeface="Helvetica"/>
                  <a:sym typeface="Times New Roman" panose="02020603050405020304" pitchFamily="18" charset="0"/>
                </a:rPr>
                <a:t>Ethernet Switch</a:t>
              </a:r>
              <a:endParaRPr lang="en-US" sz="2800" b="1" noProof="1">
                <a:solidFill>
                  <a:prstClr val="white"/>
                </a:solidFill>
                <a:effectLst>
                  <a:outerShdw blurRad="92075" dist="25400" dir="2700000" algn="tl" rotWithShape="0">
                    <a:srgbClr val="000000">
                      <a:alpha val="76000"/>
                    </a:srgbClr>
                  </a:outerShdw>
                </a:effectLst>
                <a:latin typeface="Helvetica"/>
                <a:cs typeface="Helvetica"/>
                <a:sym typeface="Times New Roman" panose="02020603050405020304" pitchFamily="18" charset="0"/>
              </a:endParaRPr>
            </a:p>
          </p:txBody>
        </p:sp>
      </p:grpSp>
      <p:sp>
        <p:nvSpPr>
          <p:cNvPr id="30" name="Rounded Rectangle 29"/>
          <p:cNvSpPr/>
          <p:nvPr/>
        </p:nvSpPr>
        <p:spPr>
          <a:xfrm>
            <a:off x="1219200" y="2347867"/>
            <a:ext cx="6663266" cy="818554"/>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3200" dirty="0">
                <a:solidFill>
                  <a:srgbClr val="FFFFFF"/>
                </a:solidFill>
                <a:latin typeface="+mj-lt"/>
              </a:rPr>
              <a:t>Network OS</a:t>
            </a:r>
            <a:endParaRPr lang="en-US" sz="3200" dirty="0">
              <a:solidFill>
                <a:srgbClr val="FFFFFF"/>
              </a:solidFill>
              <a:latin typeface="+mj-lt"/>
            </a:endParaRPr>
          </a:p>
        </p:txBody>
      </p:sp>
      <p:grpSp>
        <p:nvGrpSpPr>
          <p:cNvPr id="6" name="Group 64"/>
          <p:cNvGrpSpPr/>
          <p:nvPr/>
        </p:nvGrpSpPr>
        <p:grpSpPr>
          <a:xfrm>
            <a:off x="6216175" y="2452344"/>
            <a:ext cx="838200" cy="609600"/>
            <a:chOff x="7848600" y="1752600"/>
            <a:chExt cx="1143000" cy="838200"/>
          </a:xfrm>
          <a:solidFill>
            <a:schemeClr val="bg1"/>
          </a:solidFill>
        </p:grpSpPr>
        <p:sp>
          <p:nvSpPr>
            <p:cNvPr id="36" name="Oval 35"/>
            <p:cNvSpPr/>
            <p:nvPr/>
          </p:nvSpPr>
          <p:spPr>
            <a:xfrm>
              <a:off x="8001000" y="1981200"/>
              <a:ext cx="228600" cy="228600"/>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p:nvPr/>
          </p:nvSpPr>
          <p:spPr>
            <a:xfrm>
              <a:off x="8382000" y="1752600"/>
              <a:ext cx="228600" cy="228600"/>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8382000" y="2362200"/>
              <a:ext cx="228600" cy="228600"/>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8763000" y="2057400"/>
              <a:ext cx="228600" cy="228600"/>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p:nvPr/>
          </p:nvSpPr>
          <p:spPr>
            <a:xfrm>
              <a:off x="7848600" y="2362200"/>
              <a:ext cx="228600" cy="228600"/>
            </a:xfrm>
            <a:prstGeom prst="ellipse">
              <a:avLst/>
            </a:prstGeom>
            <a:grp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 name="Straight Connector 40"/>
            <p:cNvCxnSpPr>
              <a:stCxn id="36" idx="7"/>
              <a:endCxn id="37" idx="3"/>
            </p:cNvCxnSpPr>
            <p:nvPr/>
          </p:nvCxnSpPr>
          <p:spPr>
            <a:xfrm rot="5400000" flipH="1" flipV="1">
              <a:off x="8272322" y="1871522"/>
              <a:ext cx="66956" cy="219356"/>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40" idx="0"/>
              <a:endCxn id="36" idx="3"/>
            </p:cNvCxnSpPr>
            <p:nvPr/>
          </p:nvCxnSpPr>
          <p:spPr>
            <a:xfrm rot="5400000" flipH="1" flipV="1">
              <a:off x="7905750" y="2233472"/>
              <a:ext cx="185878" cy="715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0" idx="7"/>
              <a:endCxn id="37" idx="4"/>
            </p:cNvCxnSpPr>
            <p:nvPr/>
          </p:nvCxnSpPr>
          <p:spPr>
            <a:xfrm rot="5400000" flipH="1" flipV="1">
              <a:off x="8062772" y="1962150"/>
              <a:ext cx="414478" cy="4525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40" idx="5"/>
              <a:endCxn id="38" idx="3"/>
            </p:cNvCxnSpPr>
            <p:nvPr/>
          </p:nvCxnSpPr>
          <p:spPr>
            <a:xfrm rot="16200000" flipH="1">
              <a:off x="8229600" y="2371444"/>
              <a:ext cx="1588" cy="371756"/>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7" idx="4"/>
              <a:endCxn id="39" idx="1"/>
            </p:cNvCxnSpPr>
            <p:nvPr/>
          </p:nvCxnSpPr>
          <p:spPr>
            <a:xfrm rot="16200000" flipH="1">
              <a:off x="8591550" y="1885950"/>
              <a:ext cx="109678" cy="3001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8" idx="6"/>
              <a:endCxn id="39" idx="3"/>
            </p:cNvCxnSpPr>
            <p:nvPr/>
          </p:nvCxnSpPr>
          <p:spPr>
            <a:xfrm flipV="1">
              <a:off x="8610600" y="2252522"/>
              <a:ext cx="185878" cy="223978"/>
            </a:xfrm>
            <a:prstGeom prst="line">
              <a:avLst/>
            </a:prstGeom>
            <a:grpFill/>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7" name="Rounded Rectangle 46"/>
          <p:cNvSpPr/>
          <p:nvPr/>
        </p:nvSpPr>
        <p:spPr>
          <a:xfrm>
            <a:off x="1851720" y="1470492"/>
            <a:ext cx="2514600" cy="4920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400" dirty="0">
                <a:solidFill>
                  <a:srgbClr val="000000"/>
                </a:solidFill>
                <a:ea typeface="MS PGothic" panose="020B0600070205080204" pitchFamily="34" charset="-128"/>
              </a:rPr>
              <a:t>Control Program A</a:t>
            </a:r>
            <a:endParaRPr lang="en-US" altLang="zh-TW" sz="2400" dirty="0">
              <a:solidFill>
                <a:srgbClr val="000000"/>
              </a:solidFill>
              <a:ea typeface="MS PGothic" panose="020B0600070205080204" pitchFamily="34" charset="-128"/>
            </a:endParaRPr>
          </a:p>
        </p:txBody>
      </p:sp>
      <p:sp>
        <p:nvSpPr>
          <p:cNvPr id="48" name="Rounded Rectangle 47"/>
          <p:cNvSpPr/>
          <p:nvPr/>
        </p:nvSpPr>
        <p:spPr>
          <a:xfrm>
            <a:off x="4676354" y="1478891"/>
            <a:ext cx="2520950" cy="492031"/>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400" dirty="0">
                <a:solidFill>
                  <a:srgbClr val="000000"/>
                </a:solidFill>
                <a:ea typeface="MS PGothic" panose="020B0600070205080204" pitchFamily="34" charset="-128"/>
              </a:rPr>
              <a:t>Control Program B</a:t>
            </a:r>
            <a:endParaRPr lang="en-US" altLang="zh-TW" sz="2400" dirty="0">
              <a:solidFill>
                <a:srgbClr val="000000"/>
              </a:solidFill>
              <a:ea typeface="MS PGothic" panose="020B0600070205080204" pitchFamily="34" charset="-128"/>
            </a:endParaRPr>
          </a:p>
        </p:txBody>
      </p:sp>
      <p:sp>
        <p:nvSpPr>
          <p:cNvPr id="27668" name="Title 31"/>
          <p:cNvSpPr>
            <a:spLocks noGrp="1"/>
          </p:cNvSpPr>
          <p:nvPr>
            <p:ph type="title"/>
          </p:nvPr>
        </p:nvSpPr>
        <p:spPr>
          <a:xfrm>
            <a:off x="251520" y="-145951"/>
            <a:ext cx="8229600" cy="1143000"/>
          </a:xfrm>
        </p:spPr>
        <p:txBody>
          <a:bodyPr/>
          <a:lstStyle/>
          <a:p>
            <a:pPr eaLnBrk="1" hangingPunct="1"/>
            <a:r>
              <a:rPr lang="en-US" altLang="zh-TW" sz="4000" dirty="0">
                <a:ea typeface="MS PGothic" panose="020B0600070205080204" pitchFamily="34" charset="-128"/>
              </a:rPr>
              <a:t>S</a:t>
            </a:r>
            <a:r>
              <a:rPr lang="en-US" altLang="zh-CN" sz="4000" dirty="0">
                <a:ea typeface="MS PGothic" panose="020B0600070205080204" pitchFamily="34" charset="-128"/>
              </a:rPr>
              <a:t>DN</a:t>
            </a:r>
            <a:r>
              <a:rPr lang="en-US" altLang="zh-TW" sz="4000" dirty="0">
                <a:ea typeface="MS PGothic" panose="020B0600070205080204" pitchFamily="34" charset="-128"/>
              </a:rPr>
              <a:t> Basics</a:t>
            </a:r>
            <a:endParaRPr lang="en-US" altLang="zh-TW" sz="4000" dirty="0">
              <a:ea typeface="MS PGothic" panose="020B0600070205080204" pitchFamily="34" charset="-128"/>
            </a:endParaRPr>
          </a:p>
        </p:txBody>
      </p:sp>
      <p:sp>
        <p:nvSpPr>
          <p:cNvPr id="49" name="文字方塊 25"/>
          <p:cNvSpPr txBox="1">
            <a:spLocks noChangeArrowheads="1"/>
          </p:cNvSpPr>
          <p:nvPr/>
        </p:nvSpPr>
        <p:spPr bwMode="auto">
          <a:xfrm>
            <a:off x="6852482" y="3586561"/>
            <a:ext cx="1581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kumimoji="0" lang="zh-CN" altLang="en-US" dirty="0">
                <a:latin typeface="Calibri" panose="020F0502020204030204" pitchFamily="34" charset="0"/>
              </a:rPr>
              <a:t>控制转发分离</a:t>
            </a:r>
            <a:endParaRPr kumimoji="0" lang="en-US" altLang="zh-TW" dirty="0">
              <a:latin typeface="Calibri" panose="020F0502020204030204" pitchFamily="34" charset="0"/>
            </a:endParaRPr>
          </a:p>
        </p:txBody>
      </p:sp>
      <p:sp>
        <p:nvSpPr>
          <p:cNvPr id="50" name="文字方塊 25"/>
          <p:cNvSpPr txBox="1">
            <a:spLocks noChangeArrowheads="1"/>
          </p:cNvSpPr>
          <p:nvPr/>
        </p:nvSpPr>
        <p:spPr bwMode="auto">
          <a:xfrm>
            <a:off x="1443077" y="2512937"/>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kumimoji="0" lang="zh-CN" altLang="en-US" dirty="0">
                <a:latin typeface="Calibri" panose="020F0502020204030204" pitchFamily="34" charset="0"/>
              </a:rPr>
              <a:t>集中控制</a:t>
            </a:r>
            <a:endParaRPr kumimoji="0" lang="en-US" altLang="zh-CN" dirty="0">
              <a:latin typeface="Calibri" panose="020F0502020204030204" pitchFamily="34" charset="0"/>
            </a:endParaRPr>
          </a:p>
          <a:p>
            <a:pPr algn="ctr" eaLnBrk="1" hangingPunct="1"/>
            <a:r>
              <a:rPr kumimoji="0" lang="zh-CN" altLang="en-US" dirty="0">
                <a:latin typeface="Calibri" panose="020F0502020204030204" pitchFamily="34" charset="0"/>
              </a:rPr>
              <a:t>全局视图</a:t>
            </a:r>
            <a:endParaRPr kumimoji="0" lang="en-US" altLang="zh-TW" dirty="0">
              <a:latin typeface="Calibri" panose="020F0502020204030204" pitchFamily="34" charset="0"/>
            </a:endParaRPr>
          </a:p>
        </p:txBody>
      </p:sp>
      <p:sp>
        <p:nvSpPr>
          <p:cNvPr id="51" name="文字方塊 125"/>
          <p:cNvSpPr txBox="1">
            <a:spLocks noChangeArrowheads="1"/>
          </p:cNvSpPr>
          <p:nvPr/>
        </p:nvSpPr>
        <p:spPr bwMode="auto">
          <a:xfrm>
            <a:off x="7292280" y="151936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kumimoji="0" lang="zh-CN" altLang="en-US" dirty="0">
                <a:latin typeface="Calibri" panose="020F0502020204030204" pitchFamily="34" charset="0"/>
              </a:rPr>
              <a:t>网络应用程序</a:t>
            </a:r>
            <a:endParaRPr kumimoji="0" lang="zh-TW" altLang="en-US" b="1" dirty="0">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4 Grupo"/>
          <p:cNvGrpSpPr/>
          <p:nvPr/>
        </p:nvGrpSpPr>
        <p:grpSpPr bwMode="auto">
          <a:xfrm>
            <a:off x="155575" y="1620838"/>
            <a:ext cx="9084001" cy="1439326"/>
            <a:chOff x="155328" y="1268920"/>
            <a:chExt cx="9084127" cy="1440000"/>
          </a:xfrm>
        </p:grpSpPr>
        <p:sp>
          <p:nvSpPr>
            <p:cNvPr id="3" name="165 Rectángulo redondeado"/>
            <p:cNvSpPr/>
            <p:nvPr/>
          </p:nvSpPr>
          <p:spPr bwMode="auto">
            <a:xfrm>
              <a:off x="155328" y="1268920"/>
              <a:ext cx="8809160" cy="1440000"/>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pic>
          <p:nvPicPr>
            <p:cNvPr id="3494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0954" y="1306423"/>
              <a:ext cx="1832083" cy="101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88066"/>
              <a:ext cx="2592288" cy="77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48" name="1 CuadroTexto"/>
            <p:cNvSpPr txBox="1">
              <a:spLocks noChangeArrowheads="1"/>
            </p:cNvSpPr>
            <p:nvPr/>
          </p:nvSpPr>
          <p:spPr bwMode="auto">
            <a:xfrm>
              <a:off x="715144" y="2196152"/>
              <a:ext cx="1838990" cy="3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600" b="1" dirty="0">
                  <a:latin typeface="Arial" panose="020B0604020202020204" pitchFamily="34" charset="0"/>
                  <a:cs typeface="Arial" panose="020B0604020202020204" pitchFamily="34" charset="0"/>
                </a:rPr>
                <a:t>网络</a:t>
              </a:r>
              <a:r>
                <a:rPr kumimoji="0" lang="zh-CN" altLang="en-US" sz="1600" b="1" dirty="0">
                  <a:latin typeface="Arial" panose="020B0604020202020204" pitchFamily="34" charset="0"/>
                  <a:cs typeface="Arial" panose="020B0604020202020204" pitchFamily="34" charset="0"/>
                </a:rPr>
                <a:t>设备是黑盒子</a:t>
              </a:r>
              <a:endParaRPr kumimoji="0" lang="en-GB" altLang="zh-CN" sz="1600" b="1" dirty="0">
                <a:latin typeface="Arial" panose="020B0604020202020204" pitchFamily="34" charset="0"/>
                <a:cs typeface="Arial" panose="020B0604020202020204" pitchFamily="34" charset="0"/>
              </a:endParaRPr>
            </a:p>
          </p:txBody>
        </p:sp>
        <p:sp>
          <p:nvSpPr>
            <p:cNvPr id="34949" name="52 CuadroTexto"/>
            <p:cNvSpPr txBox="1">
              <a:spLocks noChangeArrowheads="1"/>
            </p:cNvSpPr>
            <p:nvPr/>
          </p:nvSpPr>
          <p:spPr bwMode="auto">
            <a:xfrm>
              <a:off x="5927087" y="2242998"/>
              <a:ext cx="3312368" cy="3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400" b="1" dirty="0">
                  <a:latin typeface="Arial" panose="020B0604020202020204" pitchFamily="34" charset="0"/>
                  <a:cs typeface="Arial" panose="020B0604020202020204" pitchFamily="34" charset="0"/>
                </a:rPr>
                <a:t>开放接口</a:t>
              </a:r>
              <a:r>
                <a:rPr kumimoji="0" lang="zh-CN" altLang="en-US" sz="1400" b="1" dirty="0">
                  <a:latin typeface="Arial" panose="020B0604020202020204" pitchFamily="34" charset="0"/>
                  <a:cs typeface="Arial" panose="020B0604020202020204" pitchFamily="34" charset="0"/>
                </a:rPr>
                <a:t>，可以定制盒子的行为</a:t>
              </a:r>
              <a:endParaRPr kumimoji="0" lang="en-GB" altLang="zh-CN" sz="1400" b="1" dirty="0">
                <a:latin typeface="Arial" panose="020B0604020202020204" pitchFamily="34" charset="0"/>
                <a:cs typeface="Arial" panose="020B0604020202020204" pitchFamily="34" charset="0"/>
              </a:endParaRPr>
            </a:p>
          </p:txBody>
        </p:sp>
        <p:sp>
          <p:nvSpPr>
            <p:cNvPr id="8" name="2 Flecha derecha"/>
            <p:cNvSpPr>
              <a:spLocks noChangeArrowheads="1"/>
            </p:cNvSpPr>
            <p:nvPr/>
          </p:nvSpPr>
          <p:spPr bwMode="auto">
            <a:xfrm>
              <a:off x="3841554" y="1467450"/>
              <a:ext cx="1871689" cy="800475"/>
            </a:xfrm>
            <a:prstGeom prst="rightArrow">
              <a:avLst>
                <a:gd name="adj1" fmla="val 50000"/>
                <a:gd name="adj2" fmla="val 50001"/>
              </a:avLst>
            </a:prstGeom>
            <a:solidFill>
              <a:srgbClr val="95B74F"/>
            </a:solidFill>
            <a:ln w="25400">
              <a:solidFill>
                <a:srgbClr val="86A644"/>
              </a:solidFill>
              <a:round/>
            </a:ln>
            <a:effectLst>
              <a:outerShdw blurRad="63500" sx="102000" sy="102000" algn="ctr" rotWithShape="0">
                <a:srgbClr val="000000">
                  <a:alpha val="39999"/>
                </a:srgbClr>
              </a:outerShdw>
            </a:effectLst>
          </p:spPr>
          <p:txBody>
            <a:bodyPr/>
            <a:lstStyle/>
            <a:p>
              <a:pPr algn="ctr" eaLnBrk="1" fontAlgn="auto" hangingPunct="1">
                <a:spcBef>
                  <a:spcPts val="0"/>
                </a:spcBef>
                <a:spcAft>
                  <a:spcPts val="0"/>
                </a:spcAft>
                <a:defRPr/>
              </a:pPr>
              <a:r>
                <a:rPr lang="en-GB" b="1">
                  <a:latin typeface="+mn-lt"/>
                  <a:ea typeface="ヒラギノ角ゴ ProN W3" panose="020B0300000000000000" charset="-128"/>
                  <a:sym typeface="Gill Sans" panose="020B0502020104020203" charset="0"/>
                </a:rPr>
                <a:t>SDN</a:t>
              </a:r>
              <a:endParaRPr lang="en-GB" b="1">
                <a:latin typeface="+mn-lt"/>
                <a:ea typeface="ヒラギノ角ゴ ProN W3" panose="020B0300000000000000" charset="-128"/>
                <a:sym typeface="Gill Sans" panose="020B0502020104020203" charset="0"/>
              </a:endParaRPr>
            </a:p>
          </p:txBody>
        </p:sp>
      </p:grpSp>
      <p:grpSp>
        <p:nvGrpSpPr>
          <p:cNvPr id="34818" name="5 Grupo"/>
          <p:cNvGrpSpPr/>
          <p:nvPr/>
        </p:nvGrpSpPr>
        <p:grpSpPr bwMode="auto">
          <a:xfrm>
            <a:off x="155575" y="3348037"/>
            <a:ext cx="8915801" cy="1406957"/>
            <a:chOff x="155328" y="2997145"/>
            <a:chExt cx="8915332" cy="1406271"/>
          </a:xfrm>
        </p:grpSpPr>
        <p:sp>
          <p:nvSpPr>
            <p:cNvPr id="10" name="166 Rectángulo redondeado"/>
            <p:cNvSpPr/>
            <p:nvPr/>
          </p:nvSpPr>
          <p:spPr bwMode="auto">
            <a:xfrm>
              <a:off x="155328" y="2997145"/>
              <a:ext cx="8809160" cy="1406271"/>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4890" name="55 CuadroTexto"/>
            <p:cNvSpPr txBox="1">
              <a:spLocks noChangeArrowheads="1"/>
            </p:cNvSpPr>
            <p:nvPr/>
          </p:nvSpPr>
          <p:spPr bwMode="auto">
            <a:xfrm>
              <a:off x="959034" y="3998041"/>
              <a:ext cx="1838868" cy="33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US" sz="1600" dirty="0">
                  <a:latin typeface="Arial" panose="020B0604020202020204" pitchFamily="34" charset="0"/>
                  <a:cs typeface="Arial" panose="020B0604020202020204" pitchFamily="34" charset="0"/>
                </a:rPr>
                <a:t>每个设备自主决策</a:t>
              </a:r>
              <a:endParaRPr kumimoji="0" lang="en-GB" altLang="zh-CN" sz="1600" b="1" dirty="0">
                <a:latin typeface="Arial" panose="020B0604020202020204" pitchFamily="34" charset="0"/>
                <a:cs typeface="Arial" panose="020B0604020202020204" pitchFamily="34" charset="0"/>
              </a:endParaRPr>
            </a:p>
          </p:txBody>
        </p:sp>
        <p:sp>
          <p:nvSpPr>
            <p:cNvPr id="12" name="56 CuadroTexto"/>
            <p:cNvSpPr txBox="1"/>
            <p:nvPr/>
          </p:nvSpPr>
          <p:spPr>
            <a:xfrm>
              <a:off x="5784356" y="4060792"/>
              <a:ext cx="3286304" cy="338389"/>
            </a:xfrm>
            <a:prstGeom prst="rect">
              <a:avLst/>
            </a:prstGeom>
            <a:noFill/>
          </p:spPr>
          <p:txBody>
            <a:bodyPr wrap="none">
              <a:spAutoFit/>
            </a:bodyPr>
            <a:lstStyle/>
            <a:p>
              <a:pPr eaLnBrk="1" fontAlgn="auto" hangingPunct="1">
                <a:spcBef>
                  <a:spcPts val="0"/>
                </a:spcBef>
                <a:spcAft>
                  <a:spcPts val="0"/>
                </a:spcAft>
                <a:defRPr/>
              </a:pPr>
              <a:r>
                <a:rPr lang="zh-CN" altLang="en-US" sz="1600" dirty="0">
                  <a:latin typeface="+mn-lt"/>
                  <a:ea typeface="+mn-ea"/>
                </a:rPr>
                <a:t>控制器</a:t>
              </a:r>
              <a:r>
                <a:rPr lang="zh-CN" altLang="en-GB" sz="1600" b="1" dirty="0">
                  <a:latin typeface="+mn-lt"/>
                  <a:ea typeface="+mn-ea"/>
                </a:rPr>
                <a:t>集中</a:t>
              </a:r>
              <a:r>
                <a:rPr lang="zh-CN" altLang="en-US" sz="1600" b="1" dirty="0">
                  <a:latin typeface="+mn-lt"/>
                  <a:ea typeface="+mn-ea"/>
                </a:rPr>
                <a:t>控制，设备是傻瓜设备</a:t>
              </a:r>
              <a:endParaRPr lang="en-GB" sz="1050" b="1" dirty="0">
                <a:latin typeface="+mn-lt"/>
                <a:ea typeface="+mn-ea"/>
              </a:endParaRPr>
            </a:p>
          </p:txBody>
        </p:sp>
        <p:grpSp>
          <p:nvGrpSpPr>
            <p:cNvPr id="34892" name="Agrupar 59"/>
            <p:cNvGrpSpPr/>
            <p:nvPr/>
          </p:nvGrpSpPr>
          <p:grpSpPr bwMode="auto">
            <a:xfrm>
              <a:off x="6420954" y="3140968"/>
              <a:ext cx="1498589" cy="819229"/>
              <a:chOff x="5968625" y="4461944"/>
              <a:chExt cx="1720056" cy="1721124"/>
            </a:xfrm>
          </p:grpSpPr>
          <p:sp>
            <p:nvSpPr>
              <p:cNvPr id="34927" name="17 Elipse"/>
              <p:cNvSpPr>
                <a:spLocks noChangeArrowheads="1"/>
              </p:cNvSpPr>
              <p:nvPr/>
            </p:nvSpPr>
            <p:spPr bwMode="auto">
              <a:xfrm>
                <a:off x="6070552" y="4939839"/>
                <a:ext cx="1512269" cy="100007"/>
              </a:xfrm>
              <a:prstGeom prst="ellipse">
                <a:avLst/>
              </a:prstGeom>
              <a:noFill/>
              <a:ln w="19050">
                <a:solidFill>
                  <a:srgbClr val="00B0F0"/>
                </a:solidFill>
                <a:prstDash val="dash"/>
                <a:rou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grpSp>
            <p:nvGrpSpPr>
              <p:cNvPr id="34928" name="52 Grupo"/>
              <p:cNvGrpSpPr/>
              <p:nvPr/>
            </p:nvGrpSpPr>
            <p:grpSpPr bwMode="auto">
              <a:xfrm>
                <a:off x="6173783" y="4461944"/>
                <a:ext cx="1431910" cy="1721124"/>
                <a:chOff x="6710363" y="2708920"/>
                <a:chExt cx="1431910" cy="1721124"/>
              </a:xfrm>
            </p:grpSpPr>
            <p:sp>
              <p:nvSpPr>
                <p:cNvPr id="52" name="53 Rectángulo"/>
                <p:cNvSpPr/>
                <p:nvPr/>
              </p:nvSpPr>
              <p:spPr bwMode="auto">
                <a:xfrm rot="19638941">
                  <a:off x="6820307" y="3713518"/>
                  <a:ext cx="406309" cy="43335"/>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53" name="54 Rectángulo"/>
                <p:cNvSpPr/>
                <p:nvPr/>
              </p:nvSpPr>
              <p:spPr bwMode="auto">
                <a:xfrm rot="1961059" flipH="1">
                  <a:off x="7425214" y="3710184"/>
                  <a:ext cx="406309" cy="46670"/>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54" name="55 Rectángulo"/>
                <p:cNvSpPr/>
                <p:nvPr/>
              </p:nvSpPr>
              <p:spPr bwMode="auto">
                <a:xfrm rot="1961059" flipH="1">
                  <a:off x="6825773" y="4040207"/>
                  <a:ext cx="406308" cy="46670"/>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9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860160" y="2903512"/>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61559" y="2903512"/>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36" name="58 CuadroTexto"/>
                <p:cNvSpPr txBox="1">
                  <a:spLocks noChangeArrowheads="1"/>
                </p:cNvSpPr>
                <p:nvPr/>
              </p:nvSpPr>
              <p:spPr bwMode="auto">
                <a:xfrm>
                  <a:off x="6710986" y="2720117"/>
                  <a:ext cx="564823" cy="133342"/>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600">
                    <a:solidFill>
                      <a:schemeClr val="bg1"/>
                    </a:solidFill>
                  </a:endParaRPr>
                </a:p>
              </p:txBody>
            </p:sp>
            <p:sp>
              <p:nvSpPr>
                <p:cNvPr id="34937" name="59 CuadroTexto"/>
                <p:cNvSpPr txBox="1">
                  <a:spLocks noChangeArrowheads="1"/>
                </p:cNvSpPr>
                <p:nvPr/>
              </p:nvSpPr>
              <p:spPr bwMode="auto">
                <a:xfrm>
                  <a:off x="7381486" y="2710115"/>
                  <a:ext cx="563002" cy="133342"/>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600">
                    <a:solidFill>
                      <a:schemeClr val="bg1"/>
                    </a:solidFill>
                  </a:endParaRPr>
                </a:p>
              </p:txBody>
            </p:sp>
            <p:pic>
              <p:nvPicPr>
                <p:cNvPr id="3493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672" y="3100065"/>
                  <a:ext cx="121920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61 Rectángulo"/>
                <p:cNvSpPr/>
                <p:nvPr/>
              </p:nvSpPr>
              <p:spPr bwMode="auto">
                <a:xfrm rot="19638941">
                  <a:off x="7396062" y="4056874"/>
                  <a:ext cx="406309" cy="46670"/>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34940" name="62 Elipse"/>
                <p:cNvSpPr>
                  <a:spLocks noChangeArrowheads="1"/>
                </p:cNvSpPr>
                <p:nvPr/>
              </p:nvSpPr>
              <p:spPr bwMode="auto">
                <a:xfrm>
                  <a:off x="7108185" y="3993537"/>
                  <a:ext cx="437283" cy="436696"/>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941" name="63 Elipse"/>
                <p:cNvSpPr>
                  <a:spLocks noChangeArrowheads="1"/>
                </p:cNvSpPr>
                <p:nvPr/>
              </p:nvSpPr>
              <p:spPr bwMode="auto">
                <a:xfrm>
                  <a:off x="7703983" y="3670181"/>
                  <a:ext cx="420884" cy="436698"/>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942" name="64 Elipse"/>
                <p:cNvSpPr>
                  <a:spLocks noChangeArrowheads="1"/>
                </p:cNvSpPr>
                <p:nvPr/>
              </p:nvSpPr>
              <p:spPr bwMode="auto">
                <a:xfrm>
                  <a:off x="7108185" y="3340159"/>
                  <a:ext cx="437283" cy="436696"/>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grpSp>
          <p:sp>
            <p:nvSpPr>
              <p:cNvPr id="34929" name="65 CuadroTexto"/>
              <p:cNvSpPr txBox="1">
                <a:spLocks noChangeArrowheads="1"/>
              </p:cNvSpPr>
              <p:nvPr/>
            </p:nvSpPr>
            <p:spPr bwMode="auto">
              <a:xfrm>
                <a:off x="5968519" y="4766494"/>
                <a:ext cx="1719978" cy="1366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600">
                  <a:solidFill>
                    <a:schemeClr val="bg1"/>
                  </a:solidFill>
                </a:endParaRPr>
              </a:p>
            </p:txBody>
          </p:sp>
          <p:sp>
            <p:nvSpPr>
              <p:cNvPr id="34930" name="67 Elipse"/>
              <p:cNvSpPr>
                <a:spLocks noChangeArrowheads="1"/>
              </p:cNvSpPr>
              <p:nvPr/>
            </p:nvSpPr>
            <p:spPr bwMode="auto">
              <a:xfrm>
                <a:off x="6004960" y="5423205"/>
                <a:ext cx="437283" cy="436698"/>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grpSp>
        <p:grpSp>
          <p:nvGrpSpPr>
            <p:cNvPr id="34893" name="Agrupar 58"/>
            <p:cNvGrpSpPr/>
            <p:nvPr/>
          </p:nvGrpSpPr>
          <p:grpSpPr bwMode="auto">
            <a:xfrm>
              <a:off x="452423" y="3068960"/>
              <a:ext cx="2492522" cy="752989"/>
              <a:chOff x="4528924" y="1234355"/>
              <a:chExt cx="4551809" cy="2351882"/>
            </a:xfrm>
          </p:grpSpPr>
          <p:sp>
            <p:nvSpPr>
              <p:cNvPr id="16" name="20 Rectángulo"/>
              <p:cNvSpPr/>
              <p:nvPr/>
            </p:nvSpPr>
            <p:spPr bwMode="auto">
              <a:xfrm rot="20155686">
                <a:off x="5719926" y="2035933"/>
                <a:ext cx="547896" cy="79296"/>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17" name="21 Rectángulo"/>
              <p:cNvSpPr/>
              <p:nvPr/>
            </p:nvSpPr>
            <p:spPr bwMode="auto">
              <a:xfrm rot="20155686">
                <a:off x="7314330" y="2759506"/>
                <a:ext cx="550794" cy="74341"/>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18" name="22 Rectángulo"/>
              <p:cNvSpPr/>
              <p:nvPr/>
            </p:nvSpPr>
            <p:spPr bwMode="auto">
              <a:xfrm rot="1444314" flipH="1">
                <a:off x="7314330" y="2016110"/>
                <a:ext cx="550794" cy="74341"/>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19" name="23 Rectángulo"/>
              <p:cNvSpPr/>
              <p:nvPr/>
            </p:nvSpPr>
            <p:spPr bwMode="auto">
              <a:xfrm rot="1444314" flipH="1">
                <a:off x="5714128" y="2739682"/>
                <a:ext cx="550794" cy="79296"/>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grpSp>
            <p:nvGrpSpPr>
              <p:cNvPr id="34899" name="24 Grupo"/>
              <p:cNvGrpSpPr/>
              <p:nvPr/>
            </p:nvGrpSpPr>
            <p:grpSpPr bwMode="auto">
              <a:xfrm>
                <a:off x="6169803" y="1234355"/>
                <a:ext cx="1311449" cy="1031925"/>
                <a:chOff x="2181225" y="2397075"/>
                <a:chExt cx="1311449" cy="1031925"/>
              </a:xfrm>
            </p:grpSpPr>
            <p:sp>
              <p:nvSpPr>
                <p:cNvPr id="42" name="25 Rectángulo"/>
                <p:cNvSpPr/>
                <p:nvPr/>
              </p:nvSpPr>
              <p:spPr bwMode="auto">
                <a:xfrm>
                  <a:off x="2180681" y="2395786"/>
                  <a:ext cx="1278422" cy="1030842"/>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92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3" name="27 CuadroTexto"/>
                <p:cNvSpPr txBox="1">
                  <a:spLocks noChangeArrowheads="1"/>
                </p:cNvSpPr>
                <p:nvPr/>
              </p:nvSpPr>
              <p:spPr bwMode="auto">
                <a:xfrm>
                  <a:off x="2267648" y="2489951"/>
                  <a:ext cx="487018"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24" name="28 CuadroTexto"/>
                <p:cNvSpPr txBox="1">
                  <a:spLocks noChangeArrowheads="1"/>
                </p:cNvSpPr>
                <p:nvPr/>
              </p:nvSpPr>
              <p:spPr bwMode="auto">
                <a:xfrm>
                  <a:off x="2914106" y="2489951"/>
                  <a:ext cx="460929"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25" name="29 CuadroTexto"/>
                <p:cNvSpPr txBox="1">
                  <a:spLocks noChangeArrowheads="1"/>
                </p:cNvSpPr>
                <p:nvPr/>
              </p:nvSpPr>
              <p:spPr bwMode="auto">
                <a:xfrm>
                  <a:off x="2267648" y="2747661"/>
                  <a:ext cx="1107387" cy="17345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OPERATING SYSTEM</a:t>
                  </a:r>
                  <a:endParaRPr kumimoji="0" lang="en-GB" altLang="zh-CN" sz="300">
                    <a:solidFill>
                      <a:schemeClr val="bg1"/>
                    </a:solidFill>
                  </a:endParaRPr>
                </a:p>
              </p:txBody>
            </p:sp>
            <p:sp>
              <p:nvSpPr>
                <p:cNvPr id="34926" name="30 CuadroTexto"/>
                <p:cNvSpPr txBox="1">
                  <a:spLocks noChangeArrowheads="1"/>
                </p:cNvSpPr>
                <p:nvPr/>
              </p:nvSpPr>
              <p:spPr bwMode="auto">
                <a:xfrm>
                  <a:off x="2267648" y="2950854"/>
                  <a:ext cx="1107387" cy="40143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SPECIALIZED PACKET FORWARDING HARDWARE</a:t>
                  </a:r>
                  <a:endParaRPr kumimoji="0" lang="en-GB" altLang="zh-CN" sz="300">
                    <a:solidFill>
                      <a:schemeClr val="bg1"/>
                    </a:solidFill>
                  </a:endParaRPr>
                </a:p>
              </p:txBody>
            </p:sp>
          </p:grpSp>
          <p:grpSp>
            <p:nvGrpSpPr>
              <p:cNvPr id="34900" name="31 Grupo"/>
              <p:cNvGrpSpPr/>
              <p:nvPr/>
            </p:nvGrpSpPr>
            <p:grpSpPr bwMode="auto">
              <a:xfrm>
                <a:off x="4528924" y="1894334"/>
                <a:ext cx="1311449" cy="1031925"/>
                <a:chOff x="2181225" y="2397075"/>
                <a:chExt cx="1311449" cy="1031925"/>
              </a:xfrm>
            </p:grpSpPr>
            <p:sp>
              <p:nvSpPr>
                <p:cNvPr id="36" name="32 Rectángulo"/>
                <p:cNvSpPr/>
                <p:nvPr/>
              </p:nvSpPr>
              <p:spPr bwMode="auto">
                <a:xfrm>
                  <a:off x="2180772" y="2394952"/>
                  <a:ext cx="1278422" cy="1035796"/>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17" name="34 CuadroTexto"/>
                <p:cNvSpPr txBox="1">
                  <a:spLocks noChangeArrowheads="1"/>
                </p:cNvSpPr>
                <p:nvPr/>
              </p:nvSpPr>
              <p:spPr bwMode="auto">
                <a:xfrm>
                  <a:off x="2267740" y="2489114"/>
                  <a:ext cx="487018"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18" name="35 CuadroTexto"/>
                <p:cNvSpPr txBox="1">
                  <a:spLocks noChangeArrowheads="1"/>
                </p:cNvSpPr>
                <p:nvPr/>
              </p:nvSpPr>
              <p:spPr bwMode="auto">
                <a:xfrm>
                  <a:off x="2914198" y="2489114"/>
                  <a:ext cx="460929"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19" name="36 CuadroTexto"/>
                <p:cNvSpPr txBox="1">
                  <a:spLocks noChangeArrowheads="1"/>
                </p:cNvSpPr>
                <p:nvPr/>
              </p:nvSpPr>
              <p:spPr bwMode="auto">
                <a:xfrm>
                  <a:off x="2267740" y="2746824"/>
                  <a:ext cx="1107387" cy="17841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OPERATING SYSTEM</a:t>
                  </a:r>
                  <a:endParaRPr kumimoji="0" lang="en-GB" altLang="zh-CN" sz="300">
                    <a:solidFill>
                      <a:schemeClr val="bg1"/>
                    </a:solidFill>
                  </a:endParaRPr>
                </a:p>
              </p:txBody>
            </p:sp>
            <p:sp>
              <p:nvSpPr>
                <p:cNvPr id="34920" name="37 CuadroTexto"/>
                <p:cNvSpPr txBox="1">
                  <a:spLocks noChangeArrowheads="1"/>
                </p:cNvSpPr>
                <p:nvPr/>
              </p:nvSpPr>
              <p:spPr bwMode="auto">
                <a:xfrm>
                  <a:off x="2267740" y="2954975"/>
                  <a:ext cx="1107387" cy="40143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SPECIALIZED PACKET FORWARDING HARDWARE</a:t>
                  </a:r>
                  <a:endParaRPr kumimoji="0" lang="en-GB" altLang="zh-CN" sz="300">
                    <a:solidFill>
                      <a:schemeClr val="bg1"/>
                    </a:solidFill>
                  </a:endParaRPr>
                </a:p>
              </p:txBody>
            </p:sp>
          </p:grpSp>
          <p:grpSp>
            <p:nvGrpSpPr>
              <p:cNvPr id="34901" name="38 Grupo"/>
              <p:cNvGrpSpPr/>
              <p:nvPr/>
            </p:nvGrpSpPr>
            <p:grpSpPr bwMode="auto">
              <a:xfrm>
                <a:off x="7769284" y="1894334"/>
                <a:ext cx="1311449" cy="1031925"/>
                <a:chOff x="2181225" y="2397075"/>
                <a:chExt cx="1311449" cy="1031925"/>
              </a:xfrm>
            </p:grpSpPr>
            <p:sp>
              <p:nvSpPr>
                <p:cNvPr id="30" name="39 Rectángulo"/>
                <p:cNvSpPr/>
                <p:nvPr/>
              </p:nvSpPr>
              <p:spPr bwMode="auto">
                <a:xfrm>
                  <a:off x="2181402" y="2394952"/>
                  <a:ext cx="1310311" cy="1035796"/>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9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11" name="41 CuadroTexto"/>
                <p:cNvSpPr txBox="1">
                  <a:spLocks noChangeArrowheads="1"/>
                </p:cNvSpPr>
                <p:nvPr/>
              </p:nvSpPr>
              <p:spPr bwMode="auto">
                <a:xfrm>
                  <a:off x="2268370" y="2489114"/>
                  <a:ext cx="487018"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12" name="42 CuadroTexto"/>
                <p:cNvSpPr txBox="1">
                  <a:spLocks noChangeArrowheads="1"/>
                </p:cNvSpPr>
                <p:nvPr/>
              </p:nvSpPr>
              <p:spPr bwMode="auto">
                <a:xfrm>
                  <a:off x="2914828" y="2489114"/>
                  <a:ext cx="487018"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13" name="43 CuadroTexto"/>
                <p:cNvSpPr txBox="1">
                  <a:spLocks noChangeArrowheads="1"/>
                </p:cNvSpPr>
                <p:nvPr/>
              </p:nvSpPr>
              <p:spPr bwMode="auto">
                <a:xfrm>
                  <a:off x="2268370" y="2746824"/>
                  <a:ext cx="1133476" cy="17841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OPERATING SYSTEM</a:t>
                  </a:r>
                  <a:endParaRPr kumimoji="0" lang="en-GB" altLang="zh-CN" sz="300">
                    <a:solidFill>
                      <a:schemeClr val="bg1"/>
                    </a:solidFill>
                  </a:endParaRPr>
                </a:p>
              </p:txBody>
            </p:sp>
            <p:sp>
              <p:nvSpPr>
                <p:cNvPr id="34914" name="44 CuadroTexto"/>
                <p:cNvSpPr txBox="1">
                  <a:spLocks noChangeArrowheads="1"/>
                </p:cNvSpPr>
                <p:nvPr/>
              </p:nvSpPr>
              <p:spPr bwMode="auto">
                <a:xfrm>
                  <a:off x="2268370" y="2954975"/>
                  <a:ext cx="1133476" cy="40143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SPECIALIZED PACKET FORWARDING HARDWARE</a:t>
                  </a:r>
                  <a:endParaRPr kumimoji="0" lang="en-GB" altLang="zh-CN" sz="300">
                    <a:solidFill>
                      <a:schemeClr val="bg1"/>
                    </a:solidFill>
                  </a:endParaRPr>
                </a:p>
              </p:txBody>
            </p:sp>
          </p:grpSp>
          <p:grpSp>
            <p:nvGrpSpPr>
              <p:cNvPr id="34902" name="45 Grupo"/>
              <p:cNvGrpSpPr/>
              <p:nvPr/>
            </p:nvGrpSpPr>
            <p:grpSpPr bwMode="auto">
              <a:xfrm>
                <a:off x="6169803" y="2554312"/>
                <a:ext cx="1311449" cy="1031925"/>
                <a:chOff x="2181225" y="2397075"/>
                <a:chExt cx="1311449" cy="1031925"/>
              </a:xfrm>
            </p:grpSpPr>
            <p:sp>
              <p:nvSpPr>
                <p:cNvPr id="24" name="46 Rectángulo"/>
                <p:cNvSpPr/>
                <p:nvPr/>
              </p:nvSpPr>
              <p:spPr bwMode="auto">
                <a:xfrm>
                  <a:off x="2180681" y="2399076"/>
                  <a:ext cx="1278422" cy="1030842"/>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10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9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05" name="48 CuadroTexto"/>
                <p:cNvSpPr txBox="1">
                  <a:spLocks noChangeArrowheads="1"/>
                </p:cNvSpPr>
                <p:nvPr/>
              </p:nvSpPr>
              <p:spPr bwMode="auto">
                <a:xfrm>
                  <a:off x="2267648" y="2493238"/>
                  <a:ext cx="487018"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06" name="49 CuadroTexto"/>
                <p:cNvSpPr txBox="1">
                  <a:spLocks noChangeArrowheads="1"/>
                </p:cNvSpPr>
                <p:nvPr/>
              </p:nvSpPr>
              <p:spPr bwMode="auto">
                <a:xfrm>
                  <a:off x="2914106" y="2493238"/>
                  <a:ext cx="460929" cy="2180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FEATURE</a:t>
                  </a:r>
                  <a:endParaRPr kumimoji="0" lang="en-GB" altLang="zh-CN" sz="300">
                    <a:solidFill>
                      <a:schemeClr val="bg1"/>
                    </a:solidFill>
                  </a:endParaRPr>
                </a:p>
              </p:txBody>
            </p:sp>
            <p:sp>
              <p:nvSpPr>
                <p:cNvPr id="34907" name="50 CuadroTexto"/>
                <p:cNvSpPr txBox="1">
                  <a:spLocks noChangeArrowheads="1"/>
                </p:cNvSpPr>
                <p:nvPr/>
              </p:nvSpPr>
              <p:spPr bwMode="auto">
                <a:xfrm>
                  <a:off x="2267648" y="2750948"/>
                  <a:ext cx="1107387" cy="17346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OPERATING SYSTEM</a:t>
                  </a:r>
                  <a:endParaRPr kumimoji="0" lang="en-GB" altLang="zh-CN" sz="300">
                    <a:solidFill>
                      <a:schemeClr val="bg1"/>
                    </a:solidFill>
                  </a:endParaRPr>
                </a:p>
              </p:txBody>
            </p:sp>
            <p:sp>
              <p:nvSpPr>
                <p:cNvPr id="34908" name="51 CuadroTexto"/>
                <p:cNvSpPr txBox="1">
                  <a:spLocks noChangeArrowheads="1"/>
                </p:cNvSpPr>
                <p:nvPr/>
              </p:nvSpPr>
              <p:spPr bwMode="auto">
                <a:xfrm>
                  <a:off x="2267648" y="2954145"/>
                  <a:ext cx="1107387" cy="40143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300">
                      <a:solidFill>
                        <a:schemeClr val="bg1"/>
                      </a:solidFill>
                    </a:rPr>
                    <a:t>SPECIALIZED PACKET FORWARDING HARDWARE</a:t>
                  </a:r>
                  <a:endParaRPr kumimoji="0" lang="en-GB" altLang="zh-CN" sz="300">
                    <a:solidFill>
                      <a:schemeClr val="bg1"/>
                    </a:solidFill>
                  </a:endParaRPr>
                </a:p>
              </p:txBody>
            </p:sp>
          </p:grpSp>
        </p:grpSp>
        <p:sp>
          <p:nvSpPr>
            <p:cNvPr id="15" name="168 Flecha derecha"/>
            <p:cNvSpPr>
              <a:spLocks noChangeArrowheads="1"/>
            </p:cNvSpPr>
            <p:nvPr/>
          </p:nvSpPr>
          <p:spPr bwMode="auto">
            <a:xfrm>
              <a:off x="3841309" y="3258954"/>
              <a:ext cx="1871565" cy="820338"/>
            </a:xfrm>
            <a:prstGeom prst="rightArrow">
              <a:avLst>
                <a:gd name="adj1" fmla="val 50000"/>
                <a:gd name="adj2" fmla="val 50002"/>
              </a:avLst>
            </a:prstGeom>
            <a:solidFill>
              <a:srgbClr val="95B74F"/>
            </a:solidFill>
            <a:ln w="25400">
              <a:solidFill>
                <a:srgbClr val="86A644"/>
              </a:solidFill>
              <a:round/>
            </a:ln>
            <a:effectLst>
              <a:outerShdw blurRad="63500" sx="102000" sy="102000" algn="ctr" rotWithShape="0">
                <a:srgbClr val="000000">
                  <a:alpha val="39999"/>
                </a:srgbClr>
              </a:outerShdw>
            </a:effectLst>
          </p:spPr>
          <p:txBody>
            <a:bodyPr/>
            <a:lstStyle/>
            <a:p>
              <a:pPr algn="ctr" eaLnBrk="1" fontAlgn="auto" hangingPunct="1">
                <a:spcBef>
                  <a:spcPts val="0"/>
                </a:spcBef>
                <a:spcAft>
                  <a:spcPts val="0"/>
                </a:spcAft>
                <a:defRPr/>
              </a:pPr>
              <a:r>
                <a:rPr lang="en-GB" b="1" dirty="0">
                  <a:latin typeface="+mn-lt"/>
                  <a:ea typeface="+mn-ea"/>
                </a:rPr>
                <a:t>SDN</a:t>
              </a:r>
              <a:endParaRPr lang="en-GB" b="1" dirty="0">
                <a:latin typeface="+mn-lt"/>
                <a:ea typeface="+mn-ea"/>
              </a:endParaRPr>
            </a:p>
          </p:txBody>
        </p:sp>
      </p:grpSp>
      <p:grpSp>
        <p:nvGrpSpPr>
          <p:cNvPr id="34819" name="7 Grupo"/>
          <p:cNvGrpSpPr/>
          <p:nvPr/>
        </p:nvGrpSpPr>
        <p:grpSpPr bwMode="auto">
          <a:xfrm>
            <a:off x="180268" y="5038724"/>
            <a:ext cx="8855782" cy="1459682"/>
            <a:chOff x="179512" y="4687026"/>
            <a:chExt cx="8856984" cy="1460753"/>
          </a:xfrm>
        </p:grpSpPr>
        <p:sp>
          <p:nvSpPr>
            <p:cNvPr id="65" name="65 Rectángulo redondeado"/>
            <p:cNvSpPr/>
            <p:nvPr/>
          </p:nvSpPr>
          <p:spPr bwMode="auto">
            <a:xfrm>
              <a:off x="179512" y="4687026"/>
              <a:ext cx="8809160" cy="1406270"/>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en-GB" sz="400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4825" name="66 CuadroTexto"/>
            <p:cNvSpPr txBox="1">
              <a:spLocks noChangeArrowheads="1"/>
            </p:cNvSpPr>
            <p:nvPr/>
          </p:nvSpPr>
          <p:spPr bwMode="auto">
            <a:xfrm>
              <a:off x="689332" y="5808977"/>
              <a:ext cx="2108555" cy="33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600" b="1" dirty="0">
                  <a:latin typeface="Arial" panose="020B0604020202020204" pitchFamily="34" charset="0"/>
                  <a:cs typeface="Arial" panose="020B0604020202020204" pitchFamily="34" charset="0"/>
                </a:rPr>
                <a:t>需要</a:t>
              </a:r>
              <a:r>
                <a:rPr kumimoji="0" lang="en-US" altLang="zh-CN" sz="1600" b="1" dirty="0">
                  <a:latin typeface="Arial" panose="020B0604020202020204" pitchFamily="34" charset="0"/>
                  <a:cs typeface="Arial" panose="020B0604020202020204" pitchFamily="34" charset="0"/>
                </a:rPr>
                <a:t>OSS</a:t>
              </a:r>
              <a:r>
                <a:rPr kumimoji="0" lang="zh-CN" altLang="en-US" sz="1600" b="1" dirty="0">
                  <a:latin typeface="Arial" panose="020B0604020202020204" pitchFamily="34" charset="0"/>
                  <a:cs typeface="Arial" panose="020B0604020202020204" pitchFamily="34" charset="0"/>
                </a:rPr>
                <a:t>来管理盒子</a:t>
              </a:r>
              <a:endParaRPr kumimoji="0" lang="en-GB" altLang="zh-CN" sz="1600" b="1" dirty="0">
                <a:latin typeface="Arial" panose="020B0604020202020204" pitchFamily="34" charset="0"/>
                <a:cs typeface="Arial" panose="020B0604020202020204" pitchFamily="34" charset="0"/>
              </a:endParaRPr>
            </a:p>
          </p:txBody>
        </p:sp>
        <p:sp>
          <p:nvSpPr>
            <p:cNvPr id="67" name="67 CuadroTexto"/>
            <p:cNvSpPr txBox="1"/>
            <p:nvPr/>
          </p:nvSpPr>
          <p:spPr>
            <a:xfrm>
              <a:off x="5867416" y="5589387"/>
              <a:ext cx="3169080" cy="369603"/>
            </a:xfrm>
            <a:prstGeom prst="rect">
              <a:avLst/>
            </a:prstGeom>
            <a:noFill/>
          </p:spPr>
          <p:txBody>
            <a:bodyPr>
              <a:spAutoFit/>
            </a:bodyPr>
            <a:lstStyle/>
            <a:p>
              <a:pPr eaLnBrk="1" fontAlgn="auto" hangingPunct="1">
                <a:spcBef>
                  <a:spcPts val="0"/>
                </a:spcBef>
                <a:spcAft>
                  <a:spcPts val="0"/>
                </a:spcAft>
                <a:defRPr/>
              </a:pPr>
              <a:r>
                <a:rPr lang="zh-CN" altLang="en-GB" b="1" dirty="0">
                  <a:latin typeface="+mn-lt"/>
                  <a:ea typeface="+mn-ea"/>
                </a:rPr>
                <a:t>简单</a:t>
              </a:r>
              <a:r>
                <a:rPr lang="zh-CN" altLang="en-US" b="1" dirty="0">
                  <a:latin typeface="+mn-lt"/>
                  <a:ea typeface="+mn-ea"/>
                </a:rPr>
                <a:t>，只需要管理控制器</a:t>
              </a:r>
              <a:endParaRPr lang="en-GB" b="1" dirty="0">
                <a:latin typeface="+mn-lt"/>
                <a:ea typeface="+mn-ea"/>
              </a:endParaRPr>
            </a:p>
          </p:txBody>
        </p:sp>
        <p:grpSp>
          <p:nvGrpSpPr>
            <p:cNvPr id="34827" name="Agrupar 59"/>
            <p:cNvGrpSpPr/>
            <p:nvPr/>
          </p:nvGrpSpPr>
          <p:grpSpPr bwMode="auto">
            <a:xfrm>
              <a:off x="6800122" y="5013176"/>
              <a:ext cx="1084246" cy="592721"/>
              <a:chOff x="5968625" y="4461944"/>
              <a:chExt cx="1720056" cy="1721124"/>
            </a:xfrm>
          </p:grpSpPr>
          <p:sp>
            <p:nvSpPr>
              <p:cNvPr id="34871" name="17 Elipse"/>
              <p:cNvSpPr>
                <a:spLocks noChangeArrowheads="1"/>
              </p:cNvSpPr>
              <p:nvPr/>
            </p:nvSpPr>
            <p:spPr bwMode="auto">
              <a:xfrm>
                <a:off x="6068238" y="4935718"/>
                <a:ext cx="1513776" cy="101488"/>
              </a:xfrm>
              <a:prstGeom prst="ellipse">
                <a:avLst/>
              </a:prstGeom>
              <a:noFill/>
              <a:ln w="19050">
                <a:solidFill>
                  <a:srgbClr val="00B0F0"/>
                </a:solidFill>
                <a:prstDash val="dash"/>
                <a:rou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grpSp>
            <p:nvGrpSpPr>
              <p:cNvPr id="34872" name="52 Grupo"/>
              <p:cNvGrpSpPr/>
              <p:nvPr/>
            </p:nvGrpSpPr>
            <p:grpSpPr bwMode="auto">
              <a:xfrm>
                <a:off x="6173783" y="4461944"/>
                <a:ext cx="1431910" cy="1721124"/>
                <a:chOff x="6710363" y="2708920"/>
                <a:chExt cx="1431910" cy="1721124"/>
              </a:xfrm>
            </p:grpSpPr>
            <p:sp>
              <p:nvSpPr>
                <p:cNvPr id="116" name="53 Rectángulo"/>
                <p:cNvSpPr/>
                <p:nvPr/>
              </p:nvSpPr>
              <p:spPr bwMode="auto">
                <a:xfrm rot="19638941">
                  <a:off x="6788687" y="3708589"/>
                  <a:ext cx="408040" cy="46131"/>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117" name="54 Rectángulo"/>
                <p:cNvSpPr/>
                <p:nvPr/>
              </p:nvSpPr>
              <p:spPr bwMode="auto">
                <a:xfrm rot="1961059" flipH="1">
                  <a:off x="7395710" y="3708589"/>
                  <a:ext cx="408040" cy="46131"/>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118" name="55 Rectángulo"/>
                <p:cNvSpPr/>
                <p:nvPr/>
              </p:nvSpPr>
              <p:spPr bwMode="auto">
                <a:xfrm rot="1961059" flipH="1">
                  <a:off x="6793724" y="4040732"/>
                  <a:ext cx="408040" cy="41519"/>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87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860160" y="2903512"/>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7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7561559" y="2903512"/>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0" name="58 CuadroTexto"/>
                <p:cNvSpPr txBox="1">
                  <a:spLocks noChangeArrowheads="1"/>
                </p:cNvSpPr>
                <p:nvPr/>
              </p:nvSpPr>
              <p:spPr bwMode="auto">
                <a:xfrm>
                  <a:off x="6685418" y="2716772"/>
                  <a:ext cx="564203" cy="133779"/>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600">
                    <a:solidFill>
                      <a:schemeClr val="bg1"/>
                    </a:solidFill>
                  </a:endParaRPr>
                </a:p>
              </p:txBody>
            </p:sp>
            <p:sp>
              <p:nvSpPr>
                <p:cNvPr id="34881" name="59 CuadroTexto"/>
                <p:cNvSpPr txBox="1">
                  <a:spLocks noChangeArrowheads="1"/>
                </p:cNvSpPr>
                <p:nvPr/>
              </p:nvSpPr>
              <p:spPr bwMode="auto">
                <a:xfrm>
                  <a:off x="7357927" y="2707546"/>
                  <a:ext cx="586873" cy="133779"/>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600">
                    <a:solidFill>
                      <a:schemeClr val="bg1"/>
                    </a:solidFill>
                  </a:endParaRPr>
                </a:p>
              </p:txBody>
            </p:sp>
            <p:pic>
              <p:nvPicPr>
                <p:cNvPr id="3488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672" y="3100065"/>
                  <a:ext cx="121920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61 Rectángulo"/>
                <p:cNvSpPr/>
                <p:nvPr/>
              </p:nvSpPr>
              <p:spPr bwMode="auto">
                <a:xfrm rot="19638941">
                  <a:off x="7368002" y="4054573"/>
                  <a:ext cx="405522" cy="46131"/>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28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34884" name="62 Elipse"/>
                <p:cNvSpPr>
                  <a:spLocks noChangeArrowheads="1"/>
                </p:cNvSpPr>
                <p:nvPr/>
              </p:nvSpPr>
              <p:spPr bwMode="auto">
                <a:xfrm>
                  <a:off x="7083383" y="3989990"/>
                  <a:ext cx="438265" cy="438244"/>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885" name="63 Elipse"/>
                <p:cNvSpPr>
                  <a:spLocks noChangeArrowheads="1"/>
                </p:cNvSpPr>
                <p:nvPr/>
              </p:nvSpPr>
              <p:spPr bwMode="auto">
                <a:xfrm>
                  <a:off x="7680329" y="3667072"/>
                  <a:ext cx="460935" cy="438244"/>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886" name="64 Elipse"/>
                <p:cNvSpPr>
                  <a:spLocks noChangeArrowheads="1"/>
                </p:cNvSpPr>
                <p:nvPr/>
              </p:nvSpPr>
              <p:spPr bwMode="auto">
                <a:xfrm>
                  <a:off x="7083383" y="3339540"/>
                  <a:ext cx="438265" cy="433632"/>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grpSp>
          <p:sp>
            <p:nvSpPr>
              <p:cNvPr id="34873" name="65 CuadroTexto"/>
              <p:cNvSpPr txBox="1">
                <a:spLocks noChangeArrowheads="1"/>
              </p:cNvSpPr>
              <p:nvPr/>
            </p:nvSpPr>
            <p:spPr bwMode="auto">
              <a:xfrm>
                <a:off x="5967487" y="4765035"/>
                <a:ext cx="1720315" cy="133779"/>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600">
                  <a:solidFill>
                    <a:schemeClr val="bg1"/>
                  </a:solidFill>
                </a:endParaRPr>
              </a:p>
            </p:txBody>
          </p:sp>
          <p:sp>
            <p:nvSpPr>
              <p:cNvPr id="34874" name="67 Elipse"/>
              <p:cNvSpPr>
                <a:spLocks noChangeArrowheads="1"/>
              </p:cNvSpPr>
              <p:nvPr/>
            </p:nvSpPr>
            <p:spPr bwMode="auto">
              <a:xfrm>
                <a:off x="6005268" y="5420096"/>
                <a:ext cx="435747" cy="438244"/>
              </a:xfrm>
              <a:prstGeom prst="ellipse">
                <a:avLst/>
              </a:prstGeom>
              <a:solidFill>
                <a:srgbClr val="FF6600"/>
              </a:solidFill>
              <a:ln>
                <a:noFill/>
              </a:ln>
              <a:extLst>
                <a:ext uri="{91240B29-F687-4F45-9708-019B960494DF}">
                  <a14:hiddenLine xmlns:a14="http://schemas.microsoft.com/office/drawing/2010/main" w="25400">
                    <a:solidFill>
                      <a:srgbClr val="000000"/>
                    </a:solidFill>
                    <a:rou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grpSp>
        <p:sp>
          <p:nvSpPr>
            <p:cNvPr id="69" name="70 Flecha derecha"/>
            <p:cNvSpPr>
              <a:spLocks noChangeArrowheads="1"/>
            </p:cNvSpPr>
            <p:nvPr/>
          </p:nvSpPr>
          <p:spPr bwMode="auto">
            <a:xfrm>
              <a:off x="3865307" y="4949156"/>
              <a:ext cx="1871916" cy="819751"/>
            </a:xfrm>
            <a:prstGeom prst="rightArrow">
              <a:avLst>
                <a:gd name="adj1" fmla="val 50000"/>
                <a:gd name="adj2" fmla="val 50005"/>
              </a:avLst>
            </a:prstGeom>
            <a:solidFill>
              <a:srgbClr val="95B74F"/>
            </a:solidFill>
            <a:ln w="25400">
              <a:solidFill>
                <a:srgbClr val="86A644"/>
              </a:solidFill>
              <a:round/>
            </a:ln>
            <a:effectLst>
              <a:outerShdw blurRad="63500" sx="102000" sy="102000" algn="ctr" rotWithShape="0">
                <a:srgbClr val="000000">
                  <a:alpha val="39999"/>
                </a:srgbClr>
              </a:outerShdw>
            </a:effectLst>
          </p:spPr>
          <p:txBody>
            <a:bodyPr/>
            <a:lstStyle/>
            <a:p>
              <a:pPr algn="ctr" eaLnBrk="1" fontAlgn="auto" hangingPunct="1">
                <a:spcBef>
                  <a:spcPts val="0"/>
                </a:spcBef>
                <a:spcAft>
                  <a:spcPts val="0"/>
                </a:spcAft>
                <a:defRPr/>
              </a:pPr>
              <a:r>
                <a:rPr lang="en-GB" b="1" dirty="0">
                  <a:latin typeface="+mn-lt"/>
                  <a:ea typeface="+mn-ea"/>
                </a:rPr>
                <a:t>SDN</a:t>
              </a:r>
              <a:endParaRPr lang="en-GB" b="1" dirty="0">
                <a:latin typeface="+mn-lt"/>
                <a:ea typeface="+mn-ea"/>
              </a:endParaRPr>
            </a:p>
          </p:txBody>
        </p:sp>
        <p:sp>
          <p:nvSpPr>
            <p:cNvPr id="34829" name="6 Rectángulo"/>
            <p:cNvSpPr>
              <a:spLocks noChangeArrowheads="1"/>
            </p:cNvSpPr>
            <p:nvPr/>
          </p:nvSpPr>
          <p:spPr bwMode="auto">
            <a:xfrm>
              <a:off x="719910" y="4911323"/>
              <a:ext cx="405694" cy="173861"/>
            </a:xfrm>
            <a:prstGeom prst="rect">
              <a:avLst/>
            </a:prstGeom>
            <a:solidFill>
              <a:srgbClr val="FF0000"/>
            </a:solidFill>
            <a:ln w="3175">
              <a:solidFill>
                <a:srgbClr val="000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830" name="172 Rectángulo"/>
            <p:cNvSpPr>
              <a:spLocks noChangeArrowheads="1"/>
            </p:cNvSpPr>
            <p:nvPr/>
          </p:nvSpPr>
          <p:spPr bwMode="auto">
            <a:xfrm>
              <a:off x="2438114" y="4911323"/>
              <a:ext cx="405694" cy="173861"/>
            </a:xfrm>
            <a:prstGeom prst="rect">
              <a:avLst/>
            </a:prstGeom>
            <a:solidFill>
              <a:srgbClr val="FF0000"/>
            </a:solidFill>
            <a:ln w="3175">
              <a:solidFill>
                <a:srgbClr val="000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831" name="173 Rectángulo"/>
            <p:cNvSpPr>
              <a:spLocks noChangeArrowheads="1"/>
            </p:cNvSpPr>
            <p:nvPr/>
          </p:nvSpPr>
          <p:spPr bwMode="auto">
            <a:xfrm>
              <a:off x="1579012" y="4911323"/>
              <a:ext cx="405694" cy="173861"/>
            </a:xfrm>
            <a:prstGeom prst="rect">
              <a:avLst/>
            </a:prstGeom>
            <a:solidFill>
              <a:srgbClr val="FFCC66"/>
            </a:solidFill>
            <a:ln w="3175">
              <a:solidFill>
                <a:srgbClr val="000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sp>
          <p:nvSpPr>
            <p:cNvPr id="34832" name="174 Rectángulo"/>
            <p:cNvSpPr>
              <a:spLocks noChangeArrowheads="1"/>
            </p:cNvSpPr>
            <p:nvPr/>
          </p:nvSpPr>
          <p:spPr bwMode="auto">
            <a:xfrm>
              <a:off x="719910" y="4742064"/>
              <a:ext cx="2123898" cy="173861"/>
            </a:xfrm>
            <a:prstGeom prst="rect">
              <a:avLst/>
            </a:prstGeom>
            <a:solidFill>
              <a:srgbClr val="FFFF00"/>
            </a:solidFill>
            <a:ln w="3175">
              <a:solidFill>
                <a:srgbClr val="000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cxnSp>
          <p:nvCxnSpPr>
            <p:cNvPr id="34833" name="8 Conector recto"/>
            <p:cNvCxnSpPr>
              <a:cxnSpLocks noChangeShapeType="1"/>
              <a:endCxn id="100" idx="0"/>
            </p:cNvCxnSpPr>
            <p:nvPr/>
          </p:nvCxnSpPr>
          <p:spPr bwMode="auto">
            <a:xfrm>
              <a:off x="932158" y="5092998"/>
              <a:ext cx="212007" cy="271298"/>
            </a:xfrm>
            <a:prstGeom prst="line">
              <a:avLst/>
            </a:prstGeom>
            <a:noFill/>
            <a:ln w="12700">
              <a:solidFill>
                <a:srgbClr val="000000"/>
              </a:solidFill>
              <a:prstDash val="dashDot"/>
              <a:round/>
            </a:ln>
            <a:extLst>
              <a:ext uri="{909E8E84-426E-40DD-AFC4-6F175D3DCCD1}">
                <a14:hiddenFill xmlns:a14="http://schemas.microsoft.com/office/drawing/2010/main">
                  <a:noFill/>
                </a14:hiddenFill>
              </a:ext>
            </a:extLst>
          </p:spPr>
        </p:cxnSp>
        <p:cxnSp>
          <p:nvCxnSpPr>
            <p:cNvPr id="34834" name="10 Conector recto"/>
            <p:cNvCxnSpPr>
              <a:cxnSpLocks noChangeShapeType="1"/>
              <a:stCxn id="34830" idx="2"/>
              <a:endCxn id="94" idx="0"/>
            </p:cNvCxnSpPr>
            <p:nvPr/>
          </p:nvCxnSpPr>
          <p:spPr bwMode="auto">
            <a:xfrm flipH="1">
              <a:off x="2352758" y="5085184"/>
              <a:ext cx="288203" cy="279112"/>
            </a:xfrm>
            <a:prstGeom prst="line">
              <a:avLst/>
            </a:prstGeom>
            <a:noFill/>
            <a:ln w="12700">
              <a:solidFill>
                <a:srgbClr val="000000"/>
              </a:solidFill>
              <a:prstDash val="dashDot"/>
              <a:round/>
            </a:ln>
            <a:extLst>
              <a:ext uri="{909E8E84-426E-40DD-AFC4-6F175D3DCCD1}">
                <a14:hiddenFill xmlns:a14="http://schemas.microsoft.com/office/drawing/2010/main">
                  <a:noFill/>
                </a14:hiddenFill>
              </a:ext>
            </a:extLst>
          </p:spPr>
        </p:cxnSp>
        <p:cxnSp>
          <p:nvCxnSpPr>
            <p:cNvPr id="34835" name="12 Conector recto"/>
            <p:cNvCxnSpPr>
              <a:cxnSpLocks noChangeShapeType="1"/>
              <a:stCxn id="34831" idx="2"/>
              <a:endCxn id="88" idx="0"/>
            </p:cNvCxnSpPr>
            <p:nvPr/>
          </p:nvCxnSpPr>
          <p:spPr bwMode="auto">
            <a:xfrm flipH="1">
              <a:off x="1756182" y="5085184"/>
              <a:ext cx="25677" cy="423036"/>
            </a:xfrm>
            <a:prstGeom prst="line">
              <a:avLst/>
            </a:prstGeom>
            <a:noFill/>
            <a:ln w="12700">
              <a:solidFill>
                <a:srgbClr val="000000"/>
              </a:solidFill>
              <a:prstDash val="dashDot"/>
              <a:round/>
            </a:ln>
            <a:extLst>
              <a:ext uri="{909E8E84-426E-40DD-AFC4-6F175D3DCCD1}">
                <a14:hiddenFill xmlns:a14="http://schemas.microsoft.com/office/drawing/2010/main">
                  <a:noFill/>
                </a14:hiddenFill>
              </a:ext>
            </a:extLst>
          </p:spPr>
        </p:cxnSp>
        <p:grpSp>
          <p:nvGrpSpPr>
            <p:cNvPr id="34836" name="Agrupar 58"/>
            <p:cNvGrpSpPr/>
            <p:nvPr/>
          </p:nvGrpSpPr>
          <p:grpSpPr bwMode="auto">
            <a:xfrm>
              <a:off x="899592" y="5220372"/>
              <a:ext cx="1697738" cy="512884"/>
              <a:chOff x="4528924" y="1234355"/>
              <a:chExt cx="4551809" cy="2351882"/>
            </a:xfrm>
          </p:grpSpPr>
          <p:sp>
            <p:nvSpPr>
              <p:cNvPr id="80" name="20 Rectángulo"/>
              <p:cNvSpPr/>
              <p:nvPr/>
            </p:nvSpPr>
            <p:spPr bwMode="auto">
              <a:xfrm rot="20155686">
                <a:off x="5720465" y="2037745"/>
                <a:ext cx="549129" cy="80137"/>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81" name="21 Rectángulo"/>
              <p:cNvSpPr/>
              <p:nvPr/>
            </p:nvSpPr>
            <p:spPr bwMode="auto">
              <a:xfrm rot="20155686">
                <a:off x="7312518" y="2758961"/>
                <a:ext cx="549129" cy="80133"/>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82" name="22 Rectángulo"/>
              <p:cNvSpPr/>
              <p:nvPr/>
            </p:nvSpPr>
            <p:spPr bwMode="auto">
              <a:xfrm rot="1444314" flipH="1">
                <a:off x="7312518" y="2015893"/>
                <a:ext cx="549129" cy="80133"/>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sp>
            <p:nvSpPr>
              <p:cNvPr id="83" name="23 Rectángulo"/>
              <p:cNvSpPr/>
              <p:nvPr/>
            </p:nvSpPr>
            <p:spPr bwMode="auto">
              <a:xfrm rot="1444314" flipH="1">
                <a:off x="5716207" y="2744391"/>
                <a:ext cx="549132" cy="72850"/>
              </a:xfrm>
              <a:prstGeom prst="rect">
                <a:avLst/>
              </a:prstGeom>
              <a:solidFill>
                <a:schemeClr val="bg1">
                  <a:lumMod val="75000"/>
                </a:schemeClr>
              </a:solidFill>
              <a:ln w="25400" cap="flat" cmpd="sng" algn="ctr">
                <a:no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grpSp>
            <p:nvGrpSpPr>
              <p:cNvPr id="34843" name="24 Grupo"/>
              <p:cNvGrpSpPr/>
              <p:nvPr/>
            </p:nvGrpSpPr>
            <p:grpSpPr bwMode="auto">
              <a:xfrm>
                <a:off x="6169803" y="1234355"/>
                <a:ext cx="1311449" cy="1031925"/>
                <a:chOff x="2181225" y="2397075"/>
                <a:chExt cx="1311449" cy="1031925"/>
              </a:xfrm>
            </p:grpSpPr>
            <p:sp>
              <p:nvSpPr>
                <p:cNvPr id="106" name="25 Rectángulo"/>
                <p:cNvSpPr/>
                <p:nvPr/>
              </p:nvSpPr>
              <p:spPr bwMode="auto">
                <a:xfrm>
                  <a:off x="2132028" y="2399117"/>
                  <a:ext cx="1311103" cy="1114604"/>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86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7" name="27 CuadroTexto"/>
                <p:cNvSpPr txBox="1">
                  <a:spLocks noChangeArrowheads="1"/>
                </p:cNvSpPr>
                <p:nvPr/>
              </p:nvSpPr>
              <p:spPr bwMode="auto">
                <a:xfrm>
                  <a:off x="2229934" y="2493824"/>
                  <a:ext cx="485278" cy="218549"/>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68" name="28 CuadroTexto"/>
                <p:cNvSpPr txBox="1">
                  <a:spLocks noChangeArrowheads="1"/>
                </p:cNvSpPr>
                <p:nvPr/>
              </p:nvSpPr>
              <p:spPr bwMode="auto">
                <a:xfrm>
                  <a:off x="2876972" y="2493824"/>
                  <a:ext cx="485278" cy="218549"/>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69" name="29 CuadroTexto"/>
                <p:cNvSpPr txBox="1">
                  <a:spLocks noChangeArrowheads="1"/>
                </p:cNvSpPr>
                <p:nvPr/>
              </p:nvSpPr>
              <p:spPr bwMode="auto">
                <a:xfrm>
                  <a:off x="2229934" y="2756083"/>
                  <a:ext cx="1132316" cy="17484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OPERATING SYSTEM</a:t>
                  </a:r>
                  <a:endParaRPr kumimoji="0" lang="en-GB" altLang="zh-CN" sz="200">
                    <a:solidFill>
                      <a:schemeClr val="bg1"/>
                    </a:solidFill>
                  </a:endParaRPr>
                </a:p>
              </p:txBody>
            </p:sp>
            <p:sp>
              <p:nvSpPr>
                <p:cNvPr id="34870" name="30 CuadroTexto"/>
                <p:cNvSpPr txBox="1">
                  <a:spLocks noChangeArrowheads="1"/>
                </p:cNvSpPr>
                <p:nvPr/>
              </p:nvSpPr>
              <p:spPr bwMode="auto">
                <a:xfrm>
                  <a:off x="2229934" y="2960063"/>
                  <a:ext cx="1132316" cy="46623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SPECIALIZED PACKET FORWARDING HARDWARE</a:t>
                  </a:r>
                  <a:endParaRPr kumimoji="0" lang="en-GB" altLang="zh-CN" sz="200">
                    <a:solidFill>
                      <a:schemeClr val="bg1"/>
                    </a:solidFill>
                  </a:endParaRPr>
                </a:p>
              </p:txBody>
            </p:sp>
          </p:grpSp>
          <p:grpSp>
            <p:nvGrpSpPr>
              <p:cNvPr id="34844" name="31 Grupo"/>
              <p:cNvGrpSpPr/>
              <p:nvPr/>
            </p:nvGrpSpPr>
            <p:grpSpPr bwMode="auto">
              <a:xfrm>
                <a:off x="4528924" y="1894334"/>
                <a:ext cx="1311449" cy="1031925"/>
                <a:chOff x="2181225" y="2397075"/>
                <a:chExt cx="1311449" cy="1031925"/>
              </a:xfrm>
            </p:grpSpPr>
            <p:sp>
              <p:nvSpPr>
                <p:cNvPr id="100" name="32 Rectángulo"/>
                <p:cNvSpPr/>
                <p:nvPr/>
              </p:nvSpPr>
              <p:spPr bwMode="auto">
                <a:xfrm>
                  <a:off x="2180855" y="2482205"/>
                  <a:ext cx="1311103" cy="947048"/>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86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1" name="34 CuadroTexto"/>
                <p:cNvSpPr txBox="1">
                  <a:spLocks noChangeArrowheads="1"/>
                </p:cNvSpPr>
                <p:nvPr/>
              </p:nvSpPr>
              <p:spPr bwMode="auto">
                <a:xfrm>
                  <a:off x="2270247" y="2562342"/>
                  <a:ext cx="485278" cy="152982"/>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62" name="35 CuadroTexto"/>
                <p:cNvSpPr txBox="1">
                  <a:spLocks noChangeArrowheads="1"/>
                </p:cNvSpPr>
                <p:nvPr/>
              </p:nvSpPr>
              <p:spPr bwMode="auto">
                <a:xfrm>
                  <a:off x="2917285" y="2562342"/>
                  <a:ext cx="485278" cy="152982"/>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63" name="36 CuadroTexto"/>
                <p:cNvSpPr txBox="1">
                  <a:spLocks noChangeArrowheads="1"/>
                </p:cNvSpPr>
                <p:nvPr/>
              </p:nvSpPr>
              <p:spPr bwMode="auto">
                <a:xfrm>
                  <a:off x="2270247" y="2751751"/>
                  <a:ext cx="1132316" cy="17484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OPERATING SYSTEM</a:t>
                  </a:r>
                  <a:endParaRPr kumimoji="0" lang="en-GB" altLang="zh-CN" sz="200">
                    <a:solidFill>
                      <a:schemeClr val="bg1"/>
                    </a:solidFill>
                  </a:endParaRPr>
                </a:p>
              </p:txBody>
            </p:sp>
            <p:sp>
              <p:nvSpPr>
                <p:cNvPr id="34864" name="37 CuadroTexto"/>
                <p:cNvSpPr txBox="1">
                  <a:spLocks noChangeArrowheads="1"/>
                </p:cNvSpPr>
                <p:nvPr/>
              </p:nvSpPr>
              <p:spPr bwMode="auto">
                <a:xfrm>
                  <a:off x="2270247" y="2955731"/>
                  <a:ext cx="1132316" cy="40067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SPECIALIZED PACKET FORWARDING HARDWARE</a:t>
                  </a:r>
                  <a:endParaRPr kumimoji="0" lang="en-GB" altLang="zh-CN" sz="200">
                    <a:solidFill>
                      <a:schemeClr val="bg1"/>
                    </a:solidFill>
                  </a:endParaRPr>
                </a:p>
              </p:txBody>
            </p:sp>
          </p:grpSp>
          <p:grpSp>
            <p:nvGrpSpPr>
              <p:cNvPr id="34845" name="38 Grupo"/>
              <p:cNvGrpSpPr/>
              <p:nvPr/>
            </p:nvGrpSpPr>
            <p:grpSpPr bwMode="auto">
              <a:xfrm>
                <a:off x="7769284" y="1894334"/>
                <a:ext cx="1311449" cy="1031925"/>
                <a:chOff x="2181225" y="2397075"/>
                <a:chExt cx="1311449" cy="1031925"/>
              </a:xfrm>
            </p:grpSpPr>
            <p:sp>
              <p:nvSpPr>
                <p:cNvPr id="94" name="39 Rectángulo"/>
                <p:cNvSpPr/>
                <p:nvPr/>
              </p:nvSpPr>
              <p:spPr bwMode="auto">
                <a:xfrm>
                  <a:off x="2179938" y="2482205"/>
                  <a:ext cx="1311103" cy="947048"/>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85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5" name="41 CuadroTexto"/>
                <p:cNvSpPr txBox="1">
                  <a:spLocks noChangeArrowheads="1"/>
                </p:cNvSpPr>
                <p:nvPr/>
              </p:nvSpPr>
              <p:spPr bwMode="auto">
                <a:xfrm>
                  <a:off x="2269333" y="2562342"/>
                  <a:ext cx="485278" cy="152982"/>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56" name="42 CuadroTexto"/>
                <p:cNvSpPr txBox="1">
                  <a:spLocks noChangeArrowheads="1"/>
                </p:cNvSpPr>
                <p:nvPr/>
              </p:nvSpPr>
              <p:spPr bwMode="auto">
                <a:xfrm>
                  <a:off x="2916371" y="2562342"/>
                  <a:ext cx="485278" cy="152982"/>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57" name="43 CuadroTexto"/>
                <p:cNvSpPr txBox="1">
                  <a:spLocks noChangeArrowheads="1"/>
                </p:cNvSpPr>
                <p:nvPr/>
              </p:nvSpPr>
              <p:spPr bwMode="auto">
                <a:xfrm>
                  <a:off x="2269333" y="2751751"/>
                  <a:ext cx="1132316" cy="17484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OPERATING SYSTEM</a:t>
                  </a:r>
                  <a:endParaRPr kumimoji="0" lang="en-GB" altLang="zh-CN" sz="200">
                    <a:solidFill>
                      <a:schemeClr val="bg1"/>
                    </a:solidFill>
                  </a:endParaRPr>
                </a:p>
              </p:txBody>
            </p:sp>
            <p:sp>
              <p:nvSpPr>
                <p:cNvPr id="34858" name="44 CuadroTexto"/>
                <p:cNvSpPr txBox="1">
                  <a:spLocks noChangeArrowheads="1"/>
                </p:cNvSpPr>
                <p:nvPr/>
              </p:nvSpPr>
              <p:spPr bwMode="auto">
                <a:xfrm>
                  <a:off x="2269333" y="2955731"/>
                  <a:ext cx="1132316" cy="40067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SPECIALIZED PACKET FORWARDING HARDWARE</a:t>
                  </a:r>
                  <a:endParaRPr kumimoji="0" lang="en-GB" altLang="zh-CN" sz="200">
                    <a:solidFill>
                      <a:schemeClr val="bg1"/>
                    </a:solidFill>
                  </a:endParaRPr>
                </a:p>
              </p:txBody>
            </p:sp>
          </p:grpSp>
          <p:grpSp>
            <p:nvGrpSpPr>
              <p:cNvPr id="34846" name="45 Grupo"/>
              <p:cNvGrpSpPr/>
              <p:nvPr/>
            </p:nvGrpSpPr>
            <p:grpSpPr bwMode="auto">
              <a:xfrm>
                <a:off x="6169803" y="2554312"/>
                <a:ext cx="1311449" cy="1031925"/>
                <a:chOff x="2181225" y="2397075"/>
                <a:chExt cx="1311449" cy="1031925"/>
              </a:xfrm>
            </p:grpSpPr>
            <p:sp>
              <p:nvSpPr>
                <p:cNvPr id="88" name="46 Rectángulo"/>
                <p:cNvSpPr/>
                <p:nvPr/>
              </p:nvSpPr>
              <p:spPr bwMode="auto">
                <a:xfrm>
                  <a:off x="2132028" y="2397745"/>
                  <a:ext cx="1311103" cy="1034467"/>
                </a:xfrm>
                <a:prstGeom prst="rect">
                  <a:avLst/>
                </a:prstGeom>
                <a:solidFill>
                  <a:schemeClr val="bg1"/>
                </a:solidFill>
                <a:ln w="12700" cap="flat" cmpd="sng" algn="ctr">
                  <a:solidFill>
                    <a:schemeClr val="bg1">
                      <a:lumMod val="75000"/>
                    </a:schemeClr>
                  </a:solidFill>
                  <a:prstDash val="solid"/>
                  <a:round/>
                  <a:headEnd type="none" w="med" len="med"/>
                  <a:tailEnd type="none" w="med" len="med"/>
                </a:ln>
                <a:effectLst/>
              </p:spPr>
              <p:txBody>
                <a:bodyPr/>
                <a:lstStyle/>
                <a:p>
                  <a:pPr algn="ctr" eaLnBrk="1" hangingPunct="1">
                    <a:defRPr/>
                  </a:pPr>
                  <a:endParaRPr lang="en-GB" sz="900">
                    <a:solidFill>
                      <a:srgbClr val="000000"/>
                    </a:solidFill>
                    <a:latin typeface="Calibri" panose="020F0502020204030204" pitchFamily="34" charset="0"/>
                    <a:ea typeface="ヒラギノ角ゴ ProN W3" panose="020B0300000000000000" charset="-128"/>
                    <a:cs typeface="ヒラギノ角ゴ ProN W3" panose="020B0300000000000000" charset="-128"/>
                    <a:sym typeface="Gill Sans" panose="020B0502020104020203" charset="0"/>
                  </a:endParaRPr>
                </a:p>
              </p:txBody>
            </p:sp>
            <p:pic>
              <p:nvPicPr>
                <p:cNvPr id="348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7411" y="2574429"/>
                  <a:ext cx="2444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9" name="48 CuadroTexto"/>
                <p:cNvSpPr txBox="1">
                  <a:spLocks noChangeArrowheads="1"/>
                </p:cNvSpPr>
                <p:nvPr/>
              </p:nvSpPr>
              <p:spPr bwMode="auto">
                <a:xfrm>
                  <a:off x="2229934" y="2492447"/>
                  <a:ext cx="485278" cy="218549"/>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50" name="49 CuadroTexto"/>
                <p:cNvSpPr txBox="1">
                  <a:spLocks noChangeArrowheads="1"/>
                </p:cNvSpPr>
                <p:nvPr/>
              </p:nvSpPr>
              <p:spPr bwMode="auto">
                <a:xfrm>
                  <a:off x="2876972" y="2492447"/>
                  <a:ext cx="485278" cy="218549"/>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FEATURE</a:t>
                  </a:r>
                  <a:endParaRPr kumimoji="0" lang="en-GB" altLang="zh-CN" sz="200">
                    <a:solidFill>
                      <a:schemeClr val="bg1"/>
                    </a:solidFill>
                  </a:endParaRPr>
                </a:p>
              </p:txBody>
            </p:sp>
            <p:sp>
              <p:nvSpPr>
                <p:cNvPr id="34851" name="50 CuadroTexto"/>
                <p:cNvSpPr txBox="1">
                  <a:spLocks noChangeArrowheads="1"/>
                </p:cNvSpPr>
                <p:nvPr/>
              </p:nvSpPr>
              <p:spPr bwMode="auto">
                <a:xfrm>
                  <a:off x="2229934" y="2754707"/>
                  <a:ext cx="1132316" cy="17484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OPERATING SYSTEM</a:t>
                  </a:r>
                  <a:endParaRPr kumimoji="0" lang="en-GB" altLang="zh-CN" sz="200">
                    <a:solidFill>
                      <a:schemeClr val="bg1"/>
                    </a:solidFill>
                  </a:endParaRPr>
                </a:p>
              </p:txBody>
            </p:sp>
            <p:sp>
              <p:nvSpPr>
                <p:cNvPr id="34852" name="51 CuadroTexto"/>
                <p:cNvSpPr txBox="1">
                  <a:spLocks noChangeArrowheads="1"/>
                </p:cNvSpPr>
                <p:nvPr/>
              </p:nvSpPr>
              <p:spPr bwMode="auto">
                <a:xfrm>
                  <a:off x="2229934" y="2958686"/>
                  <a:ext cx="1132316" cy="400676"/>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GB" altLang="zh-CN" sz="200">
                      <a:solidFill>
                        <a:schemeClr val="bg1"/>
                      </a:solidFill>
                    </a:rPr>
                    <a:t>SPECIALIZED PACKET FORWARDING HARDWARE</a:t>
                  </a:r>
                  <a:endParaRPr kumimoji="0" lang="en-GB" altLang="zh-CN" sz="200">
                    <a:solidFill>
                      <a:schemeClr val="bg1"/>
                    </a:solidFill>
                  </a:endParaRPr>
                </a:p>
              </p:txBody>
            </p:sp>
          </p:grpSp>
        </p:grpSp>
        <p:sp>
          <p:nvSpPr>
            <p:cNvPr id="34837" name="175 Rectángulo"/>
            <p:cNvSpPr>
              <a:spLocks noChangeArrowheads="1"/>
            </p:cNvSpPr>
            <p:nvPr/>
          </p:nvSpPr>
          <p:spPr bwMode="auto">
            <a:xfrm>
              <a:off x="6938875" y="4783513"/>
              <a:ext cx="801477" cy="173861"/>
            </a:xfrm>
            <a:prstGeom prst="rect">
              <a:avLst/>
            </a:prstGeom>
            <a:solidFill>
              <a:srgbClr val="FFFF00"/>
            </a:solidFill>
            <a:ln w="3175">
              <a:solidFill>
                <a:srgbClr val="000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endParaRPr kumimoji="0" lang="en-GB" altLang="en-US" sz="2800">
                <a:solidFill>
                  <a:srgbClr val="000000"/>
                </a:solidFill>
                <a:ea typeface="ヒラギノ角ゴ ProN W3" panose="020B0300000000000000" charset="-128"/>
                <a:sym typeface="Gill Sans" panose="020B0502020104020203" pitchFamily="34" charset="-79"/>
              </a:endParaRPr>
            </a:p>
          </p:txBody>
        </p:sp>
        <p:cxnSp>
          <p:nvCxnSpPr>
            <p:cNvPr id="34838" name="176 Conector recto"/>
            <p:cNvCxnSpPr>
              <a:cxnSpLocks noChangeShapeType="1"/>
              <a:stCxn id="34837" idx="2"/>
              <a:endCxn id="34873" idx="0"/>
            </p:cNvCxnSpPr>
            <p:nvPr/>
          </p:nvCxnSpPr>
          <p:spPr bwMode="auto">
            <a:xfrm>
              <a:off x="7339614" y="4957374"/>
              <a:ext cx="2631" cy="160547"/>
            </a:xfrm>
            <a:prstGeom prst="line">
              <a:avLst/>
            </a:prstGeom>
            <a:noFill/>
            <a:ln w="12700">
              <a:solidFill>
                <a:srgbClr val="000000"/>
              </a:solidFill>
              <a:prstDash val="dashDot"/>
              <a:round/>
            </a:ln>
            <a:extLst>
              <a:ext uri="{909E8E84-426E-40DD-AFC4-6F175D3DCCD1}">
                <a14:hiddenFill xmlns:a14="http://schemas.microsoft.com/office/drawing/2010/main">
                  <a:noFill/>
                </a14:hiddenFill>
              </a:ext>
            </a:extLst>
          </p:spPr>
        </p:cxnSp>
      </p:grpSp>
      <p:sp>
        <p:nvSpPr>
          <p:cNvPr id="34820" name="Título 127"/>
          <p:cNvSpPr>
            <a:spLocks noGrp="1"/>
          </p:cNvSpPr>
          <p:nvPr>
            <p:ph type="title"/>
          </p:nvPr>
        </p:nvSpPr>
        <p:spPr/>
        <p:txBody>
          <a:bodyPr/>
          <a:lstStyle/>
          <a:p>
            <a:r>
              <a:rPr lang="en-US" altLang="zh-CN" dirty="0">
                <a:ea typeface="宋体" panose="02010600030101010101" pitchFamily="2" charset="-122"/>
              </a:rPr>
              <a:t>SDN</a:t>
            </a:r>
            <a:endParaRPr kumimoji="0" lang="en-US" altLang="zh-CN" dirty="0">
              <a:ea typeface="宋体" panose="02010600030101010101" pitchFamily="2" charset="-122"/>
            </a:endParaRPr>
          </a:p>
        </p:txBody>
      </p:sp>
      <p:sp>
        <p:nvSpPr>
          <p:cNvPr id="34821" name="Text Box 45"/>
          <p:cNvSpPr txBox="1">
            <a:spLocks noChangeArrowheads="1"/>
          </p:cNvSpPr>
          <p:nvPr/>
        </p:nvSpPr>
        <p:spPr bwMode="auto">
          <a:xfrm>
            <a:off x="4046535" y="6553200"/>
            <a:ext cx="525145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400" dirty="0">
                <a:solidFill>
                  <a:srgbClr val="000000"/>
                </a:solidFill>
                <a:latin typeface="Arial" panose="020B0604020202020204" pitchFamily="34" charset="0"/>
                <a:ea typeface="MS PGothic" panose="020B0600070205080204" pitchFamily="34" charset="-128"/>
                <a:cs typeface="Arial" panose="020B0604020202020204" pitchFamily="34" charset="0"/>
              </a:rPr>
              <a:t>Source: Adapted from D. Lopez Telefonica I+D, NFV </a:t>
            </a:r>
            <a:endParaRPr kumimoji="0" lang="en-US" altLang="zh-CN" sz="140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30" name="66 CuadroTexto"/>
          <p:cNvSpPr txBox="1">
            <a:spLocks noChangeArrowheads="1"/>
          </p:cNvSpPr>
          <p:nvPr/>
        </p:nvSpPr>
        <p:spPr bwMode="auto">
          <a:xfrm>
            <a:off x="1092752" y="1032320"/>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600" b="1" dirty="0">
                <a:latin typeface="Arial" panose="020B0604020202020204" pitchFamily="34" charset="0"/>
                <a:cs typeface="Arial" panose="020B0604020202020204" pitchFamily="34" charset="0"/>
              </a:rPr>
              <a:t>传统</a:t>
            </a:r>
            <a:r>
              <a:rPr kumimoji="0" lang="zh-CN" altLang="en-US" sz="1600" b="1" dirty="0">
                <a:latin typeface="Arial" panose="020B0604020202020204" pitchFamily="34" charset="0"/>
                <a:cs typeface="Arial" panose="020B0604020202020204" pitchFamily="34" charset="0"/>
              </a:rPr>
              <a:t>网络</a:t>
            </a:r>
            <a:endParaRPr kumimoji="0" lang="en-GB" altLang="zh-CN" sz="1600" b="1" dirty="0">
              <a:latin typeface="Arial" panose="020B0604020202020204" pitchFamily="34" charset="0"/>
              <a:cs typeface="Arial" panose="020B0604020202020204" pitchFamily="34" charset="0"/>
            </a:endParaRPr>
          </a:p>
        </p:txBody>
      </p:sp>
      <p:sp>
        <p:nvSpPr>
          <p:cNvPr id="131" name="66 CuadroTexto"/>
          <p:cNvSpPr txBox="1">
            <a:spLocks noChangeArrowheads="1"/>
          </p:cNvSpPr>
          <p:nvPr/>
        </p:nvSpPr>
        <p:spPr bwMode="auto">
          <a:xfrm>
            <a:off x="6986465" y="927911"/>
            <a:ext cx="615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600" b="1" dirty="0">
                <a:latin typeface="Arial" panose="020B0604020202020204" pitchFamily="34" charset="0"/>
                <a:cs typeface="Arial" panose="020B0604020202020204" pitchFamily="34" charset="0"/>
              </a:rPr>
              <a:t>SDN</a:t>
            </a:r>
            <a:endParaRPr kumimoji="0" lang="en-GB" altLang="zh-CN" sz="1600" b="1" dirty="0">
              <a:latin typeface="Arial" panose="020B0604020202020204" pitchFamily="34" charset="0"/>
              <a:cs typeface="Arial" panose="020B0604020202020204" pitchFamily="34" charset="0"/>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488550" y="2234037"/>
            <a:ext cx="4333083" cy="3105919"/>
          </a:xfrm>
          <a:custGeom>
            <a:avLst/>
            <a:gdLst/>
            <a:ahLst/>
            <a:cxnLst/>
            <a:rect l="l" t="t" r="r" b="b"/>
            <a:pathLst>
              <a:path w="5067300" h="3632200">
                <a:moveTo>
                  <a:pt x="4461756" y="0"/>
                </a:moveTo>
                <a:lnTo>
                  <a:pt x="605543" y="0"/>
                </a:lnTo>
                <a:lnTo>
                  <a:pt x="558220" y="1821"/>
                </a:lnTo>
                <a:lnTo>
                  <a:pt x="511893" y="7195"/>
                </a:lnTo>
                <a:lnTo>
                  <a:pt x="466697" y="15988"/>
                </a:lnTo>
                <a:lnTo>
                  <a:pt x="422767" y="28065"/>
                </a:lnTo>
                <a:lnTo>
                  <a:pt x="380236" y="43291"/>
                </a:lnTo>
                <a:lnTo>
                  <a:pt x="339240" y="61531"/>
                </a:lnTo>
                <a:lnTo>
                  <a:pt x="299913" y="82652"/>
                </a:lnTo>
                <a:lnTo>
                  <a:pt x="262391" y="106518"/>
                </a:lnTo>
                <a:lnTo>
                  <a:pt x="226806" y="132995"/>
                </a:lnTo>
                <a:lnTo>
                  <a:pt x="193295" y="161948"/>
                </a:lnTo>
                <a:lnTo>
                  <a:pt x="161992" y="193243"/>
                </a:lnTo>
                <a:lnTo>
                  <a:pt x="133031" y="226745"/>
                </a:lnTo>
                <a:lnTo>
                  <a:pt x="106546" y="262320"/>
                </a:lnTo>
                <a:lnTo>
                  <a:pt x="82674" y="299833"/>
                </a:lnTo>
                <a:lnTo>
                  <a:pt x="61548" y="339149"/>
                </a:lnTo>
                <a:lnTo>
                  <a:pt x="43302" y="380134"/>
                </a:lnTo>
                <a:lnTo>
                  <a:pt x="28072" y="422653"/>
                </a:lnTo>
                <a:lnTo>
                  <a:pt x="15992" y="466571"/>
                </a:lnTo>
                <a:lnTo>
                  <a:pt x="7197" y="511755"/>
                </a:lnTo>
                <a:lnTo>
                  <a:pt x="1821" y="558069"/>
                </a:lnTo>
                <a:lnTo>
                  <a:pt x="0" y="605379"/>
                </a:lnTo>
                <a:lnTo>
                  <a:pt x="0" y="3026820"/>
                </a:lnTo>
                <a:lnTo>
                  <a:pt x="1821" y="3074130"/>
                </a:lnTo>
                <a:lnTo>
                  <a:pt x="7197" y="3120444"/>
                </a:lnTo>
                <a:lnTo>
                  <a:pt x="15992" y="3165628"/>
                </a:lnTo>
                <a:lnTo>
                  <a:pt x="28072" y="3209546"/>
                </a:lnTo>
                <a:lnTo>
                  <a:pt x="43302" y="3252065"/>
                </a:lnTo>
                <a:lnTo>
                  <a:pt x="61548" y="3293050"/>
                </a:lnTo>
                <a:lnTo>
                  <a:pt x="82674" y="3332366"/>
                </a:lnTo>
                <a:lnTo>
                  <a:pt x="106546" y="3369879"/>
                </a:lnTo>
                <a:lnTo>
                  <a:pt x="133031" y="3405454"/>
                </a:lnTo>
                <a:lnTo>
                  <a:pt x="161992" y="3438956"/>
                </a:lnTo>
                <a:lnTo>
                  <a:pt x="193295" y="3470251"/>
                </a:lnTo>
                <a:lnTo>
                  <a:pt x="226806" y="3499204"/>
                </a:lnTo>
                <a:lnTo>
                  <a:pt x="262391" y="3525681"/>
                </a:lnTo>
                <a:lnTo>
                  <a:pt x="299913" y="3549547"/>
                </a:lnTo>
                <a:lnTo>
                  <a:pt x="339240" y="3570668"/>
                </a:lnTo>
                <a:lnTo>
                  <a:pt x="380236" y="3588908"/>
                </a:lnTo>
                <a:lnTo>
                  <a:pt x="422767" y="3604134"/>
                </a:lnTo>
                <a:lnTo>
                  <a:pt x="466697" y="3616211"/>
                </a:lnTo>
                <a:lnTo>
                  <a:pt x="511893" y="3625004"/>
                </a:lnTo>
                <a:lnTo>
                  <a:pt x="558220" y="3630378"/>
                </a:lnTo>
                <a:lnTo>
                  <a:pt x="605543" y="3632200"/>
                </a:lnTo>
                <a:lnTo>
                  <a:pt x="4461756" y="3632200"/>
                </a:lnTo>
                <a:lnTo>
                  <a:pt x="4509079" y="3630378"/>
                </a:lnTo>
                <a:lnTo>
                  <a:pt x="4555405" y="3625004"/>
                </a:lnTo>
                <a:lnTo>
                  <a:pt x="4600601" y="3616211"/>
                </a:lnTo>
                <a:lnTo>
                  <a:pt x="4644532" y="3604134"/>
                </a:lnTo>
                <a:lnTo>
                  <a:pt x="4687062" y="3588908"/>
                </a:lnTo>
                <a:lnTo>
                  <a:pt x="4728058" y="3570668"/>
                </a:lnTo>
                <a:lnTo>
                  <a:pt x="4767385" y="3549547"/>
                </a:lnTo>
                <a:lnTo>
                  <a:pt x="4804908" y="3525681"/>
                </a:lnTo>
                <a:lnTo>
                  <a:pt x="4840492" y="3499204"/>
                </a:lnTo>
                <a:lnTo>
                  <a:pt x="4874003" y="3470251"/>
                </a:lnTo>
                <a:lnTo>
                  <a:pt x="4905307" y="3438956"/>
                </a:lnTo>
                <a:lnTo>
                  <a:pt x="4934268" y="3405454"/>
                </a:lnTo>
                <a:lnTo>
                  <a:pt x="4960752" y="3369879"/>
                </a:lnTo>
                <a:lnTo>
                  <a:pt x="4984625" y="3332366"/>
                </a:lnTo>
                <a:lnTo>
                  <a:pt x="5005751" y="3293050"/>
                </a:lnTo>
                <a:lnTo>
                  <a:pt x="5023997" y="3252065"/>
                </a:lnTo>
                <a:lnTo>
                  <a:pt x="5039227" y="3209546"/>
                </a:lnTo>
                <a:lnTo>
                  <a:pt x="5051307" y="3165628"/>
                </a:lnTo>
                <a:lnTo>
                  <a:pt x="5060102" y="3120444"/>
                </a:lnTo>
                <a:lnTo>
                  <a:pt x="5065478" y="3074130"/>
                </a:lnTo>
                <a:lnTo>
                  <a:pt x="5067300" y="3026820"/>
                </a:lnTo>
                <a:lnTo>
                  <a:pt x="5067300" y="605379"/>
                </a:lnTo>
                <a:lnTo>
                  <a:pt x="5065478" y="558069"/>
                </a:lnTo>
                <a:lnTo>
                  <a:pt x="5060102" y="511755"/>
                </a:lnTo>
                <a:lnTo>
                  <a:pt x="5051307" y="466571"/>
                </a:lnTo>
                <a:lnTo>
                  <a:pt x="5039227" y="422653"/>
                </a:lnTo>
                <a:lnTo>
                  <a:pt x="5023997" y="380134"/>
                </a:lnTo>
                <a:lnTo>
                  <a:pt x="5005751" y="339149"/>
                </a:lnTo>
                <a:lnTo>
                  <a:pt x="4984625" y="299833"/>
                </a:lnTo>
                <a:lnTo>
                  <a:pt x="4960752" y="262320"/>
                </a:lnTo>
                <a:lnTo>
                  <a:pt x="4934268" y="226745"/>
                </a:lnTo>
                <a:lnTo>
                  <a:pt x="4905307" y="193243"/>
                </a:lnTo>
                <a:lnTo>
                  <a:pt x="4874003" y="161948"/>
                </a:lnTo>
                <a:lnTo>
                  <a:pt x="4840492" y="132995"/>
                </a:lnTo>
                <a:lnTo>
                  <a:pt x="4804908" y="106518"/>
                </a:lnTo>
                <a:lnTo>
                  <a:pt x="4767385" y="82652"/>
                </a:lnTo>
                <a:lnTo>
                  <a:pt x="4728058" y="61531"/>
                </a:lnTo>
                <a:lnTo>
                  <a:pt x="4687062" y="43291"/>
                </a:lnTo>
                <a:lnTo>
                  <a:pt x="4644532" y="28065"/>
                </a:lnTo>
                <a:lnTo>
                  <a:pt x="4600601" y="15988"/>
                </a:lnTo>
                <a:lnTo>
                  <a:pt x="4555405" y="7195"/>
                </a:lnTo>
                <a:lnTo>
                  <a:pt x="4509079" y="1821"/>
                </a:lnTo>
                <a:lnTo>
                  <a:pt x="4461756" y="0"/>
                </a:lnTo>
                <a:close/>
              </a:path>
            </a:pathLst>
          </a:custGeom>
          <a:solidFill>
            <a:srgbClr val="DDDDDD"/>
          </a:solidFill>
        </p:spPr>
        <p:txBody>
          <a:bodyPr wrap="square" lIns="0" tIns="0" rIns="0" bIns="0" rtlCol="0"/>
          <a:lstStyle/>
          <a:p/>
        </p:txBody>
      </p:sp>
      <p:sp>
        <p:nvSpPr>
          <p:cNvPr id="5" name="object 5"/>
          <p:cNvSpPr/>
          <p:nvPr/>
        </p:nvSpPr>
        <p:spPr>
          <a:xfrm>
            <a:off x="2771800" y="5440930"/>
            <a:ext cx="836208" cy="518038"/>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3770907" y="5647267"/>
            <a:ext cx="836208" cy="518037"/>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4932911" y="5647267"/>
            <a:ext cx="836209" cy="518037"/>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5986317" y="5495229"/>
            <a:ext cx="836209" cy="518038"/>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3276783" y="4672075"/>
            <a:ext cx="1053406" cy="727610"/>
          </a:xfrm>
          <a:custGeom>
            <a:avLst/>
            <a:gdLst/>
            <a:ahLst/>
            <a:cxnLst/>
            <a:rect l="l" t="t" r="r" b="b"/>
            <a:pathLst>
              <a:path w="1231900" h="850900">
                <a:moveTo>
                  <a:pt x="61550" y="738940"/>
                </a:moveTo>
                <a:lnTo>
                  <a:pt x="0" y="850900"/>
                </a:lnTo>
                <a:lnTo>
                  <a:pt x="126522" y="832952"/>
                </a:lnTo>
                <a:lnTo>
                  <a:pt x="104865" y="801615"/>
                </a:lnTo>
                <a:lnTo>
                  <a:pt x="150233" y="770277"/>
                </a:lnTo>
                <a:lnTo>
                  <a:pt x="83207" y="770277"/>
                </a:lnTo>
                <a:lnTo>
                  <a:pt x="61550" y="738940"/>
                </a:lnTo>
                <a:close/>
              </a:path>
              <a:path w="1231900" h="850900">
                <a:moveTo>
                  <a:pt x="1231899" y="0"/>
                </a:moveTo>
                <a:lnTo>
                  <a:pt x="1105377" y="17947"/>
                </a:lnTo>
                <a:lnTo>
                  <a:pt x="1127034" y="49284"/>
                </a:lnTo>
                <a:lnTo>
                  <a:pt x="83207" y="770277"/>
                </a:lnTo>
                <a:lnTo>
                  <a:pt x="150233" y="770277"/>
                </a:lnTo>
                <a:lnTo>
                  <a:pt x="1148690" y="80620"/>
                </a:lnTo>
                <a:lnTo>
                  <a:pt x="1187576" y="80620"/>
                </a:lnTo>
                <a:lnTo>
                  <a:pt x="1231899" y="0"/>
                </a:lnTo>
                <a:close/>
              </a:path>
              <a:path w="1231900" h="850900">
                <a:moveTo>
                  <a:pt x="1187576" y="80620"/>
                </a:moveTo>
                <a:lnTo>
                  <a:pt x="1148690" y="80620"/>
                </a:lnTo>
                <a:lnTo>
                  <a:pt x="1170348" y="111958"/>
                </a:lnTo>
                <a:lnTo>
                  <a:pt x="1187576" y="80620"/>
                </a:lnTo>
                <a:close/>
              </a:path>
            </a:pathLst>
          </a:custGeom>
          <a:solidFill>
            <a:srgbClr val="58585A"/>
          </a:solidFill>
        </p:spPr>
        <p:txBody>
          <a:bodyPr wrap="square" lIns="0" tIns="0" rIns="0" bIns="0" rtlCol="0"/>
          <a:lstStyle/>
          <a:p/>
        </p:txBody>
      </p:sp>
      <p:sp>
        <p:nvSpPr>
          <p:cNvPr id="10" name="object 10"/>
          <p:cNvSpPr/>
          <p:nvPr/>
        </p:nvSpPr>
        <p:spPr>
          <a:xfrm>
            <a:off x="4273555" y="4791533"/>
            <a:ext cx="395842" cy="825349"/>
          </a:xfrm>
          <a:custGeom>
            <a:avLst/>
            <a:gdLst/>
            <a:ahLst/>
            <a:cxnLst/>
            <a:rect l="l" t="t" r="r" b="b"/>
            <a:pathLst>
              <a:path w="462914" h="965200">
                <a:moveTo>
                  <a:pt x="0" y="837474"/>
                </a:moveTo>
                <a:lnTo>
                  <a:pt x="2731" y="965200"/>
                </a:lnTo>
                <a:lnTo>
                  <a:pt x="103300" y="886379"/>
                </a:lnTo>
                <a:lnTo>
                  <a:pt x="68867" y="870078"/>
                </a:lnTo>
                <a:lnTo>
                  <a:pt x="76588" y="853776"/>
                </a:lnTo>
                <a:lnTo>
                  <a:pt x="34433" y="853776"/>
                </a:lnTo>
                <a:lnTo>
                  <a:pt x="0" y="837474"/>
                </a:lnTo>
                <a:close/>
              </a:path>
              <a:path w="462914" h="965200">
                <a:moveTo>
                  <a:pt x="459931" y="0"/>
                </a:moveTo>
                <a:lnTo>
                  <a:pt x="359361" y="78820"/>
                </a:lnTo>
                <a:lnTo>
                  <a:pt x="393795" y="95121"/>
                </a:lnTo>
                <a:lnTo>
                  <a:pt x="34433" y="853776"/>
                </a:lnTo>
                <a:lnTo>
                  <a:pt x="76588" y="853776"/>
                </a:lnTo>
                <a:lnTo>
                  <a:pt x="428228" y="111423"/>
                </a:lnTo>
                <a:lnTo>
                  <a:pt x="462314" y="111423"/>
                </a:lnTo>
                <a:lnTo>
                  <a:pt x="459931" y="0"/>
                </a:lnTo>
                <a:close/>
              </a:path>
              <a:path w="462914" h="965200">
                <a:moveTo>
                  <a:pt x="462314" y="111423"/>
                </a:moveTo>
                <a:lnTo>
                  <a:pt x="428228" y="111423"/>
                </a:lnTo>
                <a:lnTo>
                  <a:pt x="462663" y="127725"/>
                </a:lnTo>
                <a:lnTo>
                  <a:pt x="462314" y="111423"/>
                </a:lnTo>
                <a:close/>
              </a:path>
            </a:pathLst>
          </a:custGeom>
          <a:solidFill>
            <a:srgbClr val="58585A"/>
          </a:solidFill>
        </p:spPr>
        <p:txBody>
          <a:bodyPr wrap="square" lIns="0" tIns="0" rIns="0" bIns="0" rtlCol="0"/>
          <a:lstStyle/>
          <a:p/>
        </p:txBody>
      </p:sp>
      <p:sp>
        <p:nvSpPr>
          <p:cNvPr id="11" name="object 11"/>
          <p:cNvSpPr/>
          <p:nvPr/>
        </p:nvSpPr>
        <p:spPr>
          <a:xfrm>
            <a:off x="5130694" y="4791533"/>
            <a:ext cx="180274" cy="825349"/>
          </a:xfrm>
          <a:custGeom>
            <a:avLst/>
            <a:gdLst/>
            <a:ahLst/>
            <a:cxnLst/>
            <a:rect l="l" t="t" r="r" b="b"/>
            <a:pathLst>
              <a:path w="210820" h="965200">
                <a:moveTo>
                  <a:pt x="76200" y="115775"/>
                </a:moveTo>
                <a:lnTo>
                  <a:pt x="37773" y="115775"/>
                </a:lnTo>
                <a:lnTo>
                  <a:pt x="134960" y="854392"/>
                </a:lnTo>
                <a:lnTo>
                  <a:pt x="97186" y="859360"/>
                </a:lnTo>
                <a:lnTo>
                  <a:pt x="168753" y="965200"/>
                </a:lnTo>
                <a:lnTo>
                  <a:pt x="208790" y="849425"/>
                </a:lnTo>
                <a:lnTo>
                  <a:pt x="172733" y="849425"/>
                </a:lnTo>
                <a:lnTo>
                  <a:pt x="76200" y="115775"/>
                </a:lnTo>
                <a:close/>
              </a:path>
              <a:path w="210820" h="965200">
                <a:moveTo>
                  <a:pt x="210508" y="844457"/>
                </a:moveTo>
                <a:lnTo>
                  <a:pt x="172733" y="849425"/>
                </a:lnTo>
                <a:lnTo>
                  <a:pt x="208790" y="849425"/>
                </a:lnTo>
                <a:lnTo>
                  <a:pt x="210508" y="844457"/>
                </a:lnTo>
                <a:close/>
              </a:path>
              <a:path w="210820" h="965200">
                <a:moveTo>
                  <a:pt x="41753" y="0"/>
                </a:moveTo>
                <a:lnTo>
                  <a:pt x="0" y="120742"/>
                </a:lnTo>
                <a:lnTo>
                  <a:pt x="37773" y="115775"/>
                </a:lnTo>
                <a:lnTo>
                  <a:pt x="76200" y="115775"/>
                </a:lnTo>
                <a:lnTo>
                  <a:pt x="75547" y="110807"/>
                </a:lnTo>
                <a:lnTo>
                  <a:pt x="113322" y="105840"/>
                </a:lnTo>
                <a:lnTo>
                  <a:pt x="41753" y="0"/>
                </a:lnTo>
                <a:close/>
              </a:path>
            </a:pathLst>
          </a:custGeom>
          <a:solidFill>
            <a:srgbClr val="58585A"/>
          </a:solidFill>
        </p:spPr>
        <p:txBody>
          <a:bodyPr wrap="square" lIns="0" tIns="0" rIns="0" bIns="0" rtlCol="0"/>
          <a:lstStyle/>
          <a:p/>
        </p:txBody>
      </p:sp>
      <p:sp>
        <p:nvSpPr>
          <p:cNvPr id="12" name="object 12"/>
          <p:cNvSpPr/>
          <p:nvPr/>
        </p:nvSpPr>
        <p:spPr>
          <a:xfrm>
            <a:off x="5611652" y="4737234"/>
            <a:ext cx="662451" cy="716751"/>
          </a:xfrm>
          <a:custGeom>
            <a:avLst/>
            <a:gdLst/>
            <a:ahLst/>
            <a:cxnLst/>
            <a:rect l="l" t="t" r="r" b="b"/>
            <a:pathLst>
              <a:path w="774700" h="838200">
                <a:moveTo>
                  <a:pt x="115450" y="96850"/>
                </a:moveTo>
                <a:lnTo>
                  <a:pt x="63576" y="96850"/>
                </a:lnTo>
                <a:lnTo>
                  <a:pt x="683140" y="767198"/>
                </a:lnTo>
                <a:lnTo>
                  <a:pt x="655157" y="793047"/>
                </a:lnTo>
                <a:lnTo>
                  <a:pt x="774700" y="838200"/>
                </a:lnTo>
                <a:lnTo>
                  <a:pt x="746605" y="741349"/>
                </a:lnTo>
                <a:lnTo>
                  <a:pt x="711123" y="741349"/>
                </a:lnTo>
                <a:lnTo>
                  <a:pt x="115450" y="96850"/>
                </a:lnTo>
                <a:close/>
              </a:path>
              <a:path w="774700" h="838200">
                <a:moveTo>
                  <a:pt x="739106" y="715501"/>
                </a:moveTo>
                <a:lnTo>
                  <a:pt x="711123" y="741349"/>
                </a:lnTo>
                <a:lnTo>
                  <a:pt x="746605" y="741349"/>
                </a:lnTo>
                <a:lnTo>
                  <a:pt x="739106" y="715501"/>
                </a:lnTo>
                <a:close/>
              </a:path>
              <a:path w="774700" h="838200">
                <a:moveTo>
                  <a:pt x="0" y="0"/>
                </a:moveTo>
                <a:lnTo>
                  <a:pt x="35594" y="122698"/>
                </a:lnTo>
                <a:lnTo>
                  <a:pt x="63576" y="96850"/>
                </a:lnTo>
                <a:lnTo>
                  <a:pt x="115450" y="96850"/>
                </a:lnTo>
                <a:lnTo>
                  <a:pt x="91559" y="71000"/>
                </a:lnTo>
                <a:lnTo>
                  <a:pt x="119542" y="45152"/>
                </a:lnTo>
                <a:lnTo>
                  <a:pt x="0" y="0"/>
                </a:lnTo>
                <a:close/>
              </a:path>
            </a:pathLst>
          </a:custGeom>
          <a:solidFill>
            <a:srgbClr val="58585A"/>
          </a:solidFill>
        </p:spPr>
        <p:txBody>
          <a:bodyPr wrap="square" lIns="0" tIns="0" rIns="0" bIns="0" rtlCol="0"/>
          <a:lstStyle/>
          <a:p/>
        </p:txBody>
      </p:sp>
      <p:sp>
        <p:nvSpPr>
          <p:cNvPr id="13" name="object 13"/>
          <p:cNvSpPr/>
          <p:nvPr/>
        </p:nvSpPr>
        <p:spPr>
          <a:xfrm>
            <a:off x="4216162" y="2451233"/>
            <a:ext cx="1661557" cy="2356589"/>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7767335" y="2168878"/>
            <a:ext cx="1053406" cy="1064265"/>
          </a:xfrm>
          <a:prstGeom prst="rect">
            <a:avLst/>
          </a:prstGeom>
          <a:blipFill>
            <a:blip r:embed="rId3" cstate="print"/>
            <a:stretch>
              <a:fillRect/>
            </a:stretch>
          </a:blipFill>
        </p:spPr>
        <p:txBody>
          <a:bodyPr wrap="square" lIns="0" tIns="0" rIns="0" bIns="0" rtlCol="0"/>
          <a:lstStyle/>
          <a:p/>
        </p:txBody>
      </p:sp>
      <p:sp>
        <p:nvSpPr>
          <p:cNvPr id="15" name="object 15"/>
          <p:cNvSpPr txBox="1"/>
          <p:nvPr/>
        </p:nvSpPr>
        <p:spPr>
          <a:xfrm>
            <a:off x="4087347" y="2487912"/>
            <a:ext cx="1990069" cy="642549"/>
          </a:xfrm>
          <a:prstGeom prst="rect">
            <a:avLst/>
          </a:prstGeom>
        </p:spPr>
        <p:txBody>
          <a:bodyPr vert="horz" wrap="square" lIns="0" tIns="10860" rIns="0" bIns="0" rtlCol="0">
            <a:spAutoFit/>
          </a:bodyPr>
          <a:lstStyle/>
          <a:p>
            <a:pPr marL="10795">
              <a:spcBef>
                <a:spcPts val="85"/>
              </a:spcBef>
            </a:pPr>
            <a:r>
              <a:rPr sz="2050" spc="-9" dirty="0">
                <a:solidFill>
                  <a:srgbClr val="CC0000"/>
                </a:solidFill>
                <a:latin typeface="Tahoma" panose="020B0604030504040204"/>
                <a:cs typeface="Tahoma" panose="020B0604030504040204"/>
              </a:rPr>
              <a:t>OpenFlow</a:t>
            </a:r>
            <a:r>
              <a:rPr sz="2050" spc="-30" dirty="0">
                <a:solidFill>
                  <a:srgbClr val="CC0000"/>
                </a:solidFill>
                <a:latin typeface="Tahoma" panose="020B0604030504040204"/>
                <a:cs typeface="Tahoma" panose="020B0604030504040204"/>
              </a:rPr>
              <a:t> </a:t>
            </a:r>
            <a:r>
              <a:rPr sz="2050" spc="-9" dirty="0">
                <a:solidFill>
                  <a:srgbClr val="CC0000"/>
                </a:solidFill>
                <a:latin typeface="Tahoma" panose="020B0604030504040204"/>
                <a:cs typeface="Tahoma" panose="020B0604030504040204"/>
              </a:rPr>
              <a:t>Switch</a:t>
            </a:r>
            <a:endParaRPr sz="2050">
              <a:latin typeface="Tahoma" panose="020B0604030504040204"/>
              <a:cs typeface="Tahoma" panose="020B0604030504040204"/>
            </a:endParaRPr>
          </a:p>
        </p:txBody>
      </p:sp>
      <p:sp>
        <p:nvSpPr>
          <p:cNvPr id="16" name="object 16"/>
          <p:cNvSpPr/>
          <p:nvPr/>
        </p:nvSpPr>
        <p:spPr>
          <a:xfrm>
            <a:off x="4617975" y="4015053"/>
            <a:ext cx="847069" cy="684171"/>
          </a:xfrm>
          <a:prstGeom prst="rect">
            <a:avLst/>
          </a:prstGeom>
          <a:blipFill>
            <a:blip r:embed="rId4" cstate="print"/>
            <a:stretch>
              <a:fillRect/>
            </a:stretch>
          </a:blipFill>
        </p:spPr>
        <p:txBody>
          <a:bodyPr wrap="square" lIns="0" tIns="0" rIns="0" bIns="0" rtlCol="0"/>
          <a:lstStyle/>
          <a:p/>
        </p:txBody>
      </p:sp>
      <p:sp>
        <p:nvSpPr>
          <p:cNvPr id="17" name="object 17"/>
          <p:cNvSpPr/>
          <p:nvPr/>
        </p:nvSpPr>
        <p:spPr>
          <a:xfrm>
            <a:off x="4628835" y="4015053"/>
            <a:ext cx="825349" cy="771050"/>
          </a:xfrm>
          <a:prstGeom prst="rect">
            <a:avLst/>
          </a:prstGeom>
          <a:blipFill>
            <a:blip r:embed="rId5" cstate="print"/>
            <a:stretch>
              <a:fillRect/>
            </a:stretch>
          </a:blipFill>
        </p:spPr>
        <p:txBody>
          <a:bodyPr wrap="square" lIns="0" tIns="0" rIns="0" bIns="0" rtlCol="0"/>
          <a:lstStyle/>
          <a:p/>
        </p:txBody>
      </p:sp>
      <p:sp>
        <p:nvSpPr>
          <p:cNvPr id="18" name="object 18"/>
          <p:cNvSpPr txBox="1"/>
          <p:nvPr/>
        </p:nvSpPr>
        <p:spPr>
          <a:xfrm>
            <a:off x="4607115" y="4004194"/>
            <a:ext cx="825349" cy="858938"/>
          </a:xfrm>
          <a:prstGeom prst="rect">
            <a:avLst/>
          </a:prstGeom>
          <a:solidFill>
            <a:srgbClr val="DDDDDD"/>
          </a:solidFill>
        </p:spPr>
        <p:txBody>
          <a:bodyPr vert="horz" wrap="square" lIns="0" tIns="55928" rIns="0" bIns="0" rtlCol="0">
            <a:spAutoFit/>
          </a:bodyPr>
          <a:lstStyle/>
          <a:p>
            <a:pPr marL="145415" marR="143510" indent="31115">
              <a:lnSpc>
                <a:spcPct val="104000"/>
              </a:lnSpc>
              <a:spcBef>
                <a:spcPts val="440"/>
              </a:spcBef>
            </a:pPr>
            <a:r>
              <a:rPr sz="1710" spc="13" dirty="0">
                <a:latin typeface="Arial" panose="020B0604020202020204"/>
                <a:cs typeface="Arial" panose="020B0604020202020204"/>
              </a:rPr>
              <a:t>Flow  </a:t>
            </a:r>
            <a:r>
              <a:rPr sz="1710" spc="-167" dirty="0">
                <a:latin typeface="Arial" panose="020B0604020202020204"/>
                <a:cs typeface="Arial" panose="020B0604020202020204"/>
              </a:rPr>
              <a:t>T</a:t>
            </a:r>
            <a:r>
              <a:rPr sz="1710" spc="21" dirty="0">
                <a:latin typeface="Arial" panose="020B0604020202020204"/>
                <a:cs typeface="Arial" panose="020B0604020202020204"/>
              </a:rPr>
              <a:t>ab</a:t>
            </a:r>
            <a:r>
              <a:rPr sz="1710" spc="9" dirty="0">
                <a:latin typeface="Arial" panose="020B0604020202020204"/>
                <a:cs typeface="Arial" panose="020B0604020202020204"/>
              </a:rPr>
              <a:t>l</a:t>
            </a:r>
            <a:r>
              <a:rPr sz="1710" dirty="0">
                <a:latin typeface="Arial" panose="020B0604020202020204"/>
                <a:cs typeface="Arial" panose="020B0604020202020204"/>
              </a:rPr>
              <a:t>e</a:t>
            </a:r>
            <a:endParaRPr sz="1710">
              <a:latin typeface="Arial" panose="020B0604020202020204"/>
              <a:cs typeface="Arial" panose="020B0604020202020204"/>
            </a:endParaRPr>
          </a:p>
        </p:txBody>
      </p:sp>
      <p:sp>
        <p:nvSpPr>
          <p:cNvPr id="19" name="object 19"/>
          <p:cNvSpPr/>
          <p:nvPr/>
        </p:nvSpPr>
        <p:spPr>
          <a:xfrm>
            <a:off x="4617975" y="3124545"/>
            <a:ext cx="847069" cy="695031"/>
          </a:xfrm>
          <a:prstGeom prst="rect">
            <a:avLst/>
          </a:prstGeom>
          <a:blipFill>
            <a:blip r:embed="rId6" cstate="print"/>
            <a:stretch>
              <a:fillRect/>
            </a:stretch>
          </a:blipFill>
        </p:spPr>
        <p:txBody>
          <a:bodyPr wrap="square" lIns="0" tIns="0" rIns="0" bIns="0" rtlCol="0"/>
          <a:lstStyle/>
          <a:p/>
        </p:txBody>
      </p:sp>
      <p:sp>
        <p:nvSpPr>
          <p:cNvPr id="20" name="object 20"/>
          <p:cNvSpPr/>
          <p:nvPr/>
        </p:nvSpPr>
        <p:spPr>
          <a:xfrm>
            <a:off x="4487657" y="3124545"/>
            <a:ext cx="1118565" cy="771050"/>
          </a:xfrm>
          <a:prstGeom prst="rect">
            <a:avLst/>
          </a:prstGeom>
          <a:blipFill>
            <a:blip r:embed="rId7" cstate="print"/>
            <a:stretch>
              <a:fillRect/>
            </a:stretch>
          </a:blipFill>
        </p:spPr>
        <p:txBody>
          <a:bodyPr wrap="square" lIns="0" tIns="0" rIns="0" bIns="0" rtlCol="0"/>
          <a:lstStyle/>
          <a:p/>
        </p:txBody>
      </p:sp>
      <p:sp>
        <p:nvSpPr>
          <p:cNvPr id="21" name="object 21"/>
          <p:cNvSpPr txBox="1"/>
          <p:nvPr/>
        </p:nvSpPr>
        <p:spPr>
          <a:xfrm>
            <a:off x="4607115" y="3113685"/>
            <a:ext cx="825349" cy="861679"/>
          </a:xfrm>
          <a:prstGeom prst="rect">
            <a:avLst/>
          </a:prstGeom>
          <a:solidFill>
            <a:srgbClr val="DDDDDD"/>
          </a:solidFill>
        </p:spPr>
        <p:txBody>
          <a:bodyPr vert="horz" wrap="square" lIns="0" tIns="58643" rIns="0" bIns="0" rtlCol="0">
            <a:spAutoFit/>
          </a:bodyPr>
          <a:lstStyle/>
          <a:p>
            <a:pPr indent="61595">
              <a:lnSpc>
                <a:spcPct val="104000"/>
              </a:lnSpc>
              <a:spcBef>
                <a:spcPts val="460"/>
              </a:spcBef>
            </a:pPr>
            <a:r>
              <a:rPr sz="1710" spc="13" dirty="0">
                <a:latin typeface="Arial" panose="020B0604020202020204"/>
                <a:cs typeface="Arial" panose="020B0604020202020204"/>
              </a:rPr>
              <a:t>Secure  </a:t>
            </a:r>
            <a:r>
              <a:rPr sz="1710" spc="30" dirty="0">
                <a:latin typeface="Arial" panose="020B0604020202020204"/>
                <a:cs typeface="Arial" panose="020B0604020202020204"/>
              </a:rPr>
              <a:t>C</a:t>
            </a:r>
            <a:r>
              <a:rPr sz="1710" spc="21" dirty="0">
                <a:latin typeface="Arial" panose="020B0604020202020204"/>
                <a:cs typeface="Arial" panose="020B0604020202020204"/>
              </a:rPr>
              <a:t>hanne</a:t>
            </a:r>
            <a:r>
              <a:rPr sz="1710" dirty="0">
                <a:latin typeface="Arial" panose="020B0604020202020204"/>
                <a:cs typeface="Arial" panose="020B0604020202020204"/>
              </a:rPr>
              <a:t>l</a:t>
            </a:r>
            <a:endParaRPr sz="1710">
              <a:latin typeface="Arial" panose="020B0604020202020204"/>
              <a:cs typeface="Arial" panose="020B0604020202020204"/>
            </a:endParaRPr>
          </a:p>
        </p:txBody>
      </p:sp>
      <p:sp>
        <p:nvSpPr>
          <p:cNvPr id="22" name="object 22"/>
          <p:cNvSpPr/>
          <p:nvPr/>
        </p:nvSpPr>
        <p:spPr>
          <a:xfrm>
            <a:off x="5437894" y="2644846"/>
            <a:ext cx="2443468" cy="948609"/>
          </a:xfrm>
          <a:custGeom>
            <a:avLst/>
            <a:gdLst/>
            <a:ahLst/>
            <a:cxnLst/>
            <a:rect l="l" t="t" r="r" b="b"/>
            <a:pathLst>
              <a:path w="2857500" h="1109345">
                <a:moveTo>
                  <a:pt x="2448702" y="135616"/>
                </a:moveTo>
                <a:lnTo>
                  <a:pt x="2365179" y="166056"/>
                </a:lnTo>
                <a:lnTo>
                  <a:pt x="2395627" y="249557"/>
                </a:lnTo>
                <a:lnTo>
                  <a:pt x="2479150" y="219116"/>
                </a:lnTo>
                <a:lnTo>
                  <a:pt x="2448702" y="135616"/>
                </a:lnTo>
                <a:close/>
              </a:path>
              <a:path w="2857500" h="1109345">
                <a:moveTo>
                  <a:pt x="2731603" y="166999"/>
                </a:moveTo>
                <a:lnTo>
                  <a:pt x="2622156" y="166999"/>
                </a:lnTo>
                <a:lnTo>
                  <a:pt x="2652603" y="250499"/>
                </a:lnTo>
                <a:lnTo>
                  <a:pt x="2731603" y="166999"/>
                </a:lnTo>
                <a:close/>
              </a:path>
              <a:path w="2857500" h="1109345">
                <a:moveTo>
                  <a:pt x="2561259" y="0"/>
                </a:moveTo>
                <a:lnTo>
                  <a:pt x="2591708" y="83499"/>
                </a:lnTo>
                <a:lnTo>
                  <a:pt x="2532225" y="105177"/>
                </a:lnTo>
                <a:lnTo>
                  <a:pt x="2562673" y="188678"/>
                </a:lnTo>
                <a:lnTo>
                  <a:pt x="2622156" y="166999"/>
                </a:lnTo>
                <a:lnTo>
                  <a:pt x="2731603" y="166999"/>
                </a:lnTo>
                <a:lnTo>
                  <a:pt x="2857500" y="33931"/>
                </a:lnTo>
                <a:lnTo>
                  <a:pt x="2561259" y="0"/>
                </a:lnTo>
                <a:close/>
              </a:path>
              <a:path w="2857500" h="1109345">
                <a:moveTo>
                  <a:pt x="2281656" y="196496"/>
                </a:moveTo>
                <a:lnTo>
                  <a:pt x="2198133" y="226935"/>
                </a:lnTo>
                <a:lnTo>
                  <a:pt x="2228582" y="310436"/>
                </a:lnTo>
                <a:lnTo>
                  <a:pt x="2312104" y="279996"/>
                </a:lnTo>
                <a:lnTo>
                  <a:pt x="2281656" y="196496"/>
                </a:lnTo>
                <a:close/>
              </a:path>
              <a:path w="2857500" h="1109345">
                <a:moveTo>
                  <a:pt x="2114610" y="257375"/>
                </a:moveTo>
                <a:lnTo>
                  <a:pt x="2031088" y="287815"/>
                </a:lnTo>
                <a:lnTo>
                  <a:pt x="2061536" y="371314"/>
                </a:lnTo>
                <a:lnTo>
                  <a:pt x="2145059" y="340875"/>
                </a:lnTo>
                <a:lnTo>
                  <a:pt x="2114610" y="257375"/>
                </a:lnTo>
                <a:close/>
              </a:path>
              <a:path w="2857500" h="1109345">
                <a:moveTo>
                  <a:pt x="1947565" y="318254"/>
                </a:moveTo>
                <a:lnTo>
                  <a:pt x="1864042" y="348693"/>
                </a:lnTo>
                <a:lnTo>
                  <a:pt x="1894490" y="432193"/>
                </a:lnTo>
                <a:lnTo>
                  <a:pt x="1978013" y="401754"/>
                </a:lnTo>
                <a:lnTo>
                  <a:pt x="1947565" y="318254"/>
                </a:lnTo>
                <a:close/>
              </a:path>
              <a:path w="2857500" h="1109345">
                <a:moveTo>
                  <a:pt x="1780519" y="379133"/>
                </a:moveTo>
                <a:lnTo>
                  <a:pt x="1696998" y="409572"/>
                </a:lnTo>
                <a:lnTo>
                  <a:pt x="1727445" y="493072"/>
                </a:lnTo>
                <a:lnTo>
                  <a:pt x="1810967" y="462633"/>
                </a:lnTo>
                <a:lnTo>
                  <a:pt x="1780519" y="379133"/>
                </a:lnTo>
                <a:close/>
              </a:path>
              <a:path w="2857500" h="1109345">
                <a:moveTo>
                  <a:pt x="1613474" y="440011"/>
                </a:moveTo>
                <a:lnTo>
                  <a:pt x="1529951" y="470451"/>
                </a:lnTo>
                <a:lnTo>
                  <a:pt x="1560399" y="553951"/>
                </a:lnTo>
                <a:lnTo>
                  <a:pt x="1643922" y="523511"/>
                </a:lnTo>
                <a:lnTo>
                  <a:pt x="1613474" y="440011"/>
                </a:lnTo>
                <a:close/>
              </a:path>
              <a:path w="2857500" h="1109345">
                <a:moveTo>
                  <a:pt x="1446428" y="500890"/>
                </a:moveTo>
                <a:lnTo>
                  <a:pt x="1362905" y="531329"/>
                </a:lnTo>
                <a:lnTo>
                  <a:pt x="1393353" y="614831"/>
                </a:lnTo>
                <a:lnTo>
                  <a:pt x="1476876" y="584390"/>
                </a:lnTo>
                <a:lnTo>
                  <a:pt x="1446428" y="500890"/>
                </a:lnTo>
                <a:close/>
              </a:path>
              <a:path w="2857500" h="1109345">
                <a:moveTo>
                  <a:pt x="1279382" y="561769"/>
                </a:moveTo>
                <a:lnTo>
                  <a:pt x="1195859" y="592208"/>
                </a:lnTo>
                <a:lnTo>
                  <a:pt x="1226308" y="675709"/>
                </a:lnTo>
                <a:lnTo>
                  <a:pt x="1309831" y="645269"/>
                </a:lnTo>
                <a:lnTo>
                  <a:pt x="1279382" y="561769"/>
                </a:lnTo>
                <a:close/>
              </a:path>
              <a:path w="2857500" h="1109345">
                <a:moveTo>
                  <a:pt x="1112337" y="622649"/>
                </a:moveTo>
                <a:lnTo>
                  <a:pt x="1028814" y="653087"/>
                </a:lnTo>
                <a:lnTo>
                  <a:pt x="1059262" y="736588"/>
                </a:lnTo>
                <a:lnTo>
                  <a:pt x="1142785" y="706149"/>
                </a:lnTo>
                <a:lnTo>
                  <a:pt x="1112337" y="622649"/>
                </a:lnTo>
                <a:close/>
              </a:path>
              <a:path w="2857500" h="1109345">
                <a:moveTo>
                  <a:pt x="945291" y="683527"/>
                </a:moveTo>
                <a:lnTo>
                  <a:pt x="861768" y="713967"/>
                </a:lnTo>
                <a:lnTo>
                  <a:pt x="892215" y="797467"/>
                </a:lnTo>
                <a:lnTo>
                  <a:pt x="975739" y="767027"/>
                </a:lnTo>
                <a:lnTo>
                  <a:pt x="945291" y="683527"/>
                </a:lnTo>
                <a:close/>
              </a:path>
              <a:path w="2857500" h="1109345">
                <a:moveTo>
                  <a:pt x="778245" y="744406"/>
                </a:moveTo>
                <a:lnTo>
                  <a:pt x="694723" y="774846"/>
                </a:lnTo>
                <a:lnTo>
                  <a:pt x="725170" y="858346"/>
                </a:lnTo>
                <a:lnTo>
                  <a:pt x="808694" y="827906"/>
                </a:lnTo>
                <a:lnTo>
                  <a:pt x="778245" y="744406"/>
                </a:lnTo>
                <a:close/>
              </a:path>
              <a:path w="2857500" h="1109345">
                <a:moveTo>
                  <a:pt x="611200" y="805285"/>
                </a:moveTo>
                <a:lnTo>
                  <a:pt x="527677" y="835724"/>
                </a:lnTo>
                <a:lnTo>
                  <a:pt x="558124" y="919224"/>
                </a:lnTo>
                <a:lnTo>
                  <a:pt x="641647" y="888785"/>
                </a:lnTo>
                <a:lnTo>
                  <a:pt x="611200" y="805285"/>
                </a:lnTo>
                <a:close/>
              </a:path>
              <a:path w="2857500" h="1109345">
                <a:moveTo>
                  <a:pt x="444154" y="866164"/>
                </a:moveTo>
                <a:lnTo>
                  <a:pt x="360631" y="896603"/>
                </a:lnTo>
                <a:lnTo>
                  <a:pt x="391078" y="980103"/>
                </a:lnTo>
                <a:lnTo>
                  <a:pt x="474601" y="949664"/>
                </a:lnTo>
                <a:lnTo>
                  <a:pt x="444154" y="866164"/>
                </a:lnTo>
                <a:close/>
              </a:path>
              <a:path w="2857500" h="1109345">
                <a:moveTo>
                  <a:pt x="204897" y="858763"/>
                </a:moveTo>
                <a:lnTo>
                  <a:pt x="0" y="1075331"/>
                </a:lnTo>
                <a:lnTo>
                  <a:pt x="296240" y="1109263"/>
                </a:lnTo>
                <a:lnTo>
                  <a:pt x="265793" y="1025763"/>
                </a:lnTo>
                <a:lnTo>
                  <a:pt x="307555" y="1010542"/>
                </a:lnTo>
                <a:lnTo>
                  <a:pt x="282659" y="942263"/>
                </a:lnTo>
                <a:lnTo>
                  <a:pt x="235344" y="942263"/>
                </a:lnTo>
                <a:lnTo>
                  <a:pt x="204897" y="858763"/>
                </a:lnTo>
                <a:close/>
              </a:path>
              <a:path w="2857500" h="1109345">
                <a:moveTo>
                  <a:pt x="277108" y="927042"/>
                </a:moveTo>
                <a:lnTo>
                  <a:pt x="235344" y="942263"/>
                </a:lnTo>
                <a:lnTo>
                  <a:pt x="282659" y="942263"/>
                </a:lnTo>
                <a:lnTo>
                  <a:pt x="277108" y="927042"/>
                </a:lnTo>
                <a:close/>
              </a:path>
            </a:pathLst>
          </a:custGeom>
          <a:solidFill>
            <a:srgbClr val="58585A"/>
          </a:solidFill>
        </p:spPr>
        <p:txBody>
          <a:bodyPr wrap="square" lIns="0" tIns="0" rIns="0" bIns="0" rtlCol="0"/>
          <a:lstStyle/>
          <a:p/>
        </p:txBody>
      </p:sp>
      <p:sp>
        <p:nvSpPr>
          <p:cNvPr id="23" name="object 23"/>
          <p:cNvSpPr txBox="1"/>
          <p:nvPr/>
        </p:nvSpPr>
        <p:spPr>
          <a:xfrm>
            <a:off x="8289956" y="2539974"/>
            <a:ext cx="330683" cy="274115"/>
          </a:xfrm>
          <a:prstGeom prst="rect">
            <a:avLst/>
          </a:prstGeom>
        </p:spPr>
        <p:txBody>
          <a:bodyPr vert="horz" wrap="square" lIns="0" tIns="10860" rIns="0" bIns="0" rtlCol="0">
            <a:spAutoFit/>
          </a:bodyPr>
          <a:lstStyle/>
          <a:p>
            <a:pPr marL="10795">
              <a:spcBef>
                <a:spcPts val="85"/>
              </a:spcBef>
            </a:pPr>
            <a:r>
              <a:rPr sz="1710" spc="26" dirty="0">
                <a:solidFill>
                  <a:srgbClr val="FFFFFF"/>
                </a:solidFill>
                <a:latin typeface="Arial" panose="020B0604020202020204"/>
                <a:cs typeface="Arial" panose="020B0604020202020204"/>
              </a:rPr>
              <a:t>PC</a:t>
            </a:r>
            <a:endParaRPr sz="1710">
              <a:latin typeface="Arial" panose="020B0604020202020204"/>
              <a:cs typeface="Arial" panose="020B0604020202020204"/>
            </a:endParaRPr>
          </a:p>
        </p:txBody>
      </p:sp>
      <p:sp>
        <p:nvSpPr>
          <p:cNvPr id="24" name="object 24"/>
          <p:cNvSpPr/>
          <p:nvPr/>
        </p:nvSpPr>
        <p:spPr>
          <a:xfrm>
            <a:off x="6523046" y="2577205"/>
            <a:ext cx="585881" cy="633680"/>
          </a:xfrm>
          <a:prstGeom prst="rect">
            <a:avLst/>
          </a:prstGeom>
          <a:blipFill>
            <a:blip r:embed="rId8" cstate="print"/>
            <a:stretch>
              <a:fillRect/>
            </a:stretch>
          </a:blipFill>
        </p:spPr>
        <p:txBody>
          <a:bodyPr wrap="square" lIns="0" tIns="0" rIns="0" bIns="0" rtlCol="0"/>
          <a:lstStyle/>
          <a:p/>
        </p:txBody>
      </p:sp>
      <p:sp>
        <p:nvSpPr>
          <p:cNvPr id="25" name="object 25"/>
          <p:cNvSpPr/>
          <p:nvPr/>
        </p:nvSpPr>
        <p:spPr>
          <a:xfrm>
            <a:off x="4384488" y="3901025"/>
            <a:ext cx="1281463" cy="0"/>
          </a:xfrm>
          <a:custGeom>
            <a:avLst/>
            <a:gdLst/>
            <a:ahLst/>
            <a:cxnLst/>
            <a:rect l="l" t="t" r="r" b="b"/>
            <a:pathLst>
              <a:path w="1498600">
                <a:moveTo>
                  <a:pt x="0" y="0"/>
                </a:moveTo>
                <a:lnTo>
                  <a:pt x="1498599" y="1"/>
                </a:lnTo>
              </a:path>
            </a:pathLst>
          </a:custGeom>
          <a:ln w="38089">
            <a:solidFill>
              <a:srgbClr val="58585A"/>
            </a:solidFill>
          </a:ln>
        </p:spPr>
        <p:txBody>
          <a:bodyPr wrap="square" lIns="0" tIns="0" rIns="0" bIns="0" rtlCol="0"/>
          <a:lstStyle/>
          <a:p/>
        </p:txBody>
      </p:sp>
      <p:sp>
        <p:nvSpPr>
          <p:cNvPr id="26" name="object 26"/>
          <p:cNvSpPr txBox="1"/>
          <p:nvPr/>
        </p:nvSpPr>
        <p:spPr>
          <a:xfrm>
            <a:off x="4304007" y="4149209"/>
            <a:ext cx="305162" cy="537264"/>
          </a:xfrm>
          <a:prstGeom prst="rect">
            <a:avLst/>
          </a:prstGeom>
        </p:spPr>
        <p:txBody>
          <a:bodyPr vert="horz" wrap="square" lIns="0" tIns="10860" rIns="0" bIns="0" rtlCol="0">
            <a:spAutoFit/>
          </a:bodyPr>
          <a:lstStyle/>
          <a:p>
            <a:pPr marL="10795">
              <a:spcBef>
                <a:spcPts val="85"/>
              </a:spcBef>
            </a:pPr>
            <a:r>
              <a:rPr sz="1710" spc="21" dirty="0">
                <a:solidFill>
                  <a:srgbClr val="CC0000"/>
                </a:solidFill>
                <a:latin typeface="Arial" panose="020B0604020202020204"/>
                <a:cs typeface="Arial" panose="020B0604020202020204"/>
              </a:rPr>
              <a:t>hw</a:t>
            </a:r>
            <a:endParaRPr sz="1710">
              <a:latin typeface="Arial" panose="020B0604020202020204"/>
              <a:cs typeface="Arial" panose="020B0604020202020204"/>
            </a:endParaRPr>
          </a:p>
        </p:txBody>
      </p:sp>
      <p:sp>
        <p:nvSpPr>
          <p:cNvPr id="27" name="object 27"/>
          <p:cNvSpPr txBox="1"/>
          <p:nvPr/>
        </p:nvSpPr>
        <p:spPr>
          <a:xfrm>
            <a:off x="4308635" y="3281009"/>
            <a:ext cx="292673" cy="537264"/>
          </a:xfrm>
          <a:prstGeom prst="rect">
            <a:avLst/>
          </a:prstGeom>
        </p:spPr>
        <p:txBody>
          <a:bodyPr vert="horz" wrap="square" lIns="0" tIns="10860" rIns="0" bIns="0" rtlCol="0">
            <a:spAutoFit/>
          </a:bodyPr>
          <a:lstStyle/>
          <a:p>
            <a:pPr marL="10795">
              <a:spcBef>
                <a:spcPts val="85"/>
              </a:spcBef>
            </a:pPr>
            <a:r>
              <a:rPr sz="1710" spc="21" dirty="0">
                <a:solidFill>
                  <a:srgbClr val="CC0000"/>
                </a:solidFill>
                <a:latin typeface="Arial" panose="020B0604020202020204"/>
                <a:cs typeface="Arial" panose="020B0604020202020204"/>
              </a:rPr>
              <a:t>sw</a:t>
            </a:r>
            <a:endParaRPr sz="1710">
              <a:latin typeface="Arial" panose="020B0604020202020204"/>
              <a:cs typeface="Arial" panose="020B0604020202020204"/>
            </a:endParaRPr>
          </a:p>
        </p:txBody>
      </p:sp>
      <p:sp>
        <p:nvSpPr>
          <p:cNvPr id="28" name="object 28"/>
          <p:cNvSpPr/>
          <p:nvPr/>
        </p:nvSpPr>
        <p:spPr>
          <a:xfrm>
            <a:off x="4666844" y="5171628"/>
            <a:ext cx="325796" cy="0"/>
          </a:xfrm>
          <a:custGeom>
            <a:avLst/>
            <a:gdLst/>
            <a:ahLst/>
            <a:cxnLst/>
            <a:rect l="l" t="t" r="r" b="b"/>
            <a:pathLst>
              <a:path w="381000">
                <a:moveTo>
                  <a:pt x="0" y="0"/>
                </a:moveTo>
                <a:lnTo>
                  <a:pt x="381000" y="1"/>
                </a:lnTo>
              </a:path>
            </a:pathLst>
          </a:custGeom>
          <a:ln w="63482">
            <a:solidFill>
              <a:srgbClr val="58585A"/>
            </a:solidFill>
          </a:ln>
        </p:spPr>
        <p:txBody>
          <a:bodyPr wrap="square" lIns="0" tIns="0" rIns="0" bIns="0" rtlCol="0"/>
          <a:lstStyle/>
          <a:p/>
        </p:txBody>
      </p:sp>
      <p:sp>
        <p:nvSpPr>
          <p:cNvPr id="29" name="object 29"/>
          <p:cNvSpPr txBox="1"/>
          <p:nvPr/>
        </p:nvSpPr>
        <p:spPr>
          <a:xfrm>
            <a:off x="3980210" y="1726649"/>
            <a:ext cx="5085671" cy="497894"/>
          </a:xfrm>
          <a:prstGeom prst="rect">
            <a:avLst/>
          </a:prstGeom>
        </p:spPr>
        <p:txBody>
          <a:bodyPr vert="horz" wrap="square" lIns="0" tIns="10860" rIns="0" bIns="0" rtlCol="0">
            <a:spAutoFit/>
          </a:bodyPr>
          <a:lstStyle/>
          <a:p>
            <a:pPr marR="4445" algn="r">
              <a:spcBef>
                <a:spcPts val="85"/>
              </a:spcBef>
            </a:pPr>
            <a:r>
              <a:rPr sz="2050" spc="-4" dirty="0">
                <a:solidFill>
                  <a:srgbClr val="CC0000"/>
                </a:solidFill>
                <a:latin typeface="Tahoma" panose="020B0604030504040204"/>
                <a:cs typeface="Tahoma" panose="020B0604030504040204"/>
              </a:rPr>
              <a:t>C</a:t>
            </a:r>
            <a:r>
              <a:rPr sz="2050" spc="-9" dirty="0">
                <a:solidFill>
                  <a:srgbClr val="CC0000"/>
                </a:solidFill>
                <a:latin typeface="Tahoma" panose="020B0604030504040204"/>
                <a:cs typeface="Tahoma" panose="020B0604030504040204"/>
              </a:rPr>
              <a:t>o</a:t>
            </a:r>
            <a:r>
              <a:rPr sz="2050" dirty="0">
                <a:solidFill>
                  <a:srgbClr val="CC0000"/>
                </a:solidFill>
                <a:latin typeface="Tahoma" panose="020B0604030504040204"/>
                <a:cs typeface="Tahoma" panose="020B0604030504040204"/>
              </a:rPr>
              <a:t>n</a:t>
            </a:r>
            <a:r>
              <a:rPr sz="2050" spc="-9" dirty="0">
                <a:solidFill>
                  <a:srgbClr val="CC0000"/>
                </a:solidFill>
                <a:latin typeface="Tahoma" panose="020B0604030504040204"/>
                <a:cs typeface="Tahoma" panose="020B0604030504040204"/>
              </a:rPr>
              <a:t>tro</a:t>
            </a:r>
            <a:r>
              <a:rPr sz="2050" spc="-4" dirty="0">
                <a:solidFill>
                  <a:srgbClr val="CC0000"/>
                </a:solidFill>
                <a:latin typeface="Tahoma" panose="020B0604030504040204"/>
                <a:cs typeface="Tahoma" panose="020B0604030504040204"/>
              </a:rPr>
              <a:t>l</a:t>
            </a:r>
            <a:r>
              <a:rPr sz="2050" spc="-9" dirty="0">
                <a:solidFill>
                  <a:srgbClr val="CC0000"/>
                </a:solidFill>
                <a:latin typeface="Tahoma" panose="020B0604030504040204"/>
                <a:cs typeface="Tahoma" panose="020B0604030504040204"/>
              </a:rPr>
              <a:t>l</a:t>
            </a:r>
            <a:r>
              <a:rPr sz="2050" spc="-13" dirty="0">
                <a:solidFill>
                  <a:srgbClr val="CC0000"/>
                </a:solidFill>
                <a:latin typeface="Tahoma" panose="020B0604030504040204"/>
                <a:cs typeface="Tahoma" panose="020B0604030504040204"/>
              </a:rPr>
              <a:t>e</a:t>
            </a:r>
            <a:r>
              <a:rPr sz="2050" dirty="0">
                <a:solidFill>
                  <a:srgbClr val="CC0000"/>
                </a:solidFill>
                <a:latin typeface="Tahoma" panose="020B0604030504040204"/>
                <a:cs typeface="Tahoma" panose="020B0604030504040204"/>
              </a:rPr>
              <a:t>r</a:t>
            </a:r>
            <a:endParaRPr sz="2050" dirty="0">
              <a:latin typeface="Tahoma" panose="020B0604030504040204"/>
              <a:cs typeface="Tahoma" panose="020B0604030504040204"/>
            </a:endParaRPr>
          </a:p>
          <a:p>
            <a:pPr marL="10795"/>
            <a:r>
              <a:rPr sz="1110" i="1" spc="-13" dirty="0">
                <a:latin typeface="Arial" panose="020B0604020202020204"/>
                <a:cs typeface="Arial" panose="020B0604020202020204"/>
              </a:rPr>
              <a:t>OpenFlow </a:t>
            </a:r>
            <a:r>
              <a:rPr sz="1110" i="1" spc="-9" dirty="0">
                <a:latin typeface="Arial" panose="020B0604020202020204"/>
                <a:cs typeface="Arial" panose="020B0604020202020204"/>
              </a:rPr>
              <a:t>Switch</a:t>
            </a:r>
            <a:r>
              <a:rPr sz="1110" i="1" spc="-26" dirty="0">
                <a:latin typeface="Arial" panose="020B0604020202020204"/>
                <a:cs typeface="Arial" panose="020B0604020202020204"/>
              </a:rPr>
              <a:t> </a:t>
            </a:r>
            <a:r>
              <a:rPr sz="1110" i="1" spc="-9" dirty="0">
                <a:latin typeface="Arial" panose="020B0604020202020204"/>
                <a:cs typeface="Arial" panose="020B0604020202020204"/>
              </a:rPr>
              <a:t>specification</a:t>
            </a:r>
            <a:endParaRPr sz="1110" dirty="0">
              <a:latin typeface="Arial" panose="020B0604020202020204"/>
              <a:cs typeface="Arial" panose="020B0604020202020204"/>
            </a:endParaRPr>
          </a:p>
        </p:txBody>
      </p:sp>
      <p:sp>
        <p:nvSpPr>
          <p:cNvPr id="30" name="object 30"/>
          <p:cNvSpPr txBox="1">
            <a:spLocks noGrp="1"/>
          </p:cNvSpPr>
          <p:nvPr>
            <p:ph type="title"/>
          </p:nvPr>
        </p:nvSpPr>
        <p:spPr>
          <a:xfrm>
            <a:off x="1225719" y="816690"/>
            <a:ext cx="5374543" cy="826830"/>
          </a:xfrm>
          <a:prstGeom prst="rect">
            <a:avLst/>
          </a:prstGeom>
        </p:spPr>
        <p:txBody>
          <a:bodyPr vert="horz" wrap="square" lIns="0" tIns="10860" rIns="0" bIns="0" numCol="1" rtlCol="0" anchor="ctr" anchorCtr="0" compatLnSpc="1">
            <a:spAutoFit/>
          </a:bodyPr>
          <a:lstStyle/>
          <a:p>
            <a:pPr marL="10795">
              <a:spcBef>
                <a:spcPts val="85"/>
              </a:spcBef>
            </a:pPr>
            <a:r>
              <a:rPr sz="2650" spc="17" dirty="0">
                <a:solidFill>
                  <a:srgbClr val="58585A"/>
                </a:solidFill>
                <a:latin typeface="Gill Sans MT" panose="020B0502020104020203"/>
                <a:cs typeface="Gill Sans MT" panose="020B0502020104020203"/>
              </a:rPr>
              <a:t>ONF </a:t>
            </a:r>
            <a:r>
              <a:rPr sz="2650" spc="435" dirty="0">
                <a:solidFill>
                  <a:srgbClr val="58585A"/>
                </a:solidFill>
                <a:latin typeface="Gill Sans MT" panose="020B0502020104020203"/>
                <a:cs typeface="Gill Sans MT" panose="020B0502020104020203"/>
              </a:rPr>
              <a:t>OpenFlow</a:t>
            </a:r>
            <a:r>
              <a:rPr sz="2650" spc="21" dirty="0">
                <a:solidFill>
                  <a:srgbClr val="58585A"/>
                </a:solidFill>
                <a:latin typeface="Gill Sans MT" panose="020B0502020104020203"/>
                <a:cs typeface="Gill Sans MT" panose="020B0502020104020203"/>
              </a:rPr>
              <a:t> </a:t>
            </a:r>
            <a:r>
              <a:rPr sz="2650" spc="539" dirty="0">
                <a:solidFill>
                  <a:srgbClr val="58585A"/>
                </a:solidFill>
                <a:latin typeface="Gill Sans MT" panose="020B0502020104020203"/>
                <a:cs typeface="Gill Sans MT" panose="020B0502020104020203"/>
              </a:rPr>
              <a:t>Architecture</a:t>
            </a:r>
            <a:endParaRPr sz="2650" dirty="0">
              <a:latin typeface="Gill Sans MT" panose="020B0502020104020203"/>
              <a:cs typeface="Gill Sans MT" panose="020B0502020104020203"/>
            </a:endParaRPr>
          </a:p>
        </p:txBody>
      </p:sp>
      <p:sp>
        <p:nvSpPr>
          <p:cNvPr id="33" name="Título 127"/>
          <p:cNvSpPr txBox="1"/>
          <p:nvPr/>
        </p:nvSpPr>
        <p:spPr bwMode="auto">
          <a:xfrm>
            <a:off x="611188" y="115888"/>
            <a:ext cx="780097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600" b="1">
                <a:solidFill>
                  <a:schemeClr val="bg1"/>
                </a:solidFill>
                <a:latin typeface="+mj-lt"/>
                <a:ea typeface="宋体" panose="02010600030101010101" pitchFamily="2" charset="-122"/>
                <a:cs typeface="宋体" panose="02010600030101010101" pitchFamily="2" charset="-122"/>
              </a:defRPr>
            </a:lvl1pPr>
            <a:lvl2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2pPr>
            <a:lvl3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3pPr>
            <a:lvl4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4pPr>
            <a:lvl5pPr algn="l" rtl="0" eaLnBrk="0" fontAlgn="base" hangingPunct="0">
              <a:spcBef>
                <a:spcPct val="0"/>
              </a:spcBef>
              <a:spcAft>
                <a:spcPct val="0"/>
              </a:spcAft>
              <a:defRPr sz="3600" b="1">
                <a:solidFill>
                  <a:schemeClr val="bg1"/>
                </a:solidFill>
                <a:latin typeface="Verdana" panose="020B0604030504040204" charset="0"/>
                <a:ea typeface="宋体" panose="02010600030101010101" pitchFamily="2" charset="-122"/>
                <a:cs typeface="宋体" panose="02010600030101010101" pitchFamily="2" charset="-122"/>
              </a:defRPr>
            </a:lvl5pPr>
            <a:lvl6pPr marL="457200" algn="l" rtl="0" fontAlgn="base">
              <a:spcBef>
                <a:spcPct val="0"/>
              </a:spcBef>
              <a:spcAft>
                <a:spcPct val="0"/>
              </a:spcAft>
              <a:defRPr sz="3600" b="1">
                <a:solidFill>
                  <a:schemeClr val="bg1"/>
                </a:solidFill>
                <a:latin typeface="Verdana" panose="020B0604030504040204" charset="0"/>
              </a:defRPr>
            </a:lvl6pPr>
            <a:lvl7pPr marL="914400" algn="l" rtl="0" fontAlgn="base">
              <a:spcBef>
                <a:spcPct val="0"/>
              </a:spcBef>
              <a:spcAft>
                <a:spcPct val="0"/>
              </a:spcAft>
              <a:defRPr sz="3600" b="1">
                <a:solidFill>
                  <a:schemeClr val="bg1"/>
                </a:solidFill>
                <a:latin typeface="Verdana" panose="020B0604030504040204" charset="0"/>
              </a:defRPr>
            </a:lvl7pPr>
            <a:lvl8pPr marL="1371600" algn="l" rtl="0" fontAlgn="base">
              <a:spcBef>
                <a:spcPct val="0"/>
              </a:spcBef>
              <a:spcAft>
                <a:spcPct val="0"/>
              </a:spcAft>
              <a:defRPr sz="3600" b="1">
                <a:solidFill>
                  <a:schemeClr val="bg1"/>
                </a:solidFill>
                <a:latin typeface="Verdana" panose="020B0604030504040204" charset="0"/>
              </a:defRPr>
            </a:lvl8pPr>
            <a:lvl9pPr marL="1828800" algn="l" rtl="0" fontAlgn="base">
              <a:spcBef>
                <a:spcPct val="0"/>
              </a:spcBef>
              <a:spcAft>
                <a:spcPct val="0"/>
              </a:spcAft>
              <a:defRPr sz="3600" b="1">
                <a:solidFill>
                  <a:schemeClr val="bg1"/>
                </a:solidFill>
                <a:latin typeface="Verdana" panose="020B0604030504040204" charset="0"/>
              </a:defRPr>
            </a:lvl9pPr>
          </a:lstStyle>
          <a:p>
            <a:pPr>
              <a:buFontTx/>
            </a:pPr>
            <a:r>
              <a:rPr lang="zh-CN" altLang="en-US" kern="0" dirty="0">
                <a:ea typeface="宋体" panose="02010600030101010101" pitchFamily="2" charset="-122"/>
              </a:rPr>
              <a:t>典型的结构</a:t>
            </a:r>
            <a:endParaRPr lang="en-US" altLang="zh-CN" kern="0" dirty="0">
              <a:ea typeface="宋体" panose="02010600030101010101" pitchFamily="2" charset="-122"/>
            </a:endParaRPr>
          </a:p>
        </p:txBody>
      </p:sp>
      <p:sp>
        <p:nvSpPr>
          <p:cNvPr id="35" name="object 4"/>
          <p:cNvSpPr/>
          <p:nvPr/>
        </p:nvSpPr>
        <p:spPr>
          <a:xfrm>
            <a:off x="44358" y="2451233"/>
            <a:ext cx="3017003" cy="2436637"/>
          </a:xfrm>
          <a:prstGeom prst="rect">
            <a:avLst/>
          </a:prstGeom>
          <a:blipFill>
            <a:blip r:embed="rId9" cstate="print"/>
            <a:stretch>
              <a:fillRect/>
            </a:stretch>
          </a:blipFill>
        </p:spPr>
        <p:txBody>
          <a:bodyPr wrap="square" lIns="0" tIns="0" rIns="0" bIns="0" rtlCol="0"/>
          <a:lstStyle/>
          <a:p/>
        </p:txBody>
      </p:sp>
      <p:sp>
        <p:nvSpPr>
          <p:cNvPr id="36" name="Right Arrow 35"/>
          <p:cNvSpPr/>
          <p:nvPr/>
        </p:nvSpPr>
        <p:spPr bwMode="auto">
          <a:xfrm>
            <a:off x="3095803" y="3037259"/>
            <a:ext cx="298646" cy="1076129"/>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6494463"/>
            <a:ext cx="3905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11" name="Rectangle 2"/>
          <p:cNvSpPr/>
          <p:nvPr/>
        </p:nvSpPr>
        <p:spPr bwMode="auto">
          <a:xfrm>
            <a:off x="381000" y="6477000"/>
            <a:ext cx="219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solidFill>
                  <a:srgbClr val="808080"/>
                </a:solidFill>
                <a:cs typeface="Arial" panose="020B0604020202020204" pitchFamily="34" charset="0"/>
                <a:sym typeface="Arial" panose="020B0604020202020204" pitchFamily="34" charset="0"/>
              </a:rPr>
              <a:t>OpenFlowSwitch.org</a:t>
            </a:r>
            <a:endParaRPr lang="en-US" altLang="zh-TW">
              <a:solidFill>
                <a:srgbClr val="808080"/>
              </a:solidFill>
              <a:cs typeface="Arial" panose="020B0604020202020204" pitchFamily="34" charset="0"/>
              <a:sym typeface="Arial" panose="020B0604020202020204" pitchFamily="34" charset="0"/>
            </a:endParaRPr>
          </a:p>
        </p:txBody>
      </p:sp>
      <p:sp>
        <p:nvSpPr>
          <p:cNvPr id="43012" name="Rectangle 3"/>
          <p:cNvSpPr/>
          <p:nvPr/>
        </p:nvSpPr>
        <p:spPr bwMode="auto">
          <a:xfrm>
            <a:off x="0" y="6172200"/>
            <a:ext cx="3505200" cy="685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pic>
        <p:nvPicPr>
          <p:cNvPr id="4301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301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5791200"/>
            <a:ext cx="1143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15" name="Line 6"/>
          <p:cNvSpPr>
            <a:spLocks noChangeShapeType="1"/>
          </p:cNvSpPr>
          <p:nvPr/>
        </p:nvSpPr>
        <p:spPr bwMode="auto">
          <a:xfrm flipH="1">
            <a:off x="2514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6" name="Line 7"/>
          <p:cNvSpPr>
            <a:spLocks noChangeShapeType="1"/>
          </p:cNvSpPr>
          <p:nvPr/>
        </p:nvSpPr>
        <p:spPr bwMode="auto">
          <a:xfrm>
            <a:off x="6248400" y="5410200"/>
            <a:ext cx="4572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Rectangle 8"/>
          <p:cNvSpPr/>
          <p:nvPr/>
        </p:nvSpPr>
        <p:spPr bwMode="auto">
          <a:xfrm>
            <a:off x="7258050" y="971550"/>
            <a:ext cx="16033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lnSpc>
                <a:spcPct val="90000"/>
              </a:lnSpc>
            </a:pPr>
            <a:r>
              <a:rPr lang="en-US" altLang="zh-TW" sz="2800">
                <a:solidFill>
                  <a:srgbClr val="333399"/>
                </a:solidFill>
                <a:latin typeface="Tahoma" panose="020B0604030504040204" pitchFamily="34" charset="0"/>
                <a:cs typeface="Tahoma" panose="020B0604030504040204" pitchFamily="34" charset="0"/>
                <a:sym typeface="Tahoma" panose="020B0604030504040204" pitchFamily="34" charset="0"/>
              </a:rPr>
              <a:t>Controller</a:t>
            </a:r>
            <a:endParaRPr lang="en-US" altLang="zh-TW" sz="2800">
              <a:solidFill>
                <a:srgbClr val="333399"/>
              </a:solidFill>
              <a:latin typeface="Tahoma" panose="020B0604030504040204" pitchFamily="34" charset="0"/>
              <a:cs typeface="Tahoma" panose="020B0604030504040204" pitchFamily="34" charset="0"/>
              <a:sym typeface="Tahoma" panose="020B0604030504040204" pitchFamily="34" charset="0"/>
            </a:endParaRPr>
          </a:p>
        </p:txBody>
      </p:sp>
      <p:grpSp>
        <p:nvGrpSpPr>
          <p:cNvPr id="43018" name="Group 9"/>
          <p:cNvGrpSpPr/>
          <p:nvPr/>
        </p:nvGrpSpPr>
        <p:grpSpPr bwMode="auto">
          <a:xfrm>
            <a:off x="4724400" y="4572000"/>
            <a:ext cx="2057400" cy="838200"/>
            <a:chOff x="0" y="0"/>
            <a:chExt cx="1296" cy="528"/>
          </a:xfrm>
        </p:grpSpPr>
        <p:sp>
          <p:nvSpPr>
            <p:cNvPr id="43081" name="AutoShape 10"/>
            <p:cNvSpPr/>
            <p:nvPr/>
          </p:nvSpPr>
          <p:spPr bwMode="auto">
            <a:xfrm>
              <a:off x="0" y="0"/>
              <a:ext cx="1296" cy="528"/>
            </a:xfrm>
            <a:custGeom>
              <a:avLst/>
              <a:gdLst>
                <a:gd name="T0" fmla="*/ 39 w 21600"/>
                <a:gd name="T1" fmla="*/ 0 h 21600"/>
                <a:gd name="T2" fmla="*/ 0 w 21600"/>
                <a:gd name="T3" fmla="*/ 3 h 21600"/>
                <a:gd name="T4" fmla="*/ 0 w 21600"/>
                <a:gd name="T5" fmla="*/ 10 h 21600"/>
                <a:gd name="T6" fmla="*/ 39 w 21600"/>
                <a:gd name="T7" fmla="*/ 13 h 21600"/>
                <a:gd name="T8" fmla="*/ 78 w 21600"/>
                <a:gd name="T9" fmla="*/ 10 h 21600"/>
                <a:gd name="T10" fmla="*/ 78 w 21600"/>
                <a:gd name="T11" fmla="*/ 3 h 21600"/>
                <a:gd name="T12" fmla="*/ 39 w 21600"/>
                <a:gd name="T13" fmla="*/ 0 h 21600"/>
                <a:gd name="T14" fmla="*/ 39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43082" name="AutoShape 11"/>
            <p:cNvSpPr/>
            <p:nvPr/>
          </p:nvSpPr>
          <p:spPr bwMode="auto">
            <a:xfrm>
              <a:off x="0" y="0"/>
              <a:ext cx="1296" cy="264"/>
            </a:xfrm>
            <a:custGeom>
              <a:avLst/>
              <a:gdLst>
                <a:gd name="T0" fmla="*/ 39 w 21600"/>
                <a:gd name="T1" fmla="*/ 0 h 21600"/>
                <a:gd name="T2" fmla="*/ 0 w 21600"/>
                <a:gd name="T3" fmla="*/ 2 h 21600"/>
                <a:gd name="T4" fmla="*/ 39 w 21600"/>
                <a:gd name="T5" fmla="*/ 3 h 21600"/>
                <a:gd name="T6" fmla="*/ 78 w 21600"/>
                <a:gd name="T7" fmla="*/ 2 h 21600"/>
                <a:gd name="T8" fmla="*/ 39 w 21600"/>
                <a:gd name="T9" fmla="*/ 0 h 21600"/>
                <a:gd name="T10" fmla="*/ 39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43083" name="Rectangle 12"/>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grpSp>
      <p:pic>
        <p:nvPicPr>
          <p:cNvPr id="43019"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371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20" name="Rectangle 14"/>
          <p:cNvSpPr/>
          <p:nvPr/>
        </p:nvSpPr>
        <p:spPr bwMode="auto">
          <a:xfrm>
            <a:off x="51054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rPr>
              <a:t>OpenFlow </a:t>
            </a:r>
            <a:endPar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endParaRPr>
          </a:p>
          <a:p>
            <a:pPr algn="ctr" eaLnBrk="1" hangingPunct="1"/>
            <a:r>
              <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rPr>
              <a:t>Switch</a:t>
            </a:r>
            <a:endPar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endParaRPr>
          </a:p>
        </p:txBody>
      </p:sp>
      <p:sp>
        <p:nvSpPr>
          <p:cNvPr id="43021" name="Rectangle 15"/>
          <p:cNvSpPr/>
          <p:nvPr/>
        </p:nvSpPr>
        <p:spPr bwMode="auto">
          <a:xfrm>
            <a:off x="7850188" y="1828800"/>
            <a:ext cx="504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solidFill>
                  <a:srgbClr val="FFFFFF"/>
                </a:solidFill>
                <a:cs typeface="Arial" panose="020B0604020202020204" pitchFamily="34" charset="0"/>
                <a:sym typeface="Arial" panose="020B0604020202020204" pitchFamily="34" charset="0"/>
              </a:rPr>
              <a:t>PC</a:t>
            </a:r>
            <a:endParaRPr lang="en-US" altLang="zh-TW">
              <a:solidFill>
                <a:srgbClr val="FFFFFF"/>
              </a:solidFill>
              <a:cs typeface="Arial" panose="020B0604020202020204" pitchFamily="34" charset="0"/>
              <a:sym typeface="Arial" panose="020B0604020202020204" pitchFamily="34" charset="0"/>
            </a:endParaRPr>
          </a:p>
        </p:txBody>
      </p:sp>
      <p:sp>
        <p:nvSpPr>
          <p:cNvPr id="43022" name="Rectangle 16"/>
          <p:cNvSpPr>
            <a:spLocks noGrp="1" noChangeArrowheads="1"/>
          </p:cNvSpPr>
          <p:nvPr>
            <p:ph type="title" idx="4294967295"/>
          </p:nvPr>
        </p:nvSpPr>
        <p:spPr>
          <a:xfrm>
            <a:off x="150813" y="-72624"/>
            <a:ext cx="8229600" cy="1008063"/>
          </a:xfrm>
        </p:spPr>
        <p:txBody>
          <a:bodyPr lIns="50800" tIns="50800" rIns="132080" bIns="50800"/>
          <a:lstStyle/>
          <a:p>
            <a:pPr marL="40005" eaLnBrk="1" hangingPunct="1"/>
            <a:r>
              <a:rPr lang="en-US" altLang="zh-TW" sz="4000" dirty="0">
                <a:ea typeface="MS PGothic" panose="020B0600070205080204" pitchFamily="34" charset="-128"/>
              </a:rPr>
              <a:t>OpenFlow</a:t>
            </a:r>
            <a:r>
              <a:rPr lang="zh-CN" altLang="en-US" sz="4000" dirty="0">
                <a:ea typeface="MS PGothic" panose="020B0600070205080204" pitchFamily="34" charset="-128"/>
              </a:rPr>
              <a:t>例子</a:t>
            </a:r>
            <a:endParaRPr lang="en-US" altLang="zh-TW" sz="2800" dirty="0">
              <a:solidFill>
                <a:srgbClr val="333399"/>
              </a:solidFill>
              <a:ea typeface="MS PGothic" panose="020B0600070205080204" pitchFamily="34" charset="-128"/>
            </a:endParaRPr>
          </a:p>
        </p:txBody>
      </p:sp>
      <p:pic>
        <p:nvPicPr>
          <p:cNvPr id="43023"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43024" name="Group 18"/>
          <p:cNvGrpSpPr/>
          <p:nvPr/>
        </p:nvGrpSpPr>
        <p:grpSpPr bwMode="auto">
          <a:xfrm>
            <a:off x="977900" y="4572000"/>
            <a:ext cx="2057400" cy="838200"/>
            <a:chOff x="0" y="0"/>
            <a:chExt cx="1296" cy="528"/>
          </a:xfrm>
        </p:grpSpPr>
        <p:sp>
          <p:nvSpPr>
            <p:cNvPr id="43078" name="AutoShape 19"/>
            <p:cNvSpPr/>
            <p:nvPr/>
          </p:nvSpPr>
          <p:spPr bwMode="auto">
            <a:xfrm>
              <a:off x="0" y="0"/>
              <a:ext cx="1296" cy="528"/>
            </a:xfrm>
            <a:custGeom>
              <a:avLst/>
              <a:gdLst>
                <a:gd name="T0" fmla="*/ 39 w 21600"/>
                <a:gd name="T1" fmla="*/ 0 h 21600"/>
                <a:gd name="T2" fmla="*/ 0 w 21600"/>
                <a:gd name="T3" fmla="*/ 3 h 21600"/>
                <a:gd name="T4" fmla="*/ 0 w 21600"/>
                <a:gd name="T5" fmla="*/ 10 h 21600"/>
                <a:gd name="T6" fmla="*/ 39 w 21600"/>
                <a:gd name="T7" fmla="*/ 13 h 21600"/>
                <a:gd name="T8" fmla="*/ 78 w 21600"/>
                <a:gd name="T9" fmla="*/ 10 h 21600"/>
                <a:gd name="T10" fmla="*/ 78 w 21600"/>
                <a:gd name="T11" fmla="*/ 3 h 21600"/>
                <a:gd name="T12" fmla="*/ 39 w 21600"/>
                <a:gd name="T13" fmla="*/ 0 h 21600"/>
                <a:gd name="T14" fmla="*/ 39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43079" name="AutoShape 20"/>
            <p:cNvSpPr/>
            <p:nvPr/>
          </p:nvSpPr>
          <p:spPr bwMode="auto">
            <a:xfrm>
              <a:off x="0" y="0"/>
              <a:ext cx="1296" cy="264"/>
            </a:xfrm>
            <a:custGeom>
              <a:avLst/>
              <a:gdLst>
                <a:gd name="T0" fmla="*/ 39 w 21600"/>
                <a:gd name="T1" fmla="*/ 0 h 21600"/>
                <a:gd name="T2" fmla="*/ 0 w 21600"/>
                <a:gd name="T3" fmla="*/ 2 h 21600"/>
                <a:gd name="T4" fmla="*/ 39 w 21600"/>
                <a:gd name="T5" fmla="*/ 3 h 21600"/>
                <a:gd name="T6" fmla="*/ 78 w 21600"/>
                <a:gd name="T7" fmla="*/ 2 h 21600"/>
                <a:gd name="T8" fmla="*/ 39 w 21600"/>
                <a:gd name="T9" fmla="*/ 0 h 21600"/>
                <a:gd name="T10" fmla="*/ 39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43080" name="Rectangle 21"/>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grpSp>
      <p:sp>
        <p:nvSpPr>
          <p:cNvPr id="43025" name="Rectangle 22"/>
          <p:cNvSpPr/>
          <p:nvPr/>
        </p:nvSpPr>
        <p:spPr bwMode="auto">
          <a:xfrm>
            <a:off x="1447800" y="4632325"/>
            <a:ext cx="11636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rPr>
              <a:t>OpenFlow </a:t>
            </a:r>
            <a:endPar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endParaRPr>
          </a:p>
          <a:p>
            <a:pPr algn="ctr" eaLnBrk="1" hangingPunct="1"/>
            <a:r>
              <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rPr>
              <a:t>Switch</a:t>
            </a:r>
            <a:endPar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endParaRPr>
          </a:p>
        </p:txBody>
      </p:sp>
      <p:pic>
        <p:nvPicPr>
          <p:cNvPr id="43026"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08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43027" name="Group 24"/>
          <p:cNvGrpSpPr/>
          <p:nvPr/>
        </p:nvGrpSpPr>
        <p:grpSpPr bwMode="auto">
          <a:xfrm>
            <a:off x="3124200" y="1905000"/>
            <a:ext cx="2057400" cy="838200"/>
            <a:chOff x="0" y="0"/>
            <a:chExt cx="1296" cy="528"/>
          </a:xfrm>
        </p:grpSpPr>
        <p:sp>
          <p:nvSpPr>
            <p:cNvPr id="43075" name="AutoShape 25"/>
            <p:cNvSpPr/>
            <p:nvPr/>
          </p:nvSpPr>
          <p:spPr bwMode="auto">
            <a:xfrm>
              <a:off x="0" y="0"/>
              <a:ext cx="1296" cy="528"/>
            </a:xfrm>
            <a:custGeom>
              <a:avLst/>
              <a:gdLst>
                <a:gd name="T0" fmla="*/ 39 w 21600"/>
                <a:gd name="T1" fmla="*/ 0 h 21600"/>
                <a:gd name="T2" fmla="*/ 0 w 21600"/>
                <a:gd name="T3" fmla="*/ 3 h 21600"/>
                <a:gd name="T4" fmla="*/ 0 w 21600"/>
                <a:gd name="T5" fmla="*/ 10 h 21600"/>
                <a:gd name="T6" fmla="*/ 39 w 21600"/>
                <a:gd name="T7" fmla="*/ 13 h 21600"/>
                <a:gd name="T8" fmla="*/ 78 w 21600"/>
                <a:gd name="T9" fmla="*/ 10 h 21600"/>
                <a:gd name="T10" fmla="*/ 78 w 21600"/>
                <a:gd name="T11" fmla="*/ 3 h 21600"/>
                <a:gd name="T12" fmla="*/ 39 w 21600"/>
                <a:gd name="T13" fmla="*/ 0 h 21600"/>
                <a:gd name="T14" fmla="*/ 39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43076" name="AutoShape 26"/>
            <p:cNvSpPr/>
            <p:nvPr/>
          </p:nvSpPr>
          <p:spPr bwMode="auto">
            <a:xfrm>
              <a:off x="0" y="0"/>
              <a:ext cx="1296" cy="264"/>
            </a:xfrm>
            <a:custGeom>
              <a:avLst/>
              <a:gdLst>
                <a:gd name="T0" fmla="*/ 39 w 21600"/>
                <a:gd name="T1" fmla="*/ 0 h 21600"/>
                <a:gd name="T2" fmla="*/ 0 w 21600"/>
                <a:gd name="T3" fmla="*/ 2 h 21600"/>
                <a:gd name="T4" fmla="*/ 39 w 21600"/>
                <a:gd name="T5" fmla="*/ 3 h 21600"/>
                <a:gd name="T6" fmla="*/ 78 w 21600"/>
                <a:gd name="T7" fmla="*/ 2 h 21600"/>
                <a:gd name="T8" fmla="*/ 39 w 21600"/>
                <a:gd name="T9" fmla="*/ 0 h 21600"/>
                <a:gd name="T10" fmla="*/ 39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43077" name="Rectangle 27"/>
            <p:cNvSpPr/>
            <p:nvPr/>
          </p:nvSpPr>
          <p:spPr bwMode="auto">
            <a:xfrm>
              <a:off x="0" y="264"/>
              <a:ext cx="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grpSp>
      <p:sp>
        <p:nvSpPr>
          <p:cNvPr id="43028" name="Rectangle 28"/>
          <p:cNvSpPr/>
          <p:nvPr/>
        </p:nvSpPr>
        <p:spPr bwMode="auto">
          <a:xfrm>
            <a:off x="3560763" y="1965325"/>
            <a:ext cx="1163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rPr>
              <a:t>OpenFlow </a:t>
            </a:r>
            <a:endPar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endParaRPr>
          </a:p>
          <a:p>
            <a:pPr algn="ctr" eaLnBrk="1" hangingPunct="1"/>
            <a:r>
              <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rPr>
              <a:t>Switch</a:t>
            </a:r>
            <a:endParaRPr lang="en-US" altLang="zh-TW" sz="2000">
              <a:solidFill>
                <a:srgbClr val="333399"/>
              </a:solidFill>
              <a:latin typeface="Tahoma" panose="020B0604030504040204" pitchFamily="34" charset="0"/>
              <a:cs typeface="Tahoma" panose="020B0604030504040204" pitchFamily="34" charset="0"/>
              <a:sym typeface="Tahoma" panose="020B0604030504040204" pitchFamily="34" charset="0"/>
            </a:endParaRPr>
          </a:p>
        </p:txBody>
      </p:sp>
      <p:pic>
        <p:nvPicPr>
          <p:cNvPr id="43029" name="Picture 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041525"/>
            <a:ext cx="619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30" name="Line 30"/>
          <p:cNvSpPr>
            <a:spLocks noChangeShapeType="1"/>
          </p:cNvSpPr>
          <p:nvPr/>
        </p:nvSpPr>
        <p:spPr bwMode="auto">
          <a:xfrm>
            <a:off x="4800600" y="2667000"/>
            <a:ext cx="990600" cy="19050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1" name="Line 31"/>
          <p:cNvSpPr>
            <a:spLocks noChangeShapeType="1"/>
          </p:cNvSpPr>
          <p:nvPr/>
        </p:nvSpPr>
        <p:spPr bwMode="auto">
          <a:xfrm flipH="1">
            <a:off x="1066800" y="5410200"/>
            <a:ext cx="533400" cy="533400"/>
          </a:xfrm>
          <a:prstGeom prst="line">
            <a:avLst/>
          </a:prstGeom>
          <a:noFill/>
          <a:ln w="38100">
            <a:solidFill>
              <a:srgbClr val="8080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 name="Group 32"/>
          <p:cNvGrpSpPr/>
          <p:nvPr/>
        </p:nvGrpSpPr>
        <p:grpSpPr bwMode="auto">
          <a:xfrm>
            <a:off x="2971800" y="2133600"/>
            <a:ext cx="5045075" cy="2590800"/>
            <a:chOff x="0" y="0"/>
            <a:chExt cx="3178" cy="1632"/>
          </a:xfrm>
        </p:grpSpPr>
        <p:sp>
          <p:nvSpPr>
            <p:cNvPr id="43070" name="Rectangle 33"/>
            <p:cNvSpPr/>
            <p:nvPr/>
          </p:nvSpPr>
          <p:spPr bwMode="auto">
            <a:xfrm>
              <a:off x="2544" y="816"/>
              <a:ext cx="63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sz="1600">
                  <a:cs typeface="Arial" panose="020B0604020202020204" pitchFamily="34" charset="0"/>
                  <a:sym typeface="Arial" panose="020B0604020202020204" pitchFamily="34" charset="0"/>
                </a:rPr>
                <a:t>OpenFlow</a:t>
              </a:r>
              <a:endParaRPr lang="en-US" altLang="zh-TW" sz="1600">
                <a:cs typeface="Arial" panose="020B0604020202020204" pitchFamily="34" charset="0"/>
                <a:sym typeface="Arial" panose="020B0604020202020204" pitchFamily="34" charset="0"/>
              </a:endParaRPr>
            </a:p>
            <a:p>
              <a:pPr eaLnBrk="1" hangingPunct="1"/>
              <a:r>
                <a:rPr lang="en-US" altLang="zh-TW" sz="1600">
                  <a:cs typeface="Arial" panose="020B0604020202020204" pitchFamily="34" charset="0"/>
                  <a:sym typeface="Arial" panose="020B0604020202020204" pitchFamily="34" charset="0"/>
                </a:rPr>
                <a:t>Protocol</a:t>
              </a:r>
              <a:endParaRPr lang="en-US" altLang="zh-TW" sz="1600">
                <a:cs typeface="Arial" panose="020B0604020202020204" pitchFamily="34" charset="0"/>
                <a:sym typeface="Arial" panose="020B0604020202020204" pitchFamily="34" charset="0"/>
              </a:endParaRPr>
            </a:p>
          </p:txBody>
        </p:sp>
        <p:grpSp>
          <p:nvGrpSpPr>
            <p:cNvPr id="43071" name="Group 34"/>
            <p:cNvGrpSpPr/>
            <p:nvPr/>
          </p:nvGrpSpPr>
          <p:grpSpPr bwMode="auto">
            <a:xfrm>
              <a:off x="0" y="0"/>
              <a:ext cx="2880" cy="1632"/>
              <a:chOff x="0" y="0"/>
              <a:chExt cx="2880" cy="1632"/>
            </a:xfrm>
          </p:grpSpPr>
          <p:sp>
            <p:nvSpPr>
              <p:cNvPr id="43072" name="Line 35"/>
              <p:cNvSpPr>
                <a:spLocks noChangeShapeType="1"/>
              </p:cNvSpPr>
              <p:nvPr/>
            </p:nvSpPr>
            <p:spPr bwMode="auto">
              <a:xfrm rot="10800000" flipH="1">
                <a:off x="2112" y="288"/>
                <a:ext cx="768" cy="1248"/>
              </a:xfrm>
              <a:prstGeom prst="line">
                <a:avLst/>
              </a:prstGeom>
              <a:noFill/>
              <a:ln w="38100">
                <a:solidFill>
                  <a:srgbClr val="FF9966"/>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73" name="Line 36"/>
              <p:cNvSpPr>
                <a:spLocks noChangeShapeType="1"/>
              </p:cNvSpPr>
              <p:nvPr/>
            </p:nvSpPr>
            <p:spPr bwMode="auto">
              <a:xfrm rot="10800000" flipH="1">
                <a:off x="1344" y="0"/>
                <a:ext cx="1488" cy="144"/>
              </a:xfrm>
              <a:prstGeom prst="line">
                <a:avLst/>
              </a:prstGeom>
              <a:noFill/>
              <a:ln w="38100">
                <a:solidFill>
                  <a:srgbClr val="FF9966"/>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74" name="Line 37"/>
              <p:cNvSpPr>
                <a:spLocks noChangeShapeType="1"/>
              </p:cNvSpPr>
              <p:nvPr/>
            </p:nvSpPr>
            <p:spPr bwMode="auto">
              <a:xfrm rot="10800000" flipH="1">
                <a:off x="0" y="192"/>
                <a:ext cx="2832" cy="1440"/>
              </a:xfrm>
              <a:prstGeom prst="line">
                <a:avLst/>
              </a:prstGeom>
              <a:noFill/>
              <a:ln w="38100">
                <a:solidFill>
                  <a:srgbClr val="FF9966"/>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12326" name="AutoShape 38"/>
          <p:cNvSpPr/>
          <p:nvPr/>
        </p:nvSpPr>
        <p:spPr bwMode="auto">
          <a:xfrm>
            <a:off x="7010400" y="5334000"/>
            <a:ext cx="838200" cy="457200"/>
          </a:xfrm>
          <a:prstGeom prst="roundRect">
            <a:avLst>
              <a:gd name="adj" fmla="val 16667"/>
            </a:avLst>
          </a:prstGeom>
          <a:solidFill>
            <a:srgbClr val="FFFFFF"/>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grpSp>
        <p:nvGrpSpPr>
          <p:cNvPr id="7" name="Group 39"/>
          <p:cNvGrpSpPr/>
          <p:nvPr/>
        </p:nvGrpSpPr>
        <p:grpSpPr bwMode="auto">
          <a:xfrm>
            <a:off x="5791200" y="1371600"/>
            <a:ext cx="1627188" cy="609600"/>
            <a:chOff x="-2" y="0"/>
            <a:chExt cx="851" cy="384"/>
          </a:xfrm>
        </p:grpSpPr>
        <p:sp>
          <p:nvSpPr>
            <p:cNvPr id="43068" name="Rectangle 40"/>
            <p:cNvSpPr/>
            <p:nvPr/>
          </p:nvSpPr>
          <p:spPr bwMode="auto">
            <a:xfrm>
              <a:off x="15" y="0"/>
              <a:ext cx="816" cy="384"/>
            </a:xfrm>
            <a:prstGeom prst="rect">
              <a:avLst/>
            </a:prstGeom>
            <a:solidFill>
              <a:srgbClr val="FFFFFF"/>
            </a:solidFill>
            <a:ln w="12700">
              <a:solidFill>
                <a:srgbClr val="808080"/>
              </a:solidFill>
              <a:miter lim="800000"/>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69" name="Rectangle 41"/>
            <p:cNvSpPr/>
            <p:nvPr/>
          </p:nvSpPr>
          <p:spPr bwMode="auto">
            <a:xfrm>
              <a:off x="-2" y="105"/>
              <a:ext cx="85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nchor="ctr">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a:cs typeface="Arial" panose="020B0604020202020204" pitchFamily="34" charset="0"/>
                  <a:sym typeface="Arial" panose="020B0604020202020204" pitchFamily="34" charset="0"/>
                </a:rPr>
                <a:t>Peter’s code</a:t>
              </a:r>
              <a:endParaRPr lang="en-US" altLang="zh-TW">
                <a:cs typeface="Arial" panose="020B0604020202020204" pitchFamily="34" charset="0"/>
                <a:sym typeface="Arial" panose="020B0604020202020204" pitchFamily="34" charset="0"/>
              </a:endParaRPr>
            </a:p>
          </p:txBody>
        </p:sp>
      </p:grpSp>
      <p:grpSp>
        <p:nvGrpSpPr>
          <p:cNvPr id="8" name="Group 42"/>
          <p:cNvGrpSpPr/>
          <p:nvPr/>
        </p:nvGrpSpPr>
        <p:grpSpPr bwMode="auto">
          <a:xfrm>
            <a:off x="2971800" y="2286000"/>
            <a:ext cx="2593975" cy="304800"/>
            <a:chOff x="0" y="0"/>
            <a:chExt cx="1634" cy="192"/>
          </a:xfrm>
        </p:grpSpPr>
        <p:grpSp>
          <p:nvGrpSpPr>
            <p:cNvPr id="43059" name="Group 43"/>
            <p:cNvGrpSpPr/>
            <p:nvPr/>
          </p:nvGrpSpPr>
          <p:grpSpPr bwMode="auto">
            <a:xfrm>
              <a:off x="0" y="0"/>
              <a:ext cx="531" cy="192"/>
              <a:chOff x="0" y="0"/>
              <a:chExt cx="531" cy="192"/>
            </a:xfrm>
          </p:grpSpPr>
          <p:sp>
            <p:nvSpPr>
              <p:cNvPr id="43066" name="AutoShape 44"/>
              <p:cNvSpPr/>
              <p:nvPr/>
            </p:nvSpPr>
            <p:spPr bwMode="auto">
              <a:xfrm>
                <a:off x="0" y="0"/>
                <a:ext cx="531" cy="192"/>
              </a:xfrm>
              <a:prstGeom prst="roundRect">
                <a:avLst>
                  <a:gd name="adj" fmla="val 16667"/>
                </a:avLst>
              </a:prstGeom>
              <a:solidFill>
                <a:srgbClr val="FFFFFF"/>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67" name="Rectangle 45"/>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Rule</a:t>
                </a:r>
                <a:endParaRPr lang="en-US" altLang="zh-TW" sz="1400">
                  <a:solidFill>
                    <a:srgbClr val="333399"/>
                  </a:solidFill>
                  <a:cs typeface="Arial" panose="020B0604020202020204" pitchFamily="34" charset="0"/>
                  <a:sym typeface="Arial" panose="020B0604020202020204" pitchFamily="34" charset="0"/>
                </a:endParaRPr>
              </a:p>
            </p:txBody>
          </p:sp>
        </p:grpSp>
        <p:grpSp>
          <p:nvGrpSpPr>
            <p:cNvPr id="43060" name="Group 46"/>
            <p:cNvGrpSpPr/>
            <p:nvPr/>
          </p:nvGrpSpPr>
          <p:grpSpPr bwMode="auto">
            <a:xfrm>
              <a:off x="550" y="0"/>
              <a:ext cx="531" cy="192"/>
              <a:chOff x="0" y="0"/>
              <a:chExt cx="531" cy="192"/>
            </a:xfrm>
          </p:grpSpPr>
          <p:sp>
            <p:nvSpPr>
              <p:cNvPr id="43064" name="AutoShape 47"/>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65" name="Rectangle 48"/>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Action</a:t>
                </a:r>
                <a:endParaRPr lang="en-US" altLang="zh-TW" sz="1400">
                  <a:solidFill>
                    <a:srgbClr val="333399"/>
                  </a:solidFill>
                  <a:cs typeface="Arial" panose="020B0604020202020204" pitchFamily="34" charset="0"/>
                  <a:sym typeface="Arial" panose="020B0604020202020204" pitchFamily="34" charset="0"/>
                </a:endParaRPr>
              </a:p>
            </p:txBody>
          </p:sp>
        </p:grpSp>
        <p:grpSp>
          <p:nvGrpSpPr>
            <p:cNvPr id="43061" name="Group 49"/>
            <p:cNvGrpSpPr/>
            <p:nvPr/>
          </p:nvGrpSpPr>
          <p:grpSpPr bwMode="auto">
            <a:xfrm>
              <a:off x="1097" y="0"/>
              <a:ext cx="537" cy="192"/>
              <a:chOff x="0" y="0"/>
              <a:chExt cx="536" cy="192"/>
            </a:xfrm>
          </p:grpSpPr>
          <p:sp>
            <p:nvSpPr>
              <p:cNvPr id="43062" name="AutoShape 50"/>
              <p:cNvSpPr/>
              <p:nvPr/>
            </p:nvSpPr>
            <p:spPr bwMode="auto">
              <a:xfrm>
                <a:off x="2" y="0"/>
                <a:ext cx="532" cy="192"/>
              </a:xfrm>
              <a:prstGeom prst="roundRect">
                <a:avLst>
                  <a:gd name="adj" fmla="val 16667"/>
                </a:avLst>
              </a:prstGeom>
              <a:solidFill>
                <a:srgbClr val="FFCC99"/>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63" name="Rectangle 51"/>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Statistics</a:t>
                </a:r>
                <a:endParaRPr lang="en-US" altLang="zh-TW" sz="1400">
                  <a:solidFill>
                    <a:srgbClr val="333399"/>
                  </a:solidFill>
                  <a:cs typeface="Arial" panose="020B0604020202020204" pitchFamily="34" charset="0"/>
                  <a:sym typeface="Arial" panose="020B0604020202020204" pitchFamily="34" charset="0"/>
                </a:endParaRPr>
              </a:p>
            </p:txBody>
          </p:sp>
        </p:grpSp>
      </p:grpSp>
      <p:grpSp>
        <p:nvGrpSpPr>
          <p:cNvPr id="12" name="Group 52"/>
          <p:cNvGrpSpPr/>
          <p:nvPr/>
        </p:nvGrpSpPr>
        <p:grpSpPr bwMode="auto">
          <a:xfrm>
            <a:off x="989013" y="4800600"/>
            <a:ext cx="2595562" cy="304800"/>
            <a:chOff x="0" y="0"/>
            <a:chExt cx="1634" cy="192"/>
          </a:xfrm>
        </p:grpSpPr>
        <p:grpSp>
          <p:nvGrpSpPr>
            <p:cNvPr id="43050" name="Group 53"/>
            <p:cNvGrpSpPr/>
            <p:nvPr/>
          </p:nvGrpSpPr>
          <p:grpSpPr bwMode="auto">
            <a:xfrm>
              <a:off x="0" y="0"/>
              <a:ext cx="531" cy="192"/>
              <a:chOff x="0" y="0"/>
              <a:chExt cx="531" cy="192"/>
            </a:xfrm>
          </p:grpSpPr>
          <p:sp>
            <p:nvSpPr>
              <p:cNvPr id="43057" name="AutoShape 54"/>
              <p:cNvSpPr/>
              <p:nvPr/>
            </p:nvSpPr>
            <p:spPr bwMode="auto">
              <a:xfrm>
                <a:off x="0" y="0"/>
                <a:ext cx="531" cy="192"/>
              </a:xfrm>
              <a:prstGeom prst="roundRect">
                <a:avLst>
                  <a:gd name="adj" fmla="val 16667"/>
                </a:avLst>
              </a:prstGeom>
              <a:solidFill>
                <a:srgbClr val="FFFFFF"/>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58" name="Rectangle 55"/>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Rule</a:t>
                </a:r>
                <a:endParaRPr lang="en-US" altLang="zh-TW" sz="1400">
                  <a:solidFill>
                    <a:srgbClr val="333399"/>
                  </a:solidFill>
                  <a:cs typeface="Arial" panose="020B0604020202020204" pitchFamily="34" charset="0"/>
                  <a:sym typeface="Arial" panose="020B0604020202020204" pitchFamily="34" charset="0"/>
                </a:endParaRPr>
              </a:p>
            </p:txBody>
          </p:sp>
        </p:grpSp>
        <p:grpSp>
          <p:nvGrpSpPr>
            <p:cNvPr id="43051" name="Group 56"/>
            <p:cNvGrpSpPr/>
            <p:nvPr/>
          </p:nvGrpSpPr>
          <p:grpSpPr bwMode="auto">
            <a:xfrm>
              <a:off x="550" y="0"/>
              <a:ext cx="531" cy="192"/>
              <a:chOff x="0" y="0"/>
              <a:chExt cx="531" cy="192"/>
            </a:xfrm>
          </p:grpSpPr>
          <p:sp>
            <p:nvSpPr>
              <p:cNvPr id="43055" name="AutoShape 57"/>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56" name="Rectangle 58"/>
              <p:cNvSpPr/>
              <p:nvPr/>
            </p:nvSpPr>
            <p:spPr bwMode="auto">
              <a:xfrm>
                <a:off x="66" y="5"/>
                <a:ext cx="39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Action</a:t>
                </a:r>
                <a:endParaRPr lang="en-US" altLang="zh-TW" sz="1400">
                  <a:solidFill>
                    <a:srgbClr val="333399"/>
                  </a:solidFill>
                  <a:cs typeface="Arial" panose="020B0604020202020204" pitchFamily="34" charset="0"/>
                  <a:sym typeface="Arial" panose="020B0604020202020204" pitchFamily="34" charset="0"/>
                </a:endParaRPr>
              </a:p>
            </p:txBody>
          </p:sp>
        </p:grpSp>
        <p:grpSp>
          <p:nvGrpSpPr>
            <p:cNvPr id="43052" name="Group 59"/>
            <p:cNvGrpSpPr/>
            <p:nvPr/>
          </p:nvGrpSpPr>
          <p:grpSpPr bwMode="auto">
            <a:xfrm>
              <a:off x="1097" y="0"/>
              <a:ext cx="537" cy="192"/>
              <a:chOff x="0" y="0"/>
              <a:chExt cx="536" cy="192"/>
            </a:xfrm>
          </p:grpSpPr>
          <p:sp>
            <p:nvSpPr>
              <p:cNvPr id="43053" name="AutoShape 60"/>
              <p:cNvSpPr/>
              <p:nvPr/>
            </p:nvSpPr>
            <p:spPr bwMode="auto">
              <a:xfrm>
                <a:off x="2" y="0"/>
                <a:ext cx="532" cy="192"/>
              </a:xfrm>
              <a:prstGeom prst="roundRect">
                <a:avLst>
                  <a:gd name="adj" fmla="val 16667"/>
                </a:avLst>
              </a:prstGeom>
              <a:solidFill>
                <a:srgbClr val="FFCC99"/>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54" name="Rectangle 61"/>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Statistics</a:t>
                </a:r>
                <a:endParaRPr lang="en-US" altLang="zh-TW" sz="1400">
                  <a:solidFill>
                    <a:srgbClr val="333399"/>
                  </a:solidFill>
                  <a:cs typeface="Arial" panose="020B0604020202020204" pitchFamily="34" charset="0"/>
                  <a:sym typeface="Arial" panose="020B0604020202020204" pitchFamily="34" charset="0"/>
                </a:endParaRPr>
              </a:p>
            </p:txBody>
          </p:sp>
        </p:grpSp>
      </p:grpSp>
      <p:grpSp>
        <p:nvGrpSpPr>
          <p:cNvPr id="16" name="Group 62"/>
          <p:cNvGrpSpPr/>
          <p:nvPr/>
        </p:nvGrpSpPr>
        <p:grpSpPr bwMode="auto">
          <a:xfrm>
            <a:off x="4572000" y="4800600"/>
            <a:ext cx="2593975" cy="304800"/>
            <a:chOff x="0" y="0"/>
            <a:chExt cx="1634" cy="192"/>
          </a:xfrm>
        </p:grpSpPr>
        <p:grpSp>
          <p:nvGrpSpPr>
            <p:cNvPr id="43041" name="Group 63"/>
            <p:cNvGrpSpPr/>
            <p:nvPr/>
          </p:nvGrpSpPr>
          <p:grpSpPr bwMode="auto">
            <a:xfrm>
              <a:off x="0" y="0"/>
              <a:ext cx="531" cy="192"/>
              <a:chOff x="0" y="0"/>
              <a:chExt cx="531" cy="192"/>
            </a:xfrm>
          </p:grpSpPr>
          <p:sp>
            <p:nvSpPr>
              <p:cNvPr id="43048" name="AutoShape 64"/>
              <p:cNvSpPr/>
              <p:nvPr/>
            </p:nvSpPr>
            <p:spPr bwMode="auto">
              <a:xfrm>
                <a:off x="0" y="0"/>
                <a:ext cx="531" cy="192"/>
              </a:xfrm>
              <a:prstGeom prst="roundRect">
                <a:avLst>
                  <a:gd name="adj" fmla="val 16667"/>
                </a:avLst>
              </a:prstGeom>
              <a:solidFill>
                <a:srgbClr val="FFFFFF"/>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49" name="Rectangle 65"/>
              <p:cNvSpPr/>
              <p:nvPr/>
            </p:nvSpPr>
            <p:spPr bwMode="auto">
              <a:xfrm>
                <a:off x="106" y="5"/>
                <a:ext cx="31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Rule</a:t>
                </a:r>
                <a:endParaRPr lang="en-US" altLang="zh-TW" sz="1400">
                  <a:solidFill>
                    <a:srgbClr val="333399"/>
                  </a:solidFill>
                  <a:cs typeface="Arial" panose="020B0604020202020204" pitchFamily="34" charset="0"/>
                  <a:sym typeface="Arial" panose="020B0604020202020204" pitchFamily="34" charset="0"/>
                </a:endParaRPr>
              </a:p>
            </p:txBody>
          </p:sp>
        </p:grpSp>
        <p:grpSp>
          <p:nvGrpSpPr>
            <p:cNvPr id="43042" name="Group 66"/>
            <p:cNvGrpSpPr/>
            <p:nvPr/>
          </p:nvGrpSpPr>
          <p:grpSpPr bwMode="auto">
            <a:xfrm>
              <a:off x="550" y="0"/>
              <a:ext cx="531" cy="192"/>
              <a:chOff x="0" y="0"/>
              <a:chExt cx="531" cy="192"/>
            </a:xfrm>
          </p:grpSpPr>
          <p:sp>
            <p:nvSpPr>
              <p:cNvPr id="43046" name="AutoShape 67"/>
              <p:cNvSpPr/>
              <p:nvPr/>
            </p:nvSpPr>
            <p:spPr bwMode="auto">
              <a:xfrm>
                <a:off x="0" y="0"/>
                <a:ext cx="531" cy="192"/>
              </a:xfrm>
              <a:prstGeom prst="roundRect">
                <a:avLst>
                  <a:gd name="adj" fmla="val 16667"/>
                </a:avLst>
              </a:prstGeom>
              <a:solidFill>
                <a:srgbClr val="99CC00">
                  <a:alpha val="61960"/>
                </a:srgbClr>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47" name="Rectangle 68"/>
              <p:cNvSpPr/>
              <p:nvPr/>
            </p:nvSpPr>
            <p:spPr bwMode="auto">
              <a:xfrm>
                <a:off x="65" y="5"/>
                <a:ext cx="40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Action</a:t>
                </a:r>
                <a:endParaRPr lang="en-US" altLang="zh-TW" sz="1400">
                  <a:solidFill>
                    <a:srgbClr val="333399"/>
                  </a:solidFill>
                  <a:cs typeface="Arial" panose="020B0604020202020204" pitchFamily="34" charset="0"/>
                  <a:sym typeface="Arial" panose="020B0604020202020204" pitchFamily="34" charset="0"/>
                </a:endParaRPr>
              </a:p>
            </p:txBody>
          </p:sp>
        </p:grpSp>
        <p:grpSp>
          <p:nvGrpSpPr>
            <p:cNvPr id="43043" name="Group 69"/>
            <p:cNvGrpSpPr/>
            <p:nvPr/>
          </p:nvGrpSpPr>
          <p:grpSpPr bwMode="auto">
            <a:xfrm>
              <a:off x="1097" y="0"/>
              <a:ext cx="537" cy="192"/>
              <a:chOff x="0" y="0"/>
              <a:chExt cx="536" cy="192"/>
            </a:xfrm>
          </p:grpSpPr>
          <p:sp>
            <p:nvSpPr>
              <p:cNvPr id="43044" name="AutoShape 70"/>
              <p:cNvSpPr/>
              <p:nvPr/>
            </p:nvSpPr>
            <p:spPr bwMode="auto">
              <a:xfrm>
                <a:off x="2" y="0"/>
                <a:ext cx="532" cy="192"/>
              </a:xfrm>
              <a:prstGeom prst="roundRect">
                <a:avLst>
                  <a:gd name="adj" fmla="val 16667"/>
                </a:avLst>
              </a:prstGeom>
              <a:solidFill>
                <a:srgbClr val="FFCC99"/>
              </a:solidFill>
              <a:ln w="38100">
                <a:solidFill>
                  <a:srgbClr val="808080"/>
                </a:solidFill>
                <a:round/>
              </a:ln>
            </p:spPr>
            <p:txBody>
              <a:bodyPr lIns="0" tIns="0" rIns="0" bIns="0"/>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endParaRPr lang="zh-TW" altLang="zh-TW">
                  <a:solidFill>
                    <a:srgbClr val="000000"/>
                  </a:solidFill>
                  <a:ea typeface="ヒラギノ角ゴ ProN W3" panose="020B0300000000000000" charset="-128"/>
                  <a:sym typeface="Arial" panose="020B0604020202020204" pitchFamily="34" charset="0"/>
                </a:endParaRPr>
              </a:p>
            </p:txBody>
          </p:sp>
          <p:sp>
            <p:nvSpPr>
              <p:cNvPr id="43045" name="Rectangle 71"/>
              <p:cNvSpPr/>
              <p:nvPr/>
            </p:nvSpPr>
            <p:spPr bwMode="auto">
              <a:xfrm>
                <a:off x="0" y="5"/>
                <a:ext cx="53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89829" bIns="38100" anchor="ctr">
                <a:spAutoFit/>
              </a:bodyPr>
              <a:lstStyle>
                <a:lvl1pPr marL="12700"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algn="ctr" eaLnBrk="1" hangingPunct="1"/>
                <a:r>
                  <a:rPr lang="en-US" altLang="zh-TW" sz="1400">
                    <a:solidFill>
                      <a:srgbClr val="333399"/>
                    </a:solidFill>
                    <a:cs typeface="Arial" panose="020B0604020202020204" pitchFamily="34" charset="0"/>
                    <a:sym typeface="Arial" panose="020B0604020202020204" pitchFamily="34" charset="0"/>
                  </a:rPr>
                  <a:t>Statistics</a:t>
                </a:r>
                <a:endParaRPr lang="en-US" altLang="zh-TW" sz="1400">
                  <a:solidFill>
                    <a:srgbClr val="333399"/>
                  </a:solidFill>
                  <a:cs typeface="Arial" panose="020B0604020202020204" pitchFamily="34" charset="0"/>
                  <a:sym typeface="Arial" panose="020B0604020202020204" pitchFamily="34" charset="0"/>
                </a:endParaRPr>
              </a:p>
            </p:txBody>
          </p:sp>
        </p:grpSp>
      </p:grpSp>
      <p:grpSp>
        <p:nvGrpSpPr>
          <p:cNvPr id="20" name="Group 77"/>
          <p:cNvGrpSpPr/>
          <p:nvPr/>
        </p:nvGrpSpPr>
        <p:grpSpPr bwMode="auto">
          <a:xfrm>
            <a:off x="5029200" y="5486400"/>
            <a:ext cx="1143000" cy="1279525"/>
            <a:chOff x="3168" y="3456"/>
            <a:chExt cx="720" cy="806"/>
          </a:xfrm>
        </p:grpSpPr>
        <p:sp>
          <p:nvSpPr>
            <p:cNvPr id="43039" name="Rectangle 73"/>
            <p:cNvSpPr/>
            <p:nvPr/>
          </p:nvSpPr>
          <p:spPr bwMode="auto">
            <a:xfrm>
              <a:off x="3360" y="4089"/>
              <a:ext cx="3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lvl1pPr marL="40005"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cs typeface="Arial" panose="020B0604020202020204" pitchFamily="34" charset="0"/>
                  <a:sym typeface="Arial" panose="020B0604020202020204" pitchFamily="34" charset="0"/>
                </a:rPr>
                <a:t>Peter</a:t>
              </a:r>
              <a:endParaRPr lang="en-US" altLang="zh-TW">
                <a:cs typeface="Arial" panose="020B0604020202020204" pitchFamily="34" charset="0"/>
                <a:sym typeface="Arial" panose="020B0604020202020204" pitchFamily="34" charset="0"/>
              </a:endParaRPr>
            </a:p>
          </p:txBody>
        </p:sp>
        <p:pic>
          <p:nvPicPr>
            <p:cNvPr id="43040" name="Picture 76"/>
            <p:cNvPicPr>
              <a:picLocks noChangeAspect="1" noChangeArrowheads="1"/>
            </p:cNvPicPr>
            <p:nvPr/>
          </p:nvPicPr>
          <p:blipFill>
            <a:blip r:embed="rId5">
              <a:extLst>
                <a:ext uri="{28A0092B-C50C-407E-A947-70E740481C1C}">
                  <a14:useLocalDpi xmlns:a14="http://schemas.microsoft.com/office/drawing/2010/main" val="0"/>
                </a:ext>
              </a:extLst>
            </a:blip>
            <a:srcRect l="3334" t="3322" r="63333" b="63373"/>
            <a:stretch>
              <a:fillRect/>
            </a:stretch>
          </p:blipFill>
          <p:spPr bwMode="auto">
            <a:xfrm>
              <a:off x="3168" y="3456"/>
              <a:ext cx="720"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 0 L -0.075 -0.08883 " pathEditMode="relative" ptsTypes="AA">
                                      <p:cBhvr>
                                        <p:cTn id="14" dur="500" fill="hold"/>
                                        <p:tgtEl>
                                          <p:spTgt spid="1232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500"/>
                            </p:stCondLst>
                            <p:childTnLst>
                              <p:par>
                                <p:cTn id="25" presetID="1" presetClass="entr" presetSubtype="0" fill="hold" nodeType="afterEffect">
                                  <p:stCondLst>
                                    <p:cond delay="1"/>
                                  </p:stCondLst>
                                  <p:childTnLst>
                                    <p:set>
                                      <p:cBhvr>
                                        <p:cTn id="26" dur="1" fill="hold">
                                          <p:stCondLst>
                                            <p:cond delay="499"/>
                                          </p:stCondLst>
                                        </p:cTn>
                                        <p:tgtEl>
                                          <p:spTgt spid="16"/>
                                        </p:tgtEl>
                                        <p:attrNameLst>
                                          <p:attrName>style.visibility</p:attrName>
                                        </p:attrNameLst>
                                      </p:cBhvr>
                                      <p:to>
                                        <p:strVal val="visible"/>
                                      </p:to>
                                    </p:set>
                                  </p:childTnLst>
                                </p:cTn>
                              </p:par>
                            </p:childTnLst>
                          </p:cTn>
                        </p:par>
                        <p:par>
                          <p:cTn id="27" fill="hold">
                            <p:stCondLst>
                              <p:cond delay="1001"/>
                            </p:stCondLst>
                            <p:childTnLst>
                              <p:par>
                                <p:cTn id="28" presetID="1" presetClass="entr" presetSubtype="0" fill="hold" nodeType="afterEffect">
                                  <p:stCondLst>
                                    <p:cond delay="1"/>
                                  </p:stCondLst>
                                  <p:childTnLst>
                                    <p:set>
                                      <p:cBhvr>
                                        <p:cTn id="29" dur="1" fill="hold">
                                          <p:stCondLst>
                                            <p:cond delay="499"/>
                                          </p:stCondLst>
                                        </p:cTn>
                                        <p:tgtEl>
                                          <p:spTgt spid="8"/>
                                        </p:tgtEl>
                                        <p:attrNameLst>
                                          <p:attrName>style.visibility</p:attrName>
                                        </p:attrNameLst>
                                      </p:cBhvr>
                                      <p:to>
                                        <p:strVal val="visible"/>
                                      </p:to>
                                    </p:set>
                                  </p:childTnLst>
                                </p:cTn>
                              </p:par>
                            </p:childTnLst>
                          </p:cTn>
                        </p:par>
                        <p:par>
                          <p:cTn id="30" fill="hold">
                            <p:stCondLst>
                              <p:cond delay="1502"/>
                            </p:stCondLst>
                            <p:childTnLst>
                              <p:par>
                                <p:cTn id="31" presetID="1" presetClass="entr" presetSubtype="0" fill="hold" nodeType="afterEffect">
                                  <p:stCondLst>
                                    <p:cond delay="1"/>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2" nodeType="clickEffect">
                                  <p:stCondLst>
                                    <p:cond delay="0"/>
                                  </p:stCondLst>
                                  <p:childTnLst>
                                    <p:animMotion origin="layout" path="M -0.07674 -0.09322 L -0.33247 -0.45524 L -0.58038 -0.05668 L -0.70417 0.06222 " pathEditMode="relative" rAng="0" ptsTypes="AAAA">
                                      <p:cBhvr>
                                        <p:cTn id="36" dur="2000" fill="hold"/>
                                        <p:tgtEl>
                                          <p:spTgt spid="12326"/>
                                        </p:tgtEl>
                                        <p:attrNameLst>
                                          <p:attrName>ppt_x</p:attrName>
                                          <p:attrName>ppt_y</p:attrName>
                                        </p:attrNameLst>
                                      </p:cBhvr>
                                      <p:rCtr x="-31400" y="-10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6" grpId="0" animBg="1"/>
      <p:bldP spid="12326" grpId="1" animBg="1"/>
      <p:bldP spid="123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noChangeArrowheads="1"/>
          </p:cNvSpPr>
          <p:nvPr>
            <p:ph type="title"/>
          </p:nvPr>
        </p:nvSpPr>
        <p:spPr/>
        <p:txBody>
          <a:bodyPr/>
          <a:lstStyle/>
          <a:p>
            <a:r>
              <a:rPr lang="zh-CN" altLang="en-US">
                <a:ea typeface="宋体" panose="02010600030101010101" pitchFamily="2" charset="-122"/>
              </a:rPr>
              <a:t>内容</a:t>
            </a:r>
            <a:endParaRPr lang="zh-CN" altLang="en-US">
              <a:ea typeface="宋体" panose="02010600030101010101" pitchFamily="2" charset="-122"/>
            </a:endParaRPr>
          </a:p>
        </p:txBody>
      </p:sp>
      <p:sp>
        <p:nvSpPr>
          <p:cNvPr id="3" name="Content Placeholder 2"/>
          <p:cNvSpPr>
            <a:spLocks noGrp="1"/>
          </p:cNvSpPr>
          <p:nvPr>
            <p:ph idx="1"/>
          </p:nvPr>
        </p:nvSpPr>
        <p:spPr/>
        <p:txBody>
          <a:bodyPr/>
          <a:lstStyle/>
          <a:p>
            <a:pPr>
              <a:buFont typeface="Arial" panose="020B0604020202020204" pitchFamily="34" charset="0"/>
              <a:buChar char="•"/>
              <a:defRPr/>
            </a:pPr>
            <a:r>
              <a:rPr kumimoji="1" lang="zh-CN" altLang="en-US" dirty="0"/>
              <a:t>网络软件化的趋势</a:t>
            </a:r>
            <a:endParaRPr kumimoji="1" lang="zh-CN" altLang="en-US" dirty="0"/>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t>软件定义网络</a:t>
            </a:r>
            <a:endParaRPr kumimoji="1" lang="en-US" altLang="zh-CN" dirty="0"/>
          </a:p>
          <a:p>
            <a:pPr>
              <a:buFont typeface="Arial" panose="020B0604020202020204" pitchFamily="34" charset="0"/>
              <a:buChar char="•"/>
              <a:defRPr/>
            </a:pPr>
            <a:endParaRPr kumimoji="1" lang="en-US" altLang="zh-CN" dirty="0"/>
          </a:p>
          <a:p>
            <a:pPr>
              <a:buFont typeface="Arial" panose="020B0604020202020204" pitchFamily="34" charset="0"/>
              <a:buChar char="•"/>
              <a:defRPr/>
            </a:pPr>
            <a:r>
              <a:rPr kumimoji="1" lang="zh-CN" altLang="en-US" dirty="0"/>
              <a:t>网络功能虚拟化</a:t>
            </a:r>
            <a:endParaRPr kumimoji="1" lang="zh-CN" altLang="en-US" dirty="0"/>
          </a:p>
          <a:p>
            <a:pPr>
              <a:buFont typeface="Arial" panose="020B0604020202020204" pitchFamily="34" charset="0"/>
              <a:buChar char="•"/>
              <a:defRPr/>
            </a:pPr>
            <a:endParaRPr kumimoji="1" lang="zh-CN" altLang="en-US" dirty="0"/>
          </a:p>
          <a:p>
            <a:pPr>
              <a:buFont typeface="Arial" panose="020B0604020202020204" pitchFamily="34" charset="0"/>
              <a:buChar char="•"/>
              <a:defRPr/>
            </a:pPr>
            <a:r>
              <a:rPr kumimoji="1" lang="zh-CN" altLang="en-US" dirty="0">
                <a:solidFill>
                  <a:srgbClr val="FF0000"/>
                </a:solidFill>
              </a:rPr>
              <a:t>一些思考</a:t>
            </a:r>
            <a:endParaRPr kumimoji="1" lang="en-US" dirty="0">
              <a:solidFill>
                <a:srgbClr val="FF0000"/>
              </a:solidFill>
            </a:endParaRPr>
          </a:p>
          <a:p>
            <a:pPr lvl="1">
              <a:buNone/>
              <a:defRPr/>
            </a:pPr>
            <a:endParaRPr kumimoji="1" lang="en-US" dirty="0"/>
          </a:p>
          <a:p>
            <a:pPr lvl="1">
              <a:defRPr/>
            </a:pPr>
            <a:endParaRPr kumimoji="1" lang="en-US" dirty="0"/>
          </a:p>
          <a:p>
            <a:pPr>
              <a:defRPr/>
            </a:pPr>
            <a:endParaRPr kumimoji="1" lang="en-US" dirty="0"/>
          </a:p>
          <a:p>
            <a:pPr marL="457200" lvl="1" indent="0">
              <a:buFont typeface="Wingdings" panose="05000000000000000000" pitchFamily="2" charset="2"/>
              <a:buNone/>
              <a:defRPr/>
            </a:pPr>
            <a:r>
              <a:rPr kumimoji="1" lang="en-US" dirty="0"/>
              <a:t>		</a:t>
            </a:r>
            <a:endParaRPr kumimoji="1" lang="en-US" dirty="0"/>
          </a:p>
        </p:txBody>
      </p:sp>
      <p:sp>
        <p:nvSpPr>
          <p:cNvPr id="5" name="Slide Number Placeholder 4"/>
          <p:cNvSpPr>
            <a:spLocks noGrp="1"/>
          </p:cNvSpPr>
          <p:nvPr>
            <p:ph type="sldNum" sz="quarter" idx="12"/>
          </p:nvPr>
        </p:nvSpPr>
        <p:spPr/>
        <p:txBody>
          <a:bodyPr/>
          <a:lstStyle/>
          <a:p>
            <a:pPr>
              <a:defRPr/>
            </a:pPr>
            <a:fld id="{03C0BE08-BAFD-0B48-A1D2-AB51E6BA82AE}" type="slidenum">
              <a:rPr lang="zh-CN" altLang="en-US"/>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网络软件化的驱动力</a:t>
            </a:r>
            <a:endParaRPr lang="en-US" dirty="0"/>
          </a:p>
        </p:txBody>
      </p:sp>
      <p:sp>
        <p:nvSpPr>
          <p:cNvPr id="3" name="Content Placeholder 2"/>
          <p:cNvSpPr>
            <a:spLocks noGrp="1"/>
          </p:cNvSpPr>
          <p:nvPr>
            <p:ph idx="1"/>
          </p:nvPr>
        </p:nvSpPr>
        <p:spPr/>
        <p:txBody>
          <a:bodyPr/>
          <a:lstStyle/>
          <a:p>
            <a:r>
              <a:rPr lang="zh-CN" altLang="en-US" dirty="0"/>
              <a:t>一是用户需求的变化，切片，需要新网络</a:t>
            </a:r>
            <a:endParaRPr lang="en-US" altLang="zh-CN" dirty="0"/>
          </a:p>
          <a:p>
            <a:r>
              <a:rPr lang="zh-CN" altLang="en-US" dirty="0"/>
              <a:t>二是各种新型业务，像云服务、大数据、物联网，需要新网络</a:t>
            </a:r>
            <a:endParaRPr lang="en-US" altLang="zh-CN" dirty="0"/>
          </a:p>
          <a:p>
            <a:r>
              <a:rPr lang="zh-CN" altLang="en-US" dirty="0"/>
              <a:t>三是竞争，互联网企业的运营效率非常自动化，业务上线非常快，可以迭代开发，相对于传统运营商，其运营效率是百倍的差距；</a:t>
            </a:r>
            <a:endParaRPr lang="en-US" altLang="zh-CN" dirty="0"/>
          </a:p>
          <a:p>
            <a:r>
              <a:rPr lang="zh-CN" altLang="en-US" dirty="0"/>
              <a:t>四是技术驱动力，运营商转型。</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SDN</a:t>
            </a:r>
            <a:r>
              <a:rPr lang="zh-CN" altLang="en-US" dirty="0"/>
              <a:t>与</a:t>
            </a:r>
            <a:r>
              <a:rPr lang="en-US" altLang="zh-CN" dirty="0"/>
              <a:t>NFV</a:t>
            </a:r>
            <a:r>
              <a:rPr lang="zh-CN" altLang="en-US" dirty="0"/>
              <a:t>的相似之处</a:t>
            </a:r>
            <a:endParaRPr lang="en-US" dirty="0"/>
          </a:p>
        </p:txBody>
      </p:sp>
      <p:graphicFrame>
        <p:nvGraphicFramePr>
          <p:cNvPr id="4" name="內容版面配置區 3"/>
          <p:cNvGraphicFramePr>
            <a:graphicFrameLocks noGrp="1"/>
          </p:cNvGraphicFramePr>
          <p:nvPr>
            <p:ph idx="1"/>
          </p:nvPr>
        </p:nvGraphicFramePr>
        <p:xfrm>
          <a:off x="323528" y="908719"/>
          <a:ext cx="8496944" cy="5256586"/>
        </p:xfrm>
        <a:graphic>
          <a:graphicData uri="http://schemas.openxmlformats.org/drawingml/2006/table">
            <a:tbl>
              <a:tblPr firstRow="1" bandRow="1">
                <a:tableStyleId>{69CF1AB2-1976-4502-BF36-3FF5EA218861}</a:tableStyleId>
              </a:tblPr>
              <a:tblGrid>
                <a:gridCol w="612392"/>
                <a:gridCol w="3980551"/>
                <a:gridCol w="3904001"/>
              </a:tblGrid>
              <a:tr h="554336">
                <a:tc>
                  <a:txBody>
                    <a:bodyPr/>
                    <a:lstStyle/>
                    <a:p>
                      <a:endParaRPr lang="zh-TW" altLang="en-US" sz="2400" dirty="0">
                        <a:solidFill>
                          <a:srgbClr val="0000FF"/>
                        </a:solidFill>
                      </a:endParaRPr>
                    </a:p>
                  </a:txBody>
                  <a:tcPr marL="91437" marR="91437" marT="45710" marB="45710">
                    <a:solidFill>
                      <a:srgbClr val="CCECFF"/>
                    </a:solidFill>
                  </a:tcPr>
                </a:tc>
                <a:tc>
                  <a:txBody>
                    <a:bodyPr/>
                    <a:lstStyle/>
                    <a:p>
                      <a:pPr algn="ctr"/>
                      <a:r>
                        <a:rPr lang="en-US" altLang="zh-TW" sz="2400" dirty="0">
                          <a:solidFill>
                            <a:srgbClr val="0000FF"/>
                          </a:solidFill>
                          <a:latin typeface="+mn-lt"/>
                          <a:ea typeface="+mn-ea"/>
                        </a:rPr>
                        <a:t>SDN</a:t>
                      </a:r>
                      <a:endParaRPr lang="zh-TW" altLang="en-US" sz="2400" dirty="0">
                        <a:solidFill>
                          <a:srgbClr val="0000FF"/>
                        </a:solidFill>
                        <a:latin typeface="+mn-lt"/>
                        <a:ea typeface="+mn-ea"/>
                      </a:endParaRPr>
                    </a:p>
                  </a:txBody>
                  <a:tcPr marL="91437" marR="91437" marT="45710" marB="45710">
                    <a:solidFill>
                      <a:srgbClr val="CCECFF"/>
                    </a:solidFill>
                  </a:tcPr>
                </a:tc>
                <a:tc>
                  <a:txBody>
                    <a:bodyPr/>
                    <a:lstStyle/>
                    <a:p>
                      <a:pPr algn="ctr"/>
                      <a:r>
                        <a:rPr lang="en-US" altLang="zh-TW" sz="2400" dirty="0">
                          <a:solidFill>
                            <a:srgbClr val="0000FF"/>
                          </a:solidFill>
                          <a:latin typeface="+mn-lt"/>
                          <a:ea typeface="+mn-ea"/>
                        </a:rPr>
                        <a:t>NFV</a:t>
                      </a:r>
                      <a:endParaRPr lang="zh-TW" altLang="en-US" sz="2400" dirty="0">
                        <a:solidFill>
                          <a:srgbClr val="0000FF"/>
                        </a:solidFill>
                        <a:latin typeface="+mn-lt"/>
                        <a:ea typeface="+mn-ea"/>
                      </a:endParaRPr>
                    </a:p>
                  </a:txBody>
                  <a:tcPr marL="91437" marR="91437" marT="45710" marB="45710">
                    <a:solidFill>
                      <a:srgbClr val="CCECFF"/>
                    </a:solidFill>
                  </a:tcPr>
                </a:tc>
              </a:tr>
              <a:tr h="1487986">
                <a:tc>
                  <a:txBody>
                    <a:bodyPr/>
                    <a:lstStyle/>
                    <a:p>
                      <a:r>
                        <a:rPr lang="zh-CN" altLang="en-US" sz="2400" b="1" dirty="0">
                          <a:solidFill>
                            <a:srgbClr val="0000FF"/>
                          </a:solidFill>
                        </a:rPr>
                        <a:t>思想</a:t>
                      </a:r>
                      <a:endParaRPr lang="zh-TW" altLang="en-US" sz="2400" b="1" dirty="0">
                        <a:solidFill>
                          <a:srgbClr val="0000FF"/>
                        </a:solidFill>
                      </a:endParaRPr>
                    </a:p>
                  </a:txBody>
                  <a:tcPr marL="91437" marR="91437" marT="45710" marB="45710" anchor="ctr">
                    <a:solidFill>
                      <a:srgbClr val="CCECFF"/>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zh-CN" altLang="en-US" sz="2400" b="1" dirty="0">
                          <a:latin typeface="+mn-lt"/>
                          <a:ea typeface="+mn-ea"/>
                        </a:rPr>
                        <a:t>网络的控制与数据的转发分离，集中的控制</a:t>
                      </a:r>
                      <a:endParaRPr lang="en-US" altLang="zh-TW" sz="2400" b="1" dirty="0">
                        <a:latin typeface="+mn-lt"/>
                        <a:ea typeface="+mn-ea"/>
                      </a:endParaRPr>
                    </a:p>
                  </a:txBody>
                  <a:tcPr marL="91437" marR="91437" marT="45710" marB="45710"/>
                </a:tc>
                <a:tc>
                  <a:txBody>
                    <a:bodyPr/>
                    <a:lstStyle/>
                    <a:p>
                      <a:pPr algn="just"/>
                      <a:r>
                        <a:rPr lang="zh-CN" altLang="en-US" sz="2400" b="1" dirty="0">
                          <a:latin typeface="+mn-lt"/>
                          <a:ea typeface="+mn-ea"/>
                        </a:rPr>
                        <a:t>传统网络功能在通用硬件上实现，虚拟化的平台</a:t>
                      </a:r>
                      <a:endParaRPr lang="zh-TW" altLang="en-US" sz="2400" b="1" dirty="0">
                        <a:latin typeface="+mn-lt"/>
                        <a:ea typeface="+mn-ea"/>
                      </a:endParaRPr>
                    </a:p>
                  </a:txBody>
                  <a:tcPr marL="91437" marR="91437" marT="45710" marB="45710"/>
                </a:tc>
              </a:tr>
              <a:tr h="1607132">
                <a:tc>
                  <a:txBody>
                    <a:bodyPr/>
                    <a:lstStyle/>
                    <a:p>
                      <a:r>
                        <a:rPr lang="zh-CN" altLang="en-US" sz="2400" b="1" dirty="0">
                          <a:solidFill>
                            <a:srgbClr val="0000FF"/>
                          </a:solidFill>
                        </a:rPr>
                        <a:t>作用</a:t>
                      </a:r>
                      <a:endParaRPr lang="zh-TW" altLang="en-US" sz="2400" b="1" dirty="0">
                        <a:solidFill>
                          <a:srgbClr val="0000FF"/>
                        </a:solidFill>
                      </a:endParaRPr>
                    </a:p>
                  </a:txBody>
                  <a:tcPr marL="91437" marR="91437" marT="45710" marB="45710" anchor="ctr">
                    <a:solidFill>
                      <a:srgbClr val="CCECFF"/>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zh-CN" altLang="en-US" sz="2400" b="1" dirty="0">
                          <a:latin typeface="+mn-lt"/>
                          <a:ea typeface="+mn-ea"/>
                        </a:rPr>
                        <a:t>集中控制可以得到更大的灵活性，全局信息</a:t>
                      </a:r>
                      <a:r>
                        <a:rPr lang="zh-TW" altLang="en-US" sz="2400" b="1" dirty="0">
                          <a:latin typeface="+mn-lt"/>
                          <a:ea typeface="+mn-ea"/>
                        </a:rPr>
                        <a:t>。</a:t>
                      </a:r>
                      <a:endParaRPr lang="en-US" altLang="zh-TW" sz="2400" b="1" dirty="0">
                        <a:latin typeface="+mn-lt"/>
                        <a:ea typeface="+mn-ea"/>
                      </a:endParaRPr>
                    </a:p>
                  </a:txBody>
                  <a:tcPr marL="91437" marR="91437" marT="45710" marB="45710"/>
                </a:tc>
                <a:tc>
                  <a:txBody>
                    <a:bodyPr/>
                    <a:lstStyle/>
                    <a:p>
                      <a:pPr algn="just"/>
                      <a:r>
                        <a:rPr lang="zh-CN" altLang="en-US" sz="2400" b="1" dirty="0">
                          <a:latin typeface="+mn-lt"/>
                          <a:ea typeface="+mn-ea"/>
                        </a:rPr>
                        <a:t>网络功能可根据需要进行迁移、性能扩展，而不受限于硬件</a:t>
                      </a:r>
                      <a:r>
                        <a:rPr lang="zh-TW" altLang="en-US" sz="2400" b="1" dirty="0">
                          <a:latin typeface="+mn-lt"/>
                          <a:ea typeface="+mn-ea"/>
                        </a:rPr>
                        <a:t>。</a:t>
                      </a:r>
                      <a:endParaRPr lang="zh-TW" altLang="en-US" sz="2400" b="1" dirty="0">
                        <a:latin typeface="+mn-lt"/>
                        <a:ea typeface="+mn-ea"/>
                      </a:endParaRPr>
                    </a:p>
                  </a:txBody>
                  <a:tcPr marL="91437" marR="91437" marT="45710" marB="45710"/>
                </a:tc>
              </a:tr>
              <a:tr h="1607132">
                <a:tc>
                  <a:txBody>
                    <a:bodyPr/>
                    <a:lstStyle/>
                    <a:p>
                      <a:r>
                        <a:rPr lang="zh-CN" altLang="en-US" sz="2400" b="1" dirty="0">
                          <a:solidFill>
                            <a:srgbClr val="0000FF"/>
                          </a:solidFill>
                        </a:rPr>
                        <a:t>好处</a:t>
                      </a:r>
                      <a:endParaRPr lang="zh-TW" altLang="en-US" sz="2400" b="1" dirty="0">
                        <a:solidFill>
                          <a:srgbClr val="0000FF"/>
                        </a:solidFill>
                      </a:endParaRPr>
                    </a:p>
                  </a:txBody>
                  <a:tcPr marL="91437" marR="91437" marT="45710" marB="45710" anchor="ctr">
                    <a:solidFill>
                      <a:srgbClr val="CCECFF"/>
                    </a:solidFill>
                  </a:tcPr>
                </a:tc>
                <a:tc>
                  <a:txBody>
                    <a:bodyPr/>
                    <a:lstStyle/>
                    <a:p>
                      <a:pPr algn="just"/>
                      <a:r>
                        <a:rPr lang="zh-CN" altLang="en-US" sz="2400" b="1" dirty="0">
                          <a:latin typeface="+mn-lt"/>
                          <a:ea typeface="+mn-ea"/>
                        </a:rPr>
                        <a:t>通过标准化接口，分离转发设备的控制软件，分别演进</a:t>
                      </a:r>
                      <a:endParaRPr lang="zh-TW" altLang="en-US" sz="2400" b="1" dirty="0">
                        <a:latin typeface="+mn-lt"/>
                        <a:ea typeface="+mn-ea"/>
                      </a:endParaRPr>
                    </a:p>
                  </a:txBody>
                  <a:tcPr marL="91437" marR="91437" marT="45710" marB="45710"/>
                </a:tc>
                <a:tc>
                  <a:txBody>
                    <a:bodyPr/>
                    <a:lstStyle/>
                    <a:p>
                      <a:pPr algn="just"/>
                      <a:r>
                        <a:rPr lang="zh-CN" altLang="en-US" sz="2400" b="1" dirty="0">
                          <a:latin typeface="+mn-lt"/>
                          <a:ea typeface="+mn-ea"/>
                        </a:rPr>
                        <a:t>避免厂商锁定，降低成本，业务灵活</a:t>
                      </a:r>
                      <a:r>
                        <a:rPr lang="zh-TW" altLang="en-US" sz="2400" b="1" dirty="0">
                          <a:latin typeface="+mn-lt"/>
                          <a:ea typeface="+mn-ea"/>
                        </a:rPr>
                        <a:t>。</a:t>
                      </a:r>
                      <a:endParaRPr lang="zh-TW" altLang="en-US" sz="2400" b="1" dirty="0">
                        <a:latin typeface="+mn-lt"/>
                        <a:ea typeface="+mn-ea"/>
                      </a:endParaRPr>
                    </a:p>
                  </a:txBody>
                  <a:tcPr marL="91437" marR="91437" marT="45710" marB="4571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65237" y="122882"/>
            <a:ext cx="5247456" cy="563563"/>
          </a:xfrm>
        </p:spPr>
        <p:txBody>
          <a:bodyPr/>
          <a:lstStyle/>
          <a:p>
            <a:r>
              <a:rPr lang="en-US" altLang="zh-TW" b="1" dirty="0">
                <a:latin typeface="+mn-lt"/>
                <a:ea typeface="+mn-ea"/>
              </a:rPr>
              <a:t>SDN</a:t>
            </a:r>
            <a:r>
              <a:rPr lang="zh-CN" altLang="en-US" b="1" dirty="0">
                <a:latin typeface="+mn-lt"/>
                <a:ea typeface="+mn-ea"/>
              </a:rPr>
              <a:t>与</a:t>
            </a:r>
            <a:r>
              <a:rPr lang="en-US" altLang="zh-CN" b="1" dirty="0">
                <a:latin typeface="+mn-lt"/>
                <a:ea typeface="+mn-ea"/>
              </a:rPr>
              <a:t>NFV</a:t>
            </a:r>
            <a:r>
              <a:rPr lang="zh-CN" altLang="en-US" b="1" dirty="0">
                <a:latin typeface="+mn-lt"/>
                <a:ea typeface="+mn-ea"/>
              </a:rPr>
              <a:t>关系</a:t>
            </a:r>
            <a:endParaRPr lang="zh-TW" altLang="en-US" b="1" dirty="0">
              <a:latin typeface="+mn-lt"/>
              <a:ea typeface="+mn-ea"/>
            </a:endParaRPr>
          </a:p>
        </p:txBody>
      </p:sp>
      <p:sp>
        <p:nvSpPr>
          <p:cNvPr id="5" name="橢圓 4"/>
          <p:cNvSpPr/>
          <p:nvPr/>
        </p:nvSpPr>
        <p:spPr>
          <a:xfrm>
            <a:off x="1691977" y="908198"/>
            <a:ext cx="3239220" cy="3168526"/>
          </a:xfrm>
          <a:prstGeom prst="ellipse">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0000FF"/>
                </a:solidFill>
              </a:rPr>
              <a:t>开放式创新</a:t>
            </a:r>
            <a:br>
              <a:rPr lang="en-US" altLang="zh-TW" sz="2400" b="1" dirty="0">
                <a:solidFill>
                  <a:srgbClr val="0000FF"/>
                </a:solidFill>
              </a:rPr>
            </a:br>
            <a:r>
              <a:rPr lang="en-US" altLang="zh-TW" sz="2000" b="1" dirty="0">
                <a:solidFill>
                  <a:srgbClr val="111111"/>
                </a:solidFill>
              </a:rPr>
              <a:t>(Open Innovation)   </a:t>
            </a:r>
            <a:endParaRPr lang="zh-TW" altLang="en-US" sz="2000" b="1" dirty="0">
              <a:solidFill>
                <a:srgbClr val="111111"/>
              </a:solidFill>
            </a:endParaRPr>
          </a:p>
        </p:txBody>
      </p:sp>
      <p:sp>
        <p:nvSpPr>
          <p:cNvPr id="6" name="橢圓 5"/>
          <p:cNvSpPr/>
          <p:nvPr/>
        </p:nvSpPr>
        <p:spPr>
          <a:xfrm>
            <a:off x="4428381" y="841664"/>
            <a:ext cx="3239219" cy="3168526"/>
          </a:xfrm>
          <a:prstGeom prst="ellipse">
            <a:avLst/>
          </a:prstGeom>
          <a:solidFill>
            <a:schemeClr val="accent1">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400" b="1" dirty="0">
                <a:solidFill>
                  <a:srgbClr val="0000FF"/>
                </a:solidFill>
              </a:rPr>
              <a:t>   </a:t>
            </a:r>
            <a:r>
              <a:rPr lang="zh-CN" altLang="en-US" sz="2400" dirty="0">
                <a:solidFill>
                  <a:srgbClr val="0000FF"/>
                </a:solidFill>
              </a:rPr>
              <a:t>软件定义网络</a:t>
            </a:r>
            <a:endParaRPr lang="en-US" altLang="zh-TW" sz="2400" b="1" dirty="0">
              <a:solidFill>
                <a:srgbClr val="0000FF"/>
              </a:solidFill>
            </a:endParaRPr>
          </a:p>
          <a:p>
            <a:pPr algn="ctr">
              <a:defRPr/>
            </a:pPr>
            <a:r>
              <a:rPr lang="en-US" altLang="zh-TW" sz="2000" b="1" dirty="0">
                <a:solidFill>
                  <a:srgbClr val="111111"/>
                </a:solidFill>
              </a:rPr>
              <a:t>    (Software Defined</a:t>
            </a:r>
            <a:br>
              <a:rPr lang="en-US" altLang="zh-TW" sz="2000" b="1" dirty="0">
                <a:solidFill>
                  <a:srgbClr val="111111"/>
                </a:solidFill>
              </a:rPr>
            </a:br>
            <a:r>
              <a:rPr lang="en-US" altLang="zh-TW" sz="2000" b="1" dirty="0">
                <a:solidFill>
                  <a:srgbClr val="111111"/>
                </a:solidFill>
              </a:rPr>
              <a:t>     Networking, SDN)</a:t>
            </a:r>
            <a:endParaRPr lang="zh-TW" altLang="en-US" sz="2000" b="1" dirty="0">
              <a:solidFill>
                <a:srgbClr val="111111"/>
              </a:solidFill>
            </a:endParaRPr>
          </a:p>
        </p:txBody>
      </p:sp>
      <p:sp>
        <p:nvSpPr>
          <p:cNvPr id="8" name="文字方塊 3"/>
          <p:cNvSpPr txBox="1">
            <a:spLocks noChangeArrowheads="1"/>
          </p:cNvSpPr>
          <p:nvPr/>
        </p:nvSpPr>
        <p:spPr bwMode="auto">
          <a:xfrm>
            <a:off x="7308304" y="963574"/>
            <a:ext cx="1728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PMingLiU"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PMingLiU"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PMingLiU"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9pPr>
          </a:lstStyle>
          <a:p>
            <a:pPr marL="285750" indent="-285750" algn="just" eaLnBrk="1" hangingPunct="1">
              <a:spcBef>
                <a:spcPct val="0"/>
              </a:spcBef>
              <a:buFont typeface="Wingdings" panose="05000000000000000000" pitchFamily="2" charset="2"/>
              <a:buChar char="l"/>
            </a:pPr>
            <a:r>
              <a:rPr lang="zh-CN" altLang="en-US" sz="1800" dirty="0">
                <a:latin typeface="+mn-lt"/>
                <a:ea typeface="+mn-ea"/>
              </a:rPr>
              <a:t>网络虚拟化</a:t>
            </a:r>
            <a:endParaRPr lang="en-US" altLang="zh-TW" sz="1800" b="1" dirty="0">
              <a:latin typeface="+mn-lt"/>
              <a:ea typeface="+mn-ea"/>
            </a:endParaRPr>
          </a:p>
          <a:p>
            <a:pPr marL="285750" indent="-285750" eaLnBrk="1" hangingPunct="1">
              <a:spcBef>
                <a:spcPct val="0"/>
              </a:spcBef>
              <a:buFont typeface="Wingdings" panose="05000000000000000000" pitchFamily="2" charset="2"/>
              <a:buChar char="l"/>
            </a:pPr>
            <a:r>
              <a:rPr lang="zh-TW" altLang="en-US" sz="1800" b="1" dirty="0">
                <a:latin typeface="+mn-lt"/>
                <a:ea typeface="+mn-ea"/>
              </a:rPr>
              <a:t>加速</a:t>
            </a:r>
            <a:r>
              <a:rPr lang="zh-CN" altLang="en-US" sz="1800" dirty="0">
                <a:latin typeface="+mn-lt"/>
                <a:ea typeface="+mn-ea"/>
              </a:rPr>
              <a:t>创新</a:t>
            </a:r>
            <a:endParaRPr lang="zh-TW" altLang="en-US" sz="1800" b="1" dirty="0">
              <a:latin typeface="+mn-lt"/>
              <a:ea typeface="+mn-ea"/>
            </a:endParaRPr>
          </a:p>
        </p:txBody>
      </p:sp>
      <p:sp>
        <p:nvSpPr>
          <p:cNvPr id="9" name="矩形 4"/>
          <p:cNvSpPr>
            <a:spLocks noChangeArrowheads="1"/>
          </p:cNvSpPr>
          <p:nvPr/>
        </p:nvSpPr>
        <p:spPr bwMode="auto">
          <a:xfrm>
            <a:off x="6104003" y="4360123"/>
            <a:ext cx="20890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PMingLiU"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PMingLiU"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PMingLiU"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9pPr>
          </a:lstStyle>
          <a:p>
            <a:pPr marL="285750" indent="-285750" algn="just" eaLnBrk="1" hangingPunct="1">
              <a:spcBef>
                <a:spcPct val="0"/>
              </a:spcBef>
              <a:buFont typeface="Wingdings" panose="05000000000000000000" pitchFamily="2" charset="2"/>
              <a:buChar char="l"/>
            </a:pPr>
            <a:r>
              <a:rPr lang="zh-TW" altLang="en-US" sz="1800" b="1" dirty="0">
                <a:latin typeface="+mn-lt"/>
                <a:ea typeface="+mn-ea"/>
              </a:rPr>
              <a:t>減少</a:t>
            </a:r>
            <a:r>
              <a:rPr lang="zh-CN" altLang="en-US" sz="1800" dirty="0">
                <a:latin typeface="+mn-lt"/>
                <a:ea typeface="+mn-ea"/>
              </a:rPr>
              <a:t>资金</a:t>
            </a:r>
            <a:endParaRPr lang="en-US" altLang="zh-TW" sz="1800" b="1" dirty="0">
              <a:latin typeface="+mn-lt"/>
              <a:ea typeface="+mn-ea"/>
            </a:endParaRPr>
          </a:p>
          <a:p>
            <a:pPr marL="285750" indent="-285750" algn="just" eaLnBrk="1" hangingPunct="1">
              <a:spcBef>
                <a:spcPct val="0"/>
              </a:spcBef>
              <a:buFont typeface="Wingdings" panose="05000000000000000000" pitchFamily="2" charset="2"/>
              <a:buChar char="l"/>
            </a:pPr>
            <a:r>
              <a:rPr lang="zh-CN" altLang="en-US" sz="1800" b="1" dirty="0">
                <a:latin typeface="+mn-lt"/>
                <a:ea typeface="+mn-ea"/>
              </a:rPr>
              <a:t>固定资产</a:t>
            </a:r>
            <a:r>
              <a:rPr lang="zh-TW" altLang="en-US" sz="1800" b="1" dirty="0">
                <a:latin typeface="+mn-lt"/>
                <a:ea typeface="+mn-ea"/>
              </a:rPr>
              <a:t>的投入</a:t>
            </a:r>
            <a:endParaRPr lang="en-US" altLang="zh-TW" sz="1800" b="1" dirty="0">
              <a:latin typeface="+mn-lt"/>
              <a:ea typeface="+mn-ea"/>
            </a:endParaRPr>
          </a:p>
          <a:p>
            <a:pPr marL="285750" indent="-285750" algn="just" eaLnBrk="1" hangingPunct="1">
              <a:spcBef>
                <a:spcPct val="0"/>
              </a:spcBef>
              <a:buFont typeface="Wingdings" panose="05000000000000000000" pitchFamily="2" charset="2"/>
              <a:buChar char="l"/>
            </a:pPr>
            <a:r>
              <a:rPr lang="zh-TW" altLang="en-US" sz="1800" b="1" dirty="0">
                <a:latin typeface="+mn-lt"/>
                <a:ea typeface="+mn-ea"/>
              </a:rPr>
              <a:t>降低管理支出</a:t>
            </a:r>
            <a:endParaRPr lang="en-US" altLang="zh-TW" sz="1800" b="1" dirty="0">
              <a:latin typeface="+mn-lt"/>
              <a:ea typeface="+mn-ea"/>
            </a:endParaRPr>
          </a:p>
        </p:txBody>
      </p:sp>
      <p:sp>
        <p:nvSpPr>
          <p:cNvPr id="10" name="文字方塊 10"/>
          <p:cNvSpPr txBox="1">
            <a:spLocks noChangeArrowheads="1"/>
          </p:cNvSpPr>
          <p:nvPr/>
        </p:nvSpPr>
        <p:spPr bwMode="auto">
          <a:xfrm>
            <a:off x="251520" y="3429000"/>
            <a:ext cx="18722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PMingLiU" panose="02020500000000000000" pitchFamily="18" charset="-12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PMingLiU" panose="02020500000000000000" pitchFamily="18" charset="-12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PMingLiU" panose="02020500000000000000" pitchFamily="18" charset="-12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PMingLiU" panose="02020500000000000000" pitchFamily="18" charset="-120"/>
              </a:defRPr>
            </a:lvl9pPr>
          </a:lstStyle>
          <a:p>
            <a:pPr marL="285750" indent="-285750" algn="just" eaLnBrk="1" hangingPunct="1">
              <a:spcBef>
                <a:spcPct val="0"/>
              </a:spcBef>
              <a:buFont typeface="Wingdings" panose="05000000000000000000" pitchFamily="2" charset="2"/>
              <a:buChar char="l"/>
            </a:pPr>
            <a:r>
              <a:rPr lang="zh-CN" altLang="en-US" sz="1800" dirty="0">
                <a:latin typeface="+mn-lt"/>
                <a:ea typeface="+mn-ea"/>
              </a:rPr>
              <a:t>第三方创新</a:t>
            </a:r>
            <a:endParaRPr lang="en-US" altLang="zh-TW" sz="1800" b="1" dirty="0">
              <a:latin typeface="+mn-lt"/>
              <a:ea typeface="+mn-ea"/>
            </a:endParaRPr>
          </a:p>
          <a:p>
            <a:pPr marL="285750" indent="-285750" algn="just" eaLnBrk="1" hangingPunct="1">
              <a:spcBef>
                <a:spcPct val="0"/>
              </a:spcBef>
              <a:buFont typeface="Wingdings" panose="05000000000000000000" pitchFamily="2" charset="2"/>
              <a:buChar char="l"/>
            </a:pPr>
            <a:r>
              <a:rPr lang="zh-CN" altLang="en-US" sz="1800" b="1" dirty="0">
                <a:latin typeface="+mn-lt"/>
                <a:ea typeface="+mn-ea"/>
              </a:rPr>
              <a:t>打开封闭体系</a:t>
            </a:r>
            <a:endParaRPr lang="en-US" altLang="zh-TW" sz="1800" b="1" dirty="0">
              <a:latin typeface="+mn-lt"/>
              <a:ea typeface="+mn-ea"/>
            </a:endParaRPr>
          </a:p>
          <a:p>
            <a:pPr eaLnBrk="1" hangingPunct="1">
              <a:spcBef>
                <a:spcPct val="0"/>
              </a:spcBef>
              <a:buFontTx/>
              <a:buNone/>
            </a:pPr>
            <a:endParaRPr lang="zh-TW" altLang="en-US" sz="1800" dirty="0"/>
          </a:p>
        </p:txBody>
      </p:sp>
      <p:sp>
        <p:nvSpPr>
          <p:cNvPr id="7" name="橢圓 6"/>
          <p:cNvSpPr/>
          <p:nvPr/>
        </p:nvSpPr>
        <p:spPr>
          <a:xfrm>
            <a:off x="2988965" y="3068786"/>
            <a:ext cx="3239219" cy="3168526"/>
          </a:xfrm>
          <a:prstGeom prst="ellipse">
            <a:avLst/>
          </a:prstGeom>
          <a:solidFill>
            <a:srgbClr val="FF66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rgbClr val="FF0000"/>
                </a:solidFill>
              </a:rPr>
              <a:t>网络功能虚拟化</a:t>
            </a:r>
            <a:r>
              <a:rPr lang="zh-TW" altLang="en-US" sz="1600" dirty="0"/>
              <a:t>（</a:t>
            </a:r>
            <a:r>
              <a:rPr lang="en-US" altLang="zh-TW" sz="1600" dirty="0">
                <a:solidFill>
                  <a:srgbClr val="111111"/>
                </a:solidFill>
              </a:rPr>
              <a:t>(</a:t>
            </a:r>
            <a:r>
              <a:rPr lang="en-US" altLang="zh-TW" sz="1600" b="1" dirty="0">
                <a:solidFill>
                  <a:srgbClr val="111111"/>
                </a:solidFill>
              </a:rPr>
              <a:t>Network Function Virtualization</a:t>
            </a:r>
            <a:r>
              <a:rPr lang="zh-TW" altLang="en-US" sz="1600" b="1" dirty="0">
                <a:solidFill>
                  <a:srgbClr val="111111"/>
                </a:solidFill>
              </a:rPr>
              <a:t>，</a:t>
            </a:r>
            <a:r>
              <a:rPr lang="en-US" altLang="zh-TW" sz="1600" b="1" dirty="0">
                <a:solidFill>
                  <a:srgbClr val="111111"/>
                </a:solidFill>
              </a:rPr>
              <a:t>NFV</a:t>
            </a:r>
            <a:r>
              <a:rPr lang="zh-TW" altLang="en-US" sz="1600" b="1" dirty="0">
                <a:solidFill>
                  <a:srgbClr val="111111"/>
                </a:solidFill>
              </a:rPr>
              <a:t>）</a:t>
            </a:r>
            <a:endParaRPr lang="zh-TW" altLang="en-US" sz="1600" b="1" dirty="0">
              <a:solidFill>
                <a:srgbClr val="111111"/>
              </a:solidFill>
            </a:endParaRPr>
          </a:p>
        </p:txBody>
      </p:sp>
      <p:sp>
        <p:nvSpPr>
          <p:cNvPr id="2" name="Rectangle 1"/>
          <p:cNvSpPr/>
          <p:nvPr/>
        </p:nvSpPr>
        <p:spPr>
          <a:xfrm>
            <a:off x="-324544" y="6042135"/>
            <a:ext cx="8983587" cy="830997"/>
          </a:xfrm>
          <a:prstGeom prst="rect">
            <a:avLst/>
          </a:prstGeom>
        </p:spPr>
        <p:txBody>
          <a:bodyPr wrap="square">
            <a:spAutoFit/>
          </a:bodyPr>
          <a:lstStyle/>
          <a:p>
            <a:pPr lvl="1"/>
            <a:r>
              <a:rPr lang="en-US" altLang="zh-CN" sz="2400" dirty="0" err="1">
                <a:sym typeface="+mn-ea"/>
              </a:rPr>
              <a:t>这些技术独立但又相互补充</a:t>
            </a:r>
            <a:r>
              <a:rPr lang="en-US" altLang="zh-CN" sz="2400" dirty="0">
                <a:sym typeface="+mn-ea"/>
              </a:rPr>
              <a:t>。</a:t>
            </a:r>
            <a:endParaRPr lang="en-US" altLang="zh-CN" sz="2400" dirty="0"/>
          </a:p>
          <a:p>
            <a:pPr lvl="1"/>
            <a:r>
              <a:rPr lang="en-US" altLang="zh-CN" sz="2400" dirty="0" err="1">
                <a:sym typeface="+mn-ea"/>
              </a:rPr>
              <a:t>被认为是</a:t>
            </a:r>
            <a:r>
              <a:rPr lang="zh-CN" altLang="en-US" sz="2400" dirty="0">
                <a:sym typeface="+mn-ea"/>
              </a:rPr>
              <a:t>未来</a:t>
            </a:r>
            <a:r>
              <a:rPr lang="en-US" altLang="zh-CN" sz="2400" dirty="0" err="1">
                <a:sym typeface="+mn-ea"/>
              </a:rPr>
              <a:t>互联网</a:t>
            </a:r>
            <a:r>
              <a:rPr lang="zh-CN" altLang="en-US" sz="2400" dirty="0">
                <a:sym typeface="+mn-ea"/>
              </a:rPr>
              <a:t>、</a:t>
            </a:r>
            <a:r>
              <a:rPr lang="en-US" altLang="zh-CN" sz="2400" dirty="0" err="1">
                <a:sym typeface="+mn-ea"/>
              </a:rPr>
              <a:t>以及数据中心网络发展的关键概念</a:t>
            </a:r>
            <a:r>
              <a:rPr lang="en-US" altLang="zh-CN" sz="2400" dirty="0">
                <a:sym typeface="+mn-ea"/>
              </a:rPr>
              <a: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p:cNvSpPr>
            <a:spLocks noGrp="1"/>
          </p:cNvSpPr>
          <p:nvPr>
            <p:ph idx="1"/>
          </p:nvPr>
        </p:nvSpPr>
        <p:spPr>
          <a:xfrm>
            <a:off x="609600" y="2133600"/>
            <a:ext cx="8229600" cy="3810000"/>
          </a:xfrm>
        </p:spPr>
        <p:txBody>
          <a:bodyPr vert="horz" wrap="square" lIns="91440" tIns="45720" rIns="91440" bIns="45720" anchor="t"/>
          <a:lstStyle/>
          <a:p>
            <a:r>
              <a:rPr dirty="0">
                <a:solidFill>
                  <a:srgbClr val="0000FF"/>
                </a:solidFill>
              </a:rPr>
              <a:t>Packets </a:t>
            </a:r>
            <a:endParaRPr dirty="0">
              <a:solidFill>
                <a:srgbClr val="0000FF"/>
              </a:solidFill>
            </a:endParaRPr>
          </a:p>
          <a:p>
            <a:r>
              <a:rPr dirty="0">
                <a:solidFill>
                  <a:srgbClr val="0000FF"/>
                </a:solidFill>
              </a:rPr>
              <a:t>Statistical multiplexing </a:t>
            </a:r>
            <a:endParaRPr dirty="0">
              <a:solidFill>
                <a:srgbClr val="0000FF"/>
              </a:solidFill>
            </a:endParaRPr>
          </a:p>
          <a:p>
            <a:r>
              <a:rPr dirty="0">
                <a:solidFill>
                  <a:srgbClr val="0000FF"/>
                </a:solidFill>
              </a:rPr>
              <a:t>Protocol layers</a:t>
            </a:r>
            <a:endParaRPr dirty="0">
              <a:solidFill>
                <a:srgbClr val="0000FF"/>
              </a:solidFill>
            </a:endParaRPr>
          </a:p>
          <a:p>
            <a:r>
              <a:rPr dirty="0">
                <a:solidFill>
                  <a:srgbClr val="0000FF"/>
                </a:solidFill>
              </a:rPr>
              <a:t>A </a:t>
            </a:r>
            <a:r>
              <a:rPr lang="en-US" altLang="en-US" dirty="0">
                <a:solidFill>
                  <a:srgbClr val="0000FF"/>
                </a:solidFill>
              </a:rPr>
              <a:t>“</a:t>
            </a:r>
            <a:r>
              <a:rPr dirty="0">
                <a:solidFill>
                  <a:srgbClr val="0000FF"/>
                </a:solidFill>
              </a:rPr>
              <a:t>narrow waist</a:t>
            </a:r>
            <a:r>
              <a:rPr lang="en-US" altLang="en-US" dirty="0">
                <a:solidFill>
                  <a:srgbClr val="0000FF"/>
                </a:solidFill>
              </a:rPr>
              <a:t>”</a:t>
            </a:r>
            <a:r>
              <a:rPr dirty="0">
                <a:solidFill>
                  <a:srgbClr val="0000FF"/>
                </a:solidFill>
              </a:rPr>
              <a:t> at the network layer</a:t>
            </a:r>
            <a:endParaRPr dirty="0">
              <a:solidFill>
                <a:srgbClr val="0000FF"/>
              </a:solidFill>
            </a:endParaRPr>
          </a:p>
          <a:p>
            <a:r>
              <a:rPr dirty="0">
                <a:solidFill>
                  <a:srgbClr val="0000FF"/>
                </a:solidFill>
              </a:rPr>
              <a:t>Best-effort service</a:t>
            </a:r>
            <a:endParaRPr dirty="0">
              <a:solidFill>
                <a:srgbClr val="0000FF"/>
              </a:solidFill>
            </a:endParaRPr>
          </a:p>
          <a:p>
            <a:r>
              <a:rPr dirty="0">
                <a:solidFill>
                  <a:srgbClr val="0000FF"/>
                </a:solidFill>
              </a:rPr>
              <a:t>The </a:t>
            </a:r>
            <a:r>
              <a:rPr lang="en-US" altLang="en-US" dirty="0">
                <a:solidFill>
                  <a:srgbClr val="0000FF"/>
                </a:solidFill>
              </a:rPr>
              <a:t>“</a:t>
            </a:r>
            <a:r>
              <a:rPr dirty="0">
                <a:solidFill>
                  <a:srgbClr val="0000FF"/>
                </a:solidFill>
              </a:rPr>
              <a:t>end to end</a:t>
            </a:r>
            <a:r>
              <a:rPr lang="en-US" altLang="en-US" dirty="0">
                <a:solidFill>
                  <a:srgbClr val="0000FF"/>
                </a:solidFill>
              </a:rPr>
              <a:t>”</a:t>
            </a:r>
            <a:r>
              <a:rPr dirty="0">
                <a:solidFill>
                  <a:srgbClr val="0000FF"/>
                </a:solidFill>
              </a:rPr>
              <a:t> design principle</a:t>
            </a:r>
            <a:endParaRPr dirty="0">
              <a:solidFill>
                <a:srgbClr val="0000FF"/>
              </a:solidFill>
            </a:endParaRPr>
          </a:p>
          <a:p>
            <a:r>
              <a:rPr dirty="0">
                <a:solidFill>
                  <a:srgbClr val="0000FF"/>
                </a:solidFill>
              </a:rPr>
              <a:t>Decentralization</a:t>
            </a:r>
            <a:endParaRPr dirty="0">
              <a:solidFill>
                <a:srgbClr val="0000FF"/>
              </a:solidFill>
            </a:endParaRPr>
          </a:p>
          <a:p>
            <a:pPr lvl="1"/>
            <a:endParaRPr sz="2000" dirty="0"/>
          </a:p>
          <a:p>
            <a:pPr lvl="1"/>
            <a:endParaRPr sz="2000" dirty="0"/>
          </a:p>
          <a:p>
            <a:pPr lvl="1"/>
            <a:endParaRPr sz="2000" dirty="0"/>
          </a:p>
        </p:txBody>
      </p:sp>
      <p:sp>
        <p:nvSpPr>
          <p:cNvPr id="6" name="TextBox 5"/>
          <p:cNvSpPr txBox="1"/>
          <p:nvPr/>
        </p:nvSpPr>
        <p:spPr>
          <a:xfrm>
            <a:off x="2514600" y="2205038"/>
            <a:ext cx="1649413" cy="461963"/>
          </a:xfrm>
          <a:prstGeom prst="rect">
            <a:avLst/>
          </a:prstGeom>
          <a:noFill/>
        </p:spPr>
        <p:txBody>
          <a:bodyPr wrap="none">
            <a:spAutoFit/>
          </a:bodyPr>
          <a:lstStyle/>
          <a:p>
            <a:r>
              <a:rPr sz="2400" b="0">
                <a:solidFill>
                  <a:srgbClr val="FF0000"/>
                </a:solidFill>
                <a:latin typeface="Arial" panose="020B0604020202020204" pitchFamily="34" charset="0"/>
                <a:sym typeface="Wingdings" panose="05000000000000000000" pitchFamily="2" charset="2"/>
              </a:rPr>
              <a:t></a:t>
            </a:r>
            <a:r>
              <a:rPr lang="en-US" altLang="en-US" sz="2400" b="0">
                <a:solidFill>
                  <a:srgbClr val="FF0000"/>
                </a:solidFill>
                <a:latin typeface="Arial" panose="020B0604020202020204" pitchFamily="34" charset="0"/>
              </a:rPr>
              <a:t>“circuits”</a:t>
            </a:r>
            <a:endParaRPr sz="2400" b="0">
              <a:solidFill>
                <a:srgbClr val="FF0000"/>
              </a:solidFill>
              <a:latin typeface="Arial" panose="020B0604020202020204" pitchFamily="34" charset="0"/>
            </a:endParaRPr>
          </a:p>
        </p:txBody>
      </p:sp>
      <p:sp>
        <p:nvSpPr>
          <p:cNvPr id="7" name="TextBox 6"/>
          <p:cNvSpPr txBox="1"/>
          <p:nvPr/>
        </p:nvSpPr>
        <p:spPr>
          <a:xfrm>
            <a:off x="5070158" y="2666683"/>
            <a:ext cx="2452688" cy="461963"/>
          </a:xfrm>
          <a:prstGeom prst="rect">
            <a:avLst/>
          </a:prstGeom>
          <a:noFill/>
        </p:spPr>
        <p:txBody>
          <a:bodyPr wrap="none">
            <a:spAutoFit/>
          </a:bodyPr>
          <a:lstStyle/>
          <a:p>
            <a:r>
              <a:rPr sz="2400" b="0">
                <a:solidFill>
                  <a:srgbClr val="FF0000"/>
                </a:solidFill>
                <a:latin typeface="Arial" panose="020B0604020202020204" pitchFamily="34" charset="0"/>
                <a:sym typeface="Wingdings" panose="05000000000000000000" pitchFamily="2" charset="2"/>
              </a:rPr>
              <a:t> </a:t>
            </a:r>
            <a:r>
              <a:rPr lang="en-US" altLang="en-US" sz="2400" b="0">
                <a:solidFill>
                  <a:srgbClr val="FF0000"/>
                </a:solidFill>
                <a:latin typeface="Arial" panose="020B0604020202020204" pitchFamily="34" charset="0"/>
              </a:rPr>
              <a:t>“reservations”</a:t>
            </a:r>
            <a:endParaRPr sz="2400" b="0">
              <a:solidFill>
                <a:srgbClr val="FF0000"/>
              </a:solidFill>
              <a:latin typeface="Arial" panose="020B0604020202020204" pitchFamily="34" charset="0"/>
            </a:endParaRPr>
          </a:p>
        </p:txBody>
      </p:sp>
      <p:sp>
        <p:nvSpPr>
          <p:cNvPr id="8" name="TextBox 7"/>
          <p:cNvSpPr txBox="1"/>
          <p:nvPr/>
        </p:nvSpPr>
        <p:spPr>
          <a:xfrm>
            <a:off x="4164330" y="5872163"/>
            <a:ext cx="2093913" cy="461963"/>
          </a:xfrm>
          <a:prstGeom prst="rect">
            <a:avLst/>
          </a:prstGeom>
          <a:noFill/>
        </p:spPr>
        <p:txBody>
          <a:bodyPr wrap="none">
            <a:spAutoFit/>
          </a:bodyPr>
          <a:lstStyle/>
          <a:p>
            <a:r>
              <a:rPr lang="en-US" altLang="en-US" sz="2400" b="0">
                <a:solidFill>
                  <a:srgbClr val="FF0000"/>
                </a:solidFill>
                <a:latin typeface="Arial" panose="020B0604020202020204" pitchFamily="34" charset="0"/>
                <a:sym typeface="Wingdings" panose="05000000000000000000" pitchFamily="2" charset="2"/>
              </a:rPr>
              <a:t> “centralize”</a:t>
            </a:r>
            <a:endParaRPr sz="2400" b="0">
              <a:solidFill>
                <a:srgbClr val="FF0000"/>
              </a:solidFill>
              <a:latin typeface="Arial" panose="020B0604020202020204" pitchFamily="34" charset="0"/>
            </a:endParaRPr>
          </a:p>
        </p:txBody>
      </p:sp>
      <p:sp>
        <p:nvSpPr>
          <p:cNvPr id="9" name="TextBox 8"/>
          <p:cNvSpPr txBox="1"/>
          <p:nvPr/>
        </p:nvSpPr>
        <p:spPr>
          <a:xfrm rot="19850234">
            <a:off x="6634163" y="3041650"/>
            <a:ext cx="2316163" cy="461963"/>
          </a:xfrm>
          <a:prstGeom prst="rect">
            <a:avLst/>
          </a:prstGeom>
          <a:noFill/>
        </p:spPr>
        <p:txBody>
          <a:bodyPr wrap="none">
            <a:spAutoFit/>
          </a:bodyPr>
          <a:lstStyle/>
          <a:p>
            <a:r>
              <a:rPr sz="2400" b="0">
                <a:solidFill>
                  <a:srgbClr val="FF0000"/>
                </a:solidFill>
                <a:latin typeface="Arial" panose="020B0604020202020204" pitchFamily="34" charset="0"/>
                <a:sym typeface="Wingdings" panose="05000000000000000000" pitchFamily="2" charset="2"/>
              </a:rPr>
              <a:t>multi-service</a:t>
            </a:r>
            <a:r>
              <a:rPr lang="en-US" altLang="en-US" sz="2400" b="0">
                <a:solidFill>
                  <a:srgbClr val="FF0000"/>
                </a:solidFill>
                <a:latin typeface="Arial" panose="020B0604020202020204" pitchFamily="34" charset="0"/>
              </a:rPr>
              <a:t>”</a:t>
            </a:r>
            <a:endParaRPr sz="2400" b="0">
              <a:solidFill>
                <a:srgbClr val="FF0000"/>
              </a:solidFill>
              <a:latin typeface="Arial" panose="020B0604020202020204" pitchFamily="34" charset="0"/>
            </a:endParaRPr>
          </a:p>
        </p:txBody>
      </p:sp>
      <p:sp>
        <p:nvSpPr>
          <p:cNvPr id="10" name="TextBox 9"/>
          <p:cNvSpPr txBox="1"/>
          <p:nvPr/>
        </p:nvSpPr>
        <p:spPr>
          <a:xfrm>
            <a:off x="6780530" y="5116195"/>
            <a:ext cx="2505075" cy="461963"/>
          </a:xfrm>
          <a:prstGeom prst="rect">
            <a:avLst/>
          </a:prstGeom>
          <a:noFill/>
        </p:spPr>
        <p:txBody>
          <a:bodyPr wrap="none">
            <a:spAutoFit/>
          </a:bodyPr>
          <a:lstStyle/>
          <a:p>
            <a:r>
              <a:rPr lang="en-US" altLang="en-US" sz="2400" b="0">
                <a:solidFill>
                  <a:srgbClr val="FF0000"/>
                </a:solidFill>
                <a:latin typeface="Arial" panose="020B0604020202020204" pitchFamily="34" charset="0"/>
                <a:sym typeface="Wingdings" panose="05000000000000000000" pitchFamily="2" charset="2"/>
              </a:rPr>
              <a:t> “</a:t>
            </a:r>
            <a:r>
              <a:rPr lang="en-US" altLang="ja-JP" sz="2400" b="0" err="1">
                <a:solidFill>
                  <a:srgbClr val="FF0000"/>
                </a:solidFill>
                <a:latin typeface="Arial" panose="020B0604020202020204" pitchFamily="34" charset="0"/>
                <a:sym typeface="Wingdings" panose="05000000000000000000" pitchFamily="2" charset="2"/>
              </a:rPr>
              <a:t>middleboxes</a:t>
            </a:r>
            <a:r>
              <a:rPr lang="en-US" altLang="en-US" sz="2400" b="0">
                <a:solidFill>
                  <a:srgbClr val="FF0000"/>
                </a:solidFill>
                <a:latin typeface="Arial" panose="020B0604020202020204" pitchFamily="34" charset="0"/>
                <a:sym typeface="Wingdings" panose="05000000000000000000" pitchFamily="2" charset="2"/>
              </a:rPr>
              <a:t>”</a:t>
            </a:r>
            <a:endParaRPr sz="2400" b="0">
              <a:solidFill>
                <a:srgbClr val="FF0000"/>
              </a:solidFill>
              <a:latin typeface="Arial" panose="020B0604020202020204" pitchFamily="34" charset="0"/>
            </a:endParaRPr>
          </a:p>
        </p:txBody>
      </p:sp>
      <p:sp>
        <p:nvSpPr>
          <p:cNvPr id="2" name="Title 1"/>
          <p:cNvSpPr>
            <a:spLocks noGrp="1"/>
          </p:cNvSpPr>
          <p:nvPr>
            <p:ph type="title"/>
          </p:nvPr>
        </p:nvSpPr>
        <p:spPr/>
        <p:txBody>
          <a:bodyPr/>
          <a:lstStyle/>
          <a:p>
            <a:r>
              <a:rPr lang="zh-CN" altLang="en-US"/>
              <a:t>互联网体系结构的争论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SDN NFV</a:t>
            </a:r>
            <a:r>
              <a:rPr lang="zh-CN" altLang="en-US"/>
              <a:t>对比</a:t>
            </a:r>
            <a:endParaRPr lang="zh-CN" altLang="en-US"/>
          </a:p>
        </p:txBody>
      </p:sp>
      <p:graphicFrame>
        <p:nvGraphicFramePr>
          <p:cNvPr id="29" name="表格 28"/>
          <p:cNvGraphicFramePr>
            <a:graphicFrameLocks noGrp="1"/>
          </p:cNvGraphicFramePr>
          <p:nvPr/>
        </p:nvGraphicFramePr>
        <p:xfrm>
          <a:off x="1106446" y="1333320"/>
          <a:ext cx="6811340" cy="5071872"/>
        </p:xfrm>
        <a:graphic>
          <a:graphicData uri="http://schemas.openxmlformats.org/drawingml/2006/table">
            <a:tbl>
              <a:tblPr firstRow="1" bandRow="1">
                <a:tableStyleId>{5940675A-B579-460E-94D1-54222C63F5DA}</a:tableStyleId>
              </a:tblPr>
              <a:tblGrid>
                <a:gridCol w="1520884"/>
                <a:gridCol w="2146040"/>
                <a:gridCol w="3144416"/>
              </a:tblGrid>
              <a:tr h="640080">
                <a:tc>
                  <a:txBody>
                    <a:bodyPr/>
                    <a:lstStyle/>
                    <a:p>
                      <a:pPr algn="ctr"/>
                      <a:r>
                        <a:rPr lang="zh-CN" altLang="en-US" sz="2400" b="1" dirty="0">
                          <a:latin typeface="微软雅黑" panose="020B0503020204020204" pitchFamily="34" charset="-122"/>
                          <a:ea typeface="微软雅黑" panose="020B0503020204020204" pitchFamily="34" charset="-122"/>
                        </a:rPr>
                        <a:t>类别</a:t>
                      </a:r>
                      <a:endParaRPr lang="zh-CN" altLang="en-US" sz="2400" b="1"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en-US" altLang="zh-CN" sz="2400" b="1" dirty="0">
                          <a:latin typeface="微软雅黑" panose="020B0503020204020204" pitchFamily="34" charset="-122"/>
                          <a:ea typeface="微软雅黑" panose="020B0503020204020204" pitchFamily="34" charset="-122"/>
                        </a:rPr>
                        <a:t>NFV</a:t>
                      </a:r>
                      <a:endParaRPr lang="zh-CN" altLang="en-US" sz="2400" b="1"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en-US" altLang="zh-CN" sz="2400" b="1" dirty="0">
                          <a:latin typeface="微软雅黑" panose="020B0503020204020204" pitchFamily="34" charset="-122"/>
                          <a:ea typeface="微软雅黑" panose="020B0503020204020204" pitchFamily="34" charset="-122"/>
                        </a:rPr>
                        <a:t>SDN</a:t>
                      </a:r>
                      <a:endParaRPr lang="zh-CN" altLang="en-US" sz="2400" b="1" dirty="0">
                        <a:latin typeface="微软雅黑" panose="020B0503020204020204" pitchFamily="34" charset="-122"/>
                        <a:ea typeface="微软雅黑" panose="020B0503020204020204" pitchFamily="34" charset="-122"/>
                      </a:endParaRPr>
                    </a:p>
                  </a:txBody>
                  <a:tcPr marL="137160" marR="137160" marT="137160" marB="137160" anchor="ctr"/>
                </a:tc>
              </a:tr>
              <a:tr h="585216">
                <a:tc>
                  <a:txBody>
                    <a:bodyPr/>
                    <a:lstStyle/>
                    <a:p>
                      <a:pPr algn="ctr"/>
                      <a:r>
                        <a:rPr lang="zh-CN" altLang="en-US" sz="2000" dirty="0">
                          <a:latin typeface="微软雅黑" panose="020B0503020204020204" pitchFamily="34" charset="-122"/>
                          <a:ea typeface="微软雅黑" panose="020B0503020204020204" pitchFamily="34" charset="-122"/>
                        </a:rPr>
                        <a:t>提出者</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latin typeface="微软雅黑" panose="020B0503020204020204" pitchFamily="34" charset="-122"/>
                          <a:ea typeface="微软雅黑" panose="020B0503020204020204" pitchFamily="34" charset="-122"/>
                        </a:rPr>
                        <a:t>电信运营商</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latin typeface="微软雅黑" panose="020B0503020204020204" pitchFamily="34" charset="-122"/>
                          <a:ea typeface="微软雅黑" panose="020B0503020204020204" pitchFamily="34" charset="-122"/>
                        </a:rPr>
                        <a:t>高校</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r>
              <a:tr h="896112">
                <a:tc>
                  <a:txBody>
                    <a:bodyPr/>
                    <a:lstStyle/>
                    <a:p>
                      <a:pPr algn="ctr"/>
                      <a:r>
                        <a:rPr lang="zh-CN" altLang="en-US" sz="2000" dirty="0">
                          <a:latin typeface="微软雅黑" panose="020B0503020204020204" pitchFamily="34" charset="-122"/>
                          <a:ea typeface="微软雅黑" panose="020B0503020204020204" pitchFamily="34" charset="-122"/>
                        </a:rPr>
                        <a:t>标准化</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组织</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en-US" altLang="zh-CN" sz="2000" dirty="0">
                          <a:latin typeface="微软雅黑" panose="020B0503020204020204" pitchFamily="34" charset="-122"/>
                          <a:ea typeface="微软雅黑" panose="020B0503020204020204" pitchFamily="34" charset="-122"/>
                        </a:rPr>
                        <a:t>ETSI</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latin typeface="微软雅黑" panose="020B0503020204020204" pitchFamily="34" charset="-122"/>
                          <a:ea typeface="微软雅黑" panose="020B0503020204020204" pitchFamily="34" charset="-122"/>
                        </a:rPr>
                        <a:t>ONF(Open Networking Foundation)</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r>
              <a:tr h="883920">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应用场景</a:t>
                      </a:r>
                      <a:endParaRPr lang="zh-CN" altLang="en-US" sz="2000" dirty="0">
                        <a:solidFill>
                          <a:schemeClr val="tx1"/>
                        </a:solidFill>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核心网、边缘网等</a:t>
                      </a:r>
                      <a:endParaRPr lang="zh-CN" altLang="en-US" sz="2000" dirty="0">
                        <a:solidFill>
                          <a:schemeClr val="tx1"/>
                        </a:solidFill>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数据中心、云等</a:t>
                      </a:r>
                      <a:endParaRPr lang="zh-CN" altLang="en-US" sz="2000" dirty="0">
                        <a:solidFill>
                          <a:schemeClr val="tx1"/>
                        </a:solidFill>
                        <a:latin typeface="微软雅黑" panose="020B0503020204020204" pitchFamily="34" charset="-122"/>
                        <a:ea typeface="微软雅黑" panose="020B0503020204020204" pitchFamily="34" charset="-122"/>
                      </a:endParaRPr>
                    </a:p>
                  </a:txBody>
                  <a:tcPr marL="137160" marR="137160" marT="137160" marB="137160" anchor="ctr"/>
                </a:tc>
              </a:tr>
              <a:tr h="585216">
                <a:tc>
                  <a:txBody>
                    <a:bodyPr/>
                    <a:lstStyle/>
                    <a:p>
                      <a:pPr algn="ctr"/>
                      <a:r>
                        <a:rPr lang="zh-CN" altLang="en-US" sz="2000" dirty="0">
                          <a:latin typeface="微软雅黑" panose="020B0503020204020204" pitchFamily="34" charset="-122"/>
                          <a:ea typeface="微软雅黑" panose="020B0503020204020204" pitchFamily="34" charset="-122"/>
                        </a:rPr>
                        <a:t>协议</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latin typeface="微软雅黑" panose="020B0503020204020204" pitchFamily="34" charset="-122"/>
                          <a:ea typeface="微软雅黑" panose="020B0503020204020204" pitchFamily="34" charset="-122"/>
                        </a:rPr>
                        <a:t>目前没有</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en-US" altLang="zh-CN" sz="2000" dirty="0" err="1">
                          <a:latin typeface="微软雅黑" panose="020B0503020204020204" pitchFamily="34" charset="-122"/>
                          <a:ea typeface="微软雅黑" panose="020B0503020204020204" pitchFamily="34" charset="-122"/>
                        </a:rPr>
                        <a:t>OpenFlow</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r>
              <a:tr h="896112">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用例</a:t>
                      </a:r>
                      <a:endParaRPr lang="zh-CN" altLang="en-US" sz="2000" dirty="0">
                        <a:solidFill>
                          <a:schemeClr val="tx1"/>
                        </a:solidFill>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虚拟路由器、防火墙等</a:t>
                      </a:r>
                      <a:endParaRPr lang="zh-CN" altLang="en-US" sz="2000" dirty="0">
                        <a:solidFill>
                          <a:schemeClr val="tx1"/>
                        </a:solidFill>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云、新型网络架构等</a:t>
                      </a:r>
                      <a:endParaRPr lang="zh-CN" altLang="en-US" sz="2000" dirty="0">
                        <a:solidFill>
                          <a:schemeClr val="tx1"/>
                        </a:solidFill>
                        <a:latin typeface="微软雅黑" panose="020B0503020204020204" pitchFamily="34" charset="-122"/>
                        <a:ea typeface="微软雅黑" panose="020B0503020204020204" pitchFamily="34" charset="-122"/>
                      </a:endParaRPr>
                    </a:p>
                  </a:txBody>
                  <a:tcPr marL="137160" marR="137160" marT="137160" marB="137160" anchor="ctr"/>
                </a:tc>
              </a:tr>
              <a:tr h="585216">
                <a:tc>
                  <a:txBody>
                    <a:bodyPr/>
                    <a:lstStyle/>
                    <a:p>
                      <a:pPr algn="ctr"/>
                      <a:r>
                        <a:rPr lang="zh-CN" altLang="en-US" sz="2000" dirty="0">
                          <a:latin typeface="微软雅黑" panose="020B0503020204020204" pitchFamily="34" charset="-122"/>
                          <a:ea typeface="微软雅黑" panose="020B0503020204020204" pitchFamily="34" charset="-122"/>
                        </a:rPr>
                        <a:t>底层设备</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algn="ctr"/>
                      <a:r>
                        <a:rPr lang="zh-CN" altLang="en-US" sz="2000" dirty="0">
                          <a:latin typeface="微软雅黑" panose="020B0503020204020204" pitchFamily="34" charset="-122"/>
                          <a:ea typeface="微软雅黑" panose="020B0503020204020204" pitchFamily="34" charset="-122"/>
                        </a:rPr>
                        <a:t>标准化商用硬件</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rPr>
                        <a:t>标准化商用硬件</a:t>
                      </a:r>
                      <a:endParaRPr lang="zh-CN" altLang="en-US" sz="2000" dirty="0">
                        <a:latin typeface="微软雅黑" panose="020B0503020204020204" pitchFamily="34" charset="-122"/>
                        <a:ea typeface="微软雅黑" panose="020B0503020204020204" pitchFamily="34" charset="-122"/>
                      </a:endParaRPr>
                    </a:p>
                  </a:txBody>
                  <a:tcPr marL="137160" marR="137160" marT="137160" marB="137160" anchor="ct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特征互补</a:t>
            </a:r>
            <a:endParaRPr lang="zh-CN" altLang="en-US"/>
          </a:p>
        </p:txBody>
      </p:sp>
      <p:sp>
        <p:nvSpPr>
          <p:cNvPr id="3" name="Content Placeholder 2"/>
          <p:cNvSpPr>
            <a:spLocks noGrp="1"/>
          </p:cNvSpPr>
          <p:nvPr>
            <p:ph idx="1"/>
          </p:nvPr>
        </p:nvSpPr>
        <p:spPr/>
        <p:txBody>
          <a:bodyPr/>
          <a:lstStyle/>
          <a:p>
            <a:pPr marL="342900" indent="-342900">
              <a:lnSpc>
                <a:spcPct val="150000"/>
              </a:lnSpc>
              <a:spcAft>
                <a:spcPts val="600"/>
              </a:spcAft>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sym typeface="+mn-ea"/>
              </a:rPr>
              <a:t>SDN</a:t>
            </a:r>
            <a:r>
              <a:rPr lang="zh-CN" altLang="en-US" sz="2400" dirty="0">
                <a:latin typeface="微软雅黑" panose="020B0503020204020204" pitchFamily="34" charset="-122"/>
                <a:ea typeface="微软雅黑" panose="020B0503020204020204" pitchFamily="34" charset="-122"/>
                <a:sym typeface="+mn-ea"/>
              </a:rPr>
              <a:t>提供的全局视图与集中控制能力，能够简化</a:t>
            </a:r>
            <a:r>
              <a:rPr lang="en-US" altLang="zh-CN" sz="2400" dirty="0">
                <a:latin typeface="微软雅黑" panose="020B0503020204020204" pitchFamily="34" charset="-122"/>
                <a:ea typeface="微软雅黑" panose="020B0503020204020204" pitchFamily="34" charset="-122"/>
                <a:sym typeface="+mn-ea"/>
              </a:rPr>
              <a:t>NFV</a:t>
            </a:r>
            <a:r>
              <a:rPr lang="zh-CN" altLang="en-US" sz="2400" dirty="0">
                <a:latin typeface="微软雅黑" panose="020B0503020204020204" pitchFamily="34" charset="-122"/>
                <a:ea typeface="微软雅黑" panose="020B0503020204020204" pitchFamily="34" charset="-122"/>
                <a:sym typeface="+mn-ea"/>
              </a:rPr>
              <a:t>对各类</a:t>
            </a:r>
            <a:r>
              <a:rPr lang="en-US" altLang="zh-CN" sz="2400" dirty="0">
                <a:latin typeface="微软雅黑" panose="020B0503020204020204" pitchFamily="34" charset="-122"/>
                <a:ea typeface="微软雅黑" panose="020B0503020204020204" pitchFamily="34" charset="-122"/>
                <a:sym typeface="+mn-ea"/>
              </a:rPr>
              <a:t>VNF</a:t>
            </a:r>
            <a:r>
              <a:rPr lang="zh-CN" altLang="en-US" sz="2400" dirty="0">
                <a:latin typeface="微软雅黑" panose="020B0503020204020204" pitchFamily="34" charset="-122"/>
                <a:ea typeface="微软雅黑" panose="020B0503020204020204" pitchFamily="34" charset="-122"/>
                <a:sym typeface="+mn-ea"/>
              </a:rPr>
              <a:t>实例的管理与操作。</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sym typeface="+mn-ea"/>
              </a:rPr>
              <a:t>SDN</a:t>
            </a:r>
            <a:r>
              <a:rPr lang="zh-CN" altLang="en-US" sz="2400" dirty="0">
                <a:latin typeface="微软雅黑" panose="020B0503020204020204" pitchFamily="34" charset="-122"/>
                <a:ea typeface="微软雅黑" panose="020B0503020204020204" pitchFamily="34" charset="-122"/>
                <a:sym typeface="+mn-ea"/>
              </a:rPr>
              <a:t>的集中控制能力能够有效解决</a:t>
            </a:r>
            <a:r>
              <a:rPr lang="en-US" altLang="zh-CN" sz="2400" dirty="0">
                <a:latin typeface="微软雅黑" panose="020B0503020204020204" pitchFamily="34" charset="-122"/>
                <a:ea typeface="微软雅黑" panose="020B0503020204020204" pitchFamily="34" charset="-122"/>
                <a:sym typeface="+mn-ea"/>
              </a:rPr>
              <a:t>NFV</a:t>
            </a:r>
            <a:r>
              <a:rPr lang="zh-CN" altLang="en-US" sz="2400" dirty="0">
                <a:latin typeface="微软雅黑" panose="020B0503020204020204" pitchFamily="34" charset="-122"/>
                <a:ea typeface="微软雅黑" panose="020B0503020204020204" pitchFamily="34" charset="-122"/>
                <a:sym typeface="+mn-ea"/>
              </a:rPr>
              <a:t>系统与传统运营系统之间的兼容性问题，促进二者的协作。</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sym typeface="+mn-ea"/>
              </a:rPr>
              <a:t>NFV</a:t>
            </a:r>
            <a:r>
              <a:rPr lang="zh-CN" altLang="en-US" sz="2400" dirty="0">
                <a:latin typeface="微软雅黑" panose="020B0503020204020204" pitchFamily="34" charset="-122"/>
                <a:ea typeface="微软雅黑" panose="020B0503020204020204" pitchFamily="34" charset="-122"/>
                <a:sym typeface="+mn-ea"/>
              </a:rPr>
              <a:t>为</a:t>
            </a:r>
            <a:r>
              <a:rPr lang="en-US" altLang="zh-CN" sz="2400" dirty="0">
                <a:latin typeface="微软雅黑" panose="020B0503020204020204" pitchFamily="34" charset="-122"/>
                <a:ea typeface="微软雅黑" panose="020B0503020204020204" pitchFamily="34" charset="-122"/>
                <a:sym typeface="+mn-ea"/>
              </a:rPr>
              <a:t>SDN</a:t>
            </a:r>
            <a:r>
              <a:rPr lang="zh-CN" altLang="en-US" sz="2400" dirty="0">
                <a:latin typeface="微软雅黑" panose="020B0503020204020204" pitchFamily="34" charset="-122"/>
                <a:ea typeface="微软雅黑" panose="020B0503020204020204" pitchFamily="34" charset="-122"/>
                <a:sym typeface="+mn-ea"/>
              </a:rPr>
              <a:t>提供</a:t>
            </a:r>
            <a:r>
              <a:rPr lang="en-US" altLang="zh-CN" sz="2400" dirty="0">
                <a:latin typeface="微软雅黑" panose="020B0503020204020204" pitchFamily="34" charset="-122"/>
                <a:ea typeface="微软雅黑" panose="020B0503020204020204" pitchFamily="34" charset="-122"/>
                <a:sym typeface="+mn-ea"/>
              </a:rPr>
              <a:t>NFVI</a:t>
            </a:r>
            <a:r>
              <a:rPr lang="zh-CN" altLang="en-US" sz="2400" dirty="0">
                <a:latin typeface="微软雅黑" panose="020B0503020204020204" pitchFamily="34" charset="-122"/>
                <a:ea typeface="微软雅黑" panose="020B0503020204020204" pitchFamily="34" charset="-122"/>
                <a:sym typeface="+mn-ea"/>
              </a:rPr>
              <a:t>平台，在上面可以部署各种</a:t>
            </a:r>
            <a:r>
              <a:rPr lang="en-US" altLang="zh-CN" sz="2400" dirty="0">
                <a:latin typeface="微软雅黑" panose="020B0503020204020204" pitchFamily="34" charset="-122"/>
                <a:ea typeface="微软雅黑" panose="020B0503020204020204" pitchFamily="34" charset="-122"/>
                <a:sym typeface="+mn-ea"/>
              </a:rPr>
              <a:t>SDN</a:t>
            </a:r>
            <a:r>
              <a:rPr lang="zh-CN" altLang="en-US" sz="2400" dirty="0">
                <a:latin typeface="微软雅黑" panose="020B0503020204020204" pitchFamily="34" charset="-122"/>
                <a:ea typeface="微软雅黑" panose="020B0503020204020204" pitchFamily="34" charset="-122"/>
                <a:sym typeface="+mn-ea"/>
              </a:rPr>
              <a:t>应用。以</a:t>
            </a:r>
            <a:r>
              <a:rPr lang="en-US" altLang="zh-CN" sz="2400" dirty="0">
                <a:latin typeface="微软雅黑" panose="020B0503020204020204" pitchFamily="34" charset="-122"/>
                <a:ea typeface="微软雅黑" panose="020B0503020204020204" pitchFamily="34" charset="-122"/>
                <a:sym typeface="+mn-ea"/>
              </a:rPr>
              <a:t>SDN</a:t>
            </a:r>
            <a:r>
              <a:rPr lang="zh-CN" altLang="en-US" sz="2400" dirty="0">
                <a:latin typeface="微软雅黑" panose="020B0503020204020204" pitchFamily="34" charset="-122"/>
                <a:ea typeface="微软雅黑" panose="020B0503020204020204" pitchFamily="34" charset="-122"/>
                <a:sym typeface="+mn-ea"/>
              </a:rPr>
              <a:t>控制器为例，将其虚拟化为一种</a:t>
            </a:r>
            <a:r>
              <a:rPr lang="en-US" altLang="zh-CN" sz="2400" dirty="0">
                <a:latin typeface="微软雅黑" panose="020B0503020204020204" pitchFamily="34" charset="-122"/>
                <a:ea typeface="微软雅黑" panose="020B0503020204020204" pitchFamily="34" charset="-122"/>
                <a:sym typeface="+mn-ea"/>
              </a:rPr>
              <a:t>VNF</a:t>
            </a:r>
            <a:r>
              <a:rPr lang="zh-CN" altLang="en-US" sz="2400" dirty="0">
                <a:latin typeface="微软雅黑" panose="020B0503020204020204" pitchFamily="34" charset="-122"/>
                <a:ea typeface="微软雅黑" panose="020B0503020204020204" pitchFamily="34" charset="-122"/>
                <a:sym typeface="+mn-ea"/>
              </a:rPr>
              <a:t>，从而支持灵活的部署和安装。</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sym typeface="+mn-ea"/>
              </a:rPr>
              <a:t>NFV</a:t>
            </a:r>
            <a:r>
              <a:rPr lang="zh-CN" altLang="en-US" sz="2400" dirty="0">
                <a:latin typeface="微软雅黑" panose="020B0503020204020204" pitchFamily="34" charset="-122"/>
                <a:ea typeface="微软雅黑" panose="020B0503020204020204" pitchFamily="34" charset="-122"/>
                <a:sym typeface="+mn-ea"/>
              </a:rPr>
              <a:t>使用标准商用硬件取代专用硬件，为</a:t>
            </a:r>
            <a:r>
              <a:rPr lang="en-US" altLang="zh-CN" sz="2400" dirty="0">
                <a:latin typeface="微软雅黑" panose="020B0503020204020204" pitchFamily="34" charset="-122"/>
                <a:ea typeface="微软雅黑" panose="020B0503020204020204" pitchFamily="34" charset="-122"/>
                <a:sym typeface="+mn-ea"/>
              </a:rPr>
              <a:t>SDN</a:t>
            </a:r>
            <a:r>
              <a:rPr lang="zh-CN" altLang="en-US" sz="2400" dirty="0">
                <a:latin typeface="微软雅黑" panose="020B0503020204020204" pitchFamily="34" charset="-122"/>
                <a:ea typeface="微软雅黑" panose="020B0503020204020204" pitchFamily="34" charset="-122"/>
                <a:sym typeface="+mn-ea"/>
              </a:rPr>
              <a:t>创造了可扩展和弹性的网络环境。</a:t>
            </a:r>
            <a:endParaRPr lang="zh-CN" altLang="en-US" sz="24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SDN+NFV=</a:t>
            </a:r>
            <a:r>
              <a:rPr lang="zh-CN" altLang="en-US" dirty="0"/>
              <a:t>网络灵活性</a:t>
            </a:r>
            <a:r>
              <a:rPr lang="en-US" altLang="zh-CN" dirty="0"/>
              <a:t>/</a:t>
            </a:r>
            <a:r>
              <a:rPr lang="zh-CN" altLang="en-US" dirty="0"/>
              <a:t>可编程</a:t>
            </a:r>
            <a:endParaRPr lang="en-US" dirty="0"/>
          </a:p>
        </p:txBody>
      </p:sp>
      <p:sp>
        <p:nvSpPr>
          <p:cNvPr id="106" name="object 4"/>
          <p:cNvSpPr/>
          <p:nvPr/>
        </p:nvSpPr>
        <p:spPr>
          <a:xfrm>
            <a:off x="2725194" y="879019"/>
            <a:ext cx="6192688" cy="4889748"/>
          </a:xfrm>
          <a:prstGeom prst="rect">
            <a:avLst/>
          </a:prstGeom>
          <a:blipFill>
            <a:blip r:embed="rId1" cstate="print"/>
            <a:stretch>
              <a:fillRect/>
            </a:stretch>
          </a:blipFill>
        </p:spPr>
        <p:txBody>
          <a:bodyPr wrap="square" lIns="0" tIns="0" rIns="0" bIns="0" rtlCol="0"/>
          <a:lstStyle/>
          <a:p/>
        </p:txBody>
      </p:sp>
      <p:sp>
        <p:nvSpPr>
          <p:cNvPr id="107" name="Rectangle 106"/>
          <p:cNvSpPr/>
          <p:nvPr/>
        </p:nvSpPr>
        <p:spPr>
          <a:xfrm>
            <a:off x="3635896" y="5868310"/>
            <a:ext cx="3744416" cy="830997"/>
          </a:xfrm>
          <a:prstGeom prst="rect">
            <a:avLst/>
          </a:prstGeom>
        </p:spPr>
        <p:txBody>
          <a:bodyPr wrap="square">
            <a:spAutoFit/>
          </a:bodyPr>
          <a:lstStyle/>
          <a:p>
            <a:pPr marL="800100" lvl="1" indent="-342900">
              <a:buFont typeface="Arial" panose="020B0604020202020204" pitchFamily="34" charset="0"/>
              <a:buChar char="•"/>
            </a:pPr>
            <a:r>
              <a:rPr lang="zh-CN" altLang="en-US" sz="2400" dirty="0">
                <a:sym typeface="+mn-ea"/>
              </a:rPr>
              <a:t>可定义的策略定义</a:t>
            </a:r>
            <a:endParaRPr lang="en-US" altLang="zh-CN" sz="2400" dirty="0">
              <a:sym typeface="+mn-ea"/>
            </a:endParaRPr>
          </a:p>
          <a:p>
            <a:pPr marL="800100" lvl="1" indent="-342900">
              <a:buFont typeface="Arial" panose="020B0604020202020204" pitchFamily="34" charset="0"/>
              <a:buChar char="•"/>
            </a:pPr>
            <a:r>
              <a:rPr lang="zh-CN" altLang="en-US" sz="2400" dirty="0">
                <a:sym typeface="+mn-ea"/>
              </a:rPr>
              <a:t>灵活的转发</a:t>
            </a:r>
            <a:endParaRPr lang="en-US" sz="1400" dirty="0"/>
          </a:p>
        </p:txBody>
      </p:sp>
      <p:sp>
        <p:nvSpPr>
          <p:cNvPr id="108" name="Rectangle 107"/>
          <p:cNvSpPr/>
          <p:nvPr/>
        </p:nvSpPr>
        <p:spPr>
          <a:xfrm>
            <a:off x="-396552" y="2492896"/>
            <a:ext cx="3744416" cy="830997"/>
          </a:xfrm>
          <a:prstGeom prst="rect">
            <a:avLst/>
          </a:prstGeom>
        </p:spPr>
        <p:txBody>
          <a:bodyPr wrap="square">
            <a:spAutoFit/>
          </a:bodyPr>
          <a:lstStyle/>
          <a:p>
            <a:pPr marL="800100" lvl="1" indent="-342900">
              <a:buFont typeface="Arial" panose="020B0604020202020204" pitchFamily="34" charset="0"/>
              <a:buChar char="•"/>
            </a:pPr>
            <a:r>
              <a:rPr lang="zh-CN" altLang="en-US" sz="2400" dirty="0">
                <a:sym typeface="+mn-ea"/>
              </a:rPr>
              <a:t>灵活的功能放置</a:t>
            </a:r>
            <a:endParaRPr lang="en-US" altLang="zh-CN" sz="2400" dirty="0">
              <a:sym typeface="+mn-ea"/>
            </a:endParaRPr>
          </a:p>
          <a:p>
            <a:pPr marL="800100" lvl="1" indent="-342900">
              <a:buFont typeface="Arial" panose="020B0604020202020204" pitchFamily="34" charset="0"/>
              <a:buChar char="•"/>
            </a:pPr>
            <a:r>
              <a:rPr lang="zh-CN" altLang="en-US" sz="2400" dirty="0">
                <a:sym typeface="+mn-ea"/>
              </a:rPr>
              <a:t>功能扩展</a:t>
            </a:r>
            <a:endParaRPr lang="en-US" altLang="zh-CN" sz="2400" dirty="0">
              <a:sym typeface="+mn-ea"/>
            </a:endParaRPr>
          </a:p>
        </p:txBody>
      </p:sp>
      <p:sp>
        <p:nvSpPr>
          <p:cNvPr id="110" name="Rectangle 109"/>
          <p:cNvSpPr/>
          <p:nvPr/>
        </p:nvSpPr>
        <p:spPr>
          <a:xfrm>
            <a:off x="-133395" y="1436424"/>
            <a:ext cx="2570033" cy="830997"/>
          </a:xfrm>
          <a:prstGeom prst="rect">
            <a:avLst/>
          </a:prstGeom>
        </p:spPr>
        <p:txBody>
          <a:bodyPr wrap="square">
            <a:spAutoFit/>
          </a:bodyPr>
          <a:lstStyle/>
          <a:p>
            <a:pPr lvl="1"/>
            <a:r>
              <a:rPr lang="en-US" altLang="zh-CN" sz="2400" dirty="0">
                <a:solidFill>
                  <a:srgbClr val="FF0000"/>
                </a:solidFill>
                <a:sym typeface="+mn-ea"/>
              </a:rPr>
              <a:t>NFV</a:t>
            </a:r>
            <a:r>
              <a:rPr lang="zh-CN" altLang="en-US" sz="2400" dirty="0">
                <a:solidFill>
                  <a:srgbClr val="FF0000"/>
                </a:solidFill>
                <a:sym typeface="+mn-ea"/>
              </a:rPr>
              <a:t>重新定义设备</a:t>
            </a:r>
            <a:r>
              <a:rPr lang="en-US" altLang="zh-CN" sz="2400" dirty="0">
                <a:solidFill>
                  <a:srgbClr val="FF0000"/>
                </a:solidFill>
                <a:sym typeface="+mn-ea"/>
              </a:rPr>
              <a:t>/</a:t>
            </a:r>
            <a:r>
              <a:rPr lang="zh-CN" altLang="en-US" sz="2400" dirty="0">
                <a:solidFill>
                  <a:srgbClr val="FF0000"/>
                </a:solidFill>
                <a:sym typeface="+mn-ea"/>
              </a:rPr>
              <a:t>应用架构</a:t>
            </a:r>
            <a:endParaRPr lang="en-US" altLang="zh-CN" sz="2400" dirty="0">
              <a:solidFill>
                <a:srgbClr val="FF0000"/>
              </a:solidFill>
              <a:sym typeface="+mn-ea"/>
            </a:endParaRPr>
          </a:p>
        </p:txBody>
      </p:sp>
      <p:sp>
        <p:nvSpPr>
          <p:cNvPr id="111" name="Rectangle 110"/>
          <p:cNvSpPr/>
          <p:nvPr/>
        </p:nvSpPr>
        <p:spPr>
          <a:xfrm>
            <a:off x="323528" y="6093296"/>
            <a:ext cx="3744416" cy="461665"/>
          </a:xfrm>
          <a:prstGeom prst="rect">
            <a:avLst/>
          </a:prstGeom>
        </p:spPr>
        <p:txBody>
          <a:bodyPr wrap="square">
            <a:spAutoFit/>
          </a:bodyPr>
          <a:lstStyle/>
          <a:p>
            <a:pPr lvl="1"/>
            <a:r>
              <a:rPr lang="en-US" altLang="zh-CN" sz="2400" dirty="0">
                <a:solidFill>
                  <a:srgbClr val="FF0000"/>
                </a:solidFill>
                <a:sym typeface="+mn-ea"/>
              </a:rPr>
              <a:t>SDN</a:t>
            </a:r>
            <a:r>
              <a:rPr lang="zh-CN" altLang="en-US" sz="2400" dirty="0">
                <a:solidFill>
                  <a:srgbClr val="FF0000"/>
                </a:solidFill>
                <a:sym typeface="+mn-ea"/>
              </a:rPr>
              <a:t>重新定义网络架构</a:t>
            </a:r>
            <a:endParaRPr lang="en-US" altLang="zh-CN" sz="2400" dirty="0">
              <a:solidFill>
                <a:srgbClr val="FF0000"/>
              </a:solidFill>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42" y="172532"/>
            <a:ext cx="7800975" cy="563562"/>
          </a:xfrm>
        </p:spPr>
        <p:txBody>
          <a:bodyPr/>
          <a:lstStyle/>
          <a:p>
            <a:r>
              <a:rPr lang="en-US" dirty="0"/>
              <a:t>NFV+SDN</a:t>
            </a:r>
            <a:endParaRPr lang="en-US" dirty="0"/>
          </a:p>
        </p:txBody>
      </p:sp>
      <p:sp>
        <p:nvSpPr>
          <p:cNvPr id="4" name="object 3"/>
          <p:cNvSpPr/>
          <p:nvPr/>
        </p:nvSpPr>
        <p:spPr>
          <a:xfrm>
            <a:off x="365541" y="1700808"/>
            <a:ext cx="8412917" cy="3702838"/>
          </a:xfrm>
          <a:prstGeom prst="rect">
            <a:avLst/>
          </a:prstGeom>
          <a:blipFill>
            <a:blip r:embed="rId1" cstate="print"/>
            <a:stretch>
              <a:fillRect/>
            </a:stretch>
          </a:blipFill>
        </p:spPr>
        <p:txBody>
          <a:bodyPr wrap="square" lIns="0" tIns="0" rIns="0" bIns="0" rtlCol="0"/>
          <a:lstStyle/>
          <a:p/>
        </p:txBody>
      </p:sp>
      <p:sp>
        <p:nvSpPr>
          <p:cNvPr id="5" name="Rectangle 4"/>
          <p:cNvSpPr/>
          <p:nvPr/>
        </p:nvSpPr>
        <p:spPr>
          <a:xfrm>
            <a:off x="-108520" y="869811"/>
            <a:ext cx="2570033" cy="830997"/>
          </a:xfrm>
          <a:prstGeom prst="rect">
            <a:avLst/>
          </a:prstGeom>
        </p:spPr>
        <p:txBody>
          <a:bodyPr wrap="square">
            <a:spAutoFit/>
          </a:bodyPr>
          <a:lstStyle/>
          <a:p>
            <a:pPr lvl="1"/>
            <a:r>
              <a:rPr lang="zh-CN" altLang="en-US" sz="2400" dirty="0">
                <a:solidFill>
                  <a:srgbClr val="FF0000"/>
                </a:solidFill>
                <a:sym typeface="+mn-ea"/>
              </a:rPr>
              <a:t>传统设备，传统网络</a:t>
            </a:r>
            <a:endParaRPr lang="en-US" altLang="zh-CN" sz="2400" dirty="0">
              <a:solidFill>
                <a:srgbClr val="FF0000"/>
              </a:solidFill>
              <a:sym typeface="+mn-ea"/>
            </a:endParaRPr>
          </a:p>
        </p:txBody>
      </p:sp>
      <p:sp>
        <p:nvSpPr>
          <p:cNvPr id="6" name="Rectangle 5"/>
          <p:cNvSpPr/>
          <p:nvPr/>
        </p:nvSpPr>
        <p:spPr>
          <a:xfrm>
            <a:off x="2744340" y="987618"/>
            <a:ext cx="2736304" cy="461665"/>
          </a:xfrm>
          <a:prstGeom prst="rect">
            <a:avLst/>
          </a:prstGeom>
        </p:spPr>
        <p:txBody>
          <a:bodyPr wrap="square">
            <a:spAutoFit/>
          </a:bodyPr>
          <a:lstStyle/>
          <a:p>
            <a:pPr lvl="1"/>
            <a:r>
              <a:rPr lang="en-US" altLang="zh-CN" sz="2400" dirty="0">
                <a:solidFill>
                  <a:srgbClr val="FF0000"/>
                </a:solidFill>
                <a:sym typeface="+mn-ea"/>
              </a:rPr>
              <a:t>NFV+</a:t>
            </a:r>
            <a:r>
              <a:rPr lang="zh-CN" altLang="en-US" sz="2400" dirty="0">
                <a:solidFill>
                  <a:srgbClr val="FF0000"/>
                </a:solidFill>
                <a:sym typeface="+mn-ea"/>
              </a:rPr>
              <a:t>传统网络</a:t>
            </a:r>
            <a:endParaRPr lang="en-US" altLang="zh-CN" sz="2400" dirty="0">
              <a:solidFill>
                <a:srgbClr val="FF0000"/>
              </a:solidFill>
              <a:sym typeface="+mn-ea"/>
            </a:endParaRPr>
          </a:p>
        </p:txBody>
      </p:sp>
      <p:sp>
        <p:nvSpPr>
          <p:cNvPr id="7" name="Rectangle 6"/>
          <p:cNvSpPr/>
          <p:nvPr/>
        </p:nvSpPr>
        <p:spPr>
          <a:xfrm>
            <a:off x="5820230" y="869811"/>
            <a:ext cx="2570033" cy="461665"/>
          </a:xfrm>
          <a:prstGeom prst="rect">
            <a:avLst/>
          </a:prstGeom>
        </p:spPr>
        <p:txBody>
          <a:bodyPr wrap="square">
            <a:spAutoFit/>
          </a:bodyPr>
          <a:lstStyle/>
          <a:p>
            <a:pPr lvl="1"/>
            <a:r>
              <a:rPr lang="en-US" altLang="zh-CN" sz="2400" dirty="0">
                <a:solidFill>
                  <a:srgbClr val="FF0000"/>
                </a:solidFill>
                <a:sym typeface="+mn-ea"/>
              </a:rPr>
              <a:t>NFV+SDN</a:t>
            </a:r>
            <a:endParaRPr lang="en-US" altLang="zh-CN" sz="2400" dirty="0">
              <a:solidFill>
                <a:srgbClr val="FF0000"/>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但为什么没有大规模部署</a:t>
            </a:r>
            <a:r>
              <a:rPr lang="zh-CN" altLang="en-US" dirty="0"/>
              <a:t>？</a:t>
            </a:r>
            <a:endParaRPr lang="en-US" dirty="0"/>
          </a:p>
        </p:txBody>
      </p:sp>
      <p:sp>
        <p:nvSpPr>
          <p:cNvPr id="3" name="Content Placeholder 2"/>
          <p:cNvSpPr>
            <a:spLocks noGrp="1"/>
          </p:cNvSpPr>
          <p:nvPr>
            <p:ph idx="1"/>
          </p:nvPr>
        </p:nvSpPr>
        <p:spPr/>
        <p:txBody>
          <a:bodyPr/>
          <a:lstStyle/>
          <a:p>
            <a:r>
              <a:rPr lang="en-US" dirty="0" err="1"/>
              <a:t>不可否认，NFV已经发展多年</a:t>
            </a:r>
            <a:r>
              <a:rPr lang="en-US" dirty="0"/>
              <a:t>，</a:t>
            </a:r>
            <a:r>
              <a:rPr lang="zh-CN" altLang="en-US" dirty="0"/>
              <a:t>但尚未在运营商大规模部署</a:t>
            </a:r>
            <a:endParaRPr lang="en-US" altLang="zh-CN" dirty="0"/>
          </a:p>
          <a:p>
            <a:r>
              <a:rPr lang="zh-CN" altLang="en-US" dirty="0"/>
              <a:t>主要原因 </a:t>
            </a:r>
            <a:endParaRPr lang="en-US" altLang="zh-CN" dirty="0"/>
          </a:p>
          <a:p>
            <a:pPr lvl="1"/>
            <a:r>
              <a:rPr lang="en-US" altLang="zh-CN" dirty="0"/>
              <a:t>1.</a:t>
            </a:r>
            <a:r>
              <a:rPr lang="zh-CN" altLang="en-US" dirty="0"/>
              <a:t>组织中断、技能缺失以及相关风险</a:t>
            </a:r>
            <a:endParaRPr lang="zh-CN" altLang="en-US" dirty="0"/>
          </a:p>
          <a:p>
            <a:pPr lvl="1"/>
            <a:r>
              <a:rPr lang="en-US" altLang="zh-CN" dirty="0"/>
              <a:t>2.</a:t>
            </a:r>
            <a:r>
              <a:rPr lang="zh-CN" altLang="en-US" dirty="0"/>
              <a:t> 性能（</a:t>
            </a:r>
            <a:r>
              <a:rPr lang="en-US" dirty="0"/>
              <a:t>SLA）</a:t>
            </a:r>
            <a:r>
              <a:rPr lang="zh-CN" altLang="en-US" dirty="0"/>
              <a:t>和安全（合规性）挑战</a:t>
            </a:r>
            <a:endParaRPr lang="zh-CN" altLang="en-US" dirty="0"/>
          </a:p>
          <a:p>
            <a:pPr lvl="1"/>
            <a:r>
              <a:rPr lang="en-US" altLang="zh-CN" dirty="0"/>
              <a:t>3.</a:t>
            </a:r>
            <a:r>
              <a:rPr lang="zh-CN" altLang="en-US" dirty="0"/>
              <a:t> 不确定性（市场成熟度）和不可预测的投资回报率</a:t>
            </a:r>
            <a:endParaRPr lang="zh-CN" altLang="en-US" dirty="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组织中断和技能缺失</a:t>
            </a:r>
            <a:endParaRPr lang="en-US" dirty="0"/>
          </a:p>
        </p:txBody>
      </p:sp>
      <p:sp>
        <p:nvSpPr>
          <p:cNvPr id="3" name="Content Placeholder 2"/>
          <p:cNvSpPr>
            <a:spLocks noGrp="1"/>
          </p:cNvSpPr>
          <p:nvPr>
            <p:ph idx="1"/>
          </p:nvPr>
        </p:nvSpPr>
        <p:spPr/>
        <p:txBody>
          <a:bodyPr/>
          <a:lstStyle/>
          <a:p>
            <a:r>
              <a:rPr lang="en-US" altLang="zh-CN" dirty="0"/>
              <a:t>NFV</a:t>
            </a:r>
            <a:r>
              <a:rPr lang="zh-CN" altLang="en-US" dirty="0"/>
              <a:t>的转型面临运营或组织中断</a:t>
            </a:r>
            <a:endParaRPr lang="en-US" altLang="zh-CN" dirty="0"/>
          </a:p>
          <a:p>
            <a:pPr lvl="1"/>
            <a:r>
              <a:rPr lang="zh-CN" altLang="en-US" dirty="0"/>
              <a:t>在短期内变成以软件为中心化</a:t>
            </a:r>
            <a:endParaRPr lang="en-US" dirty="0"/>
          </a:p>
          <a:p>
            <a:r>
              <a:rPr lang="en-US" dirty="0"/>
              <a:t>NFV</a:t>
            </a:r>
            <a:r>
              <a:rPr lang="zh-CN" altLang="en-US" dirty="0"/>
              <a:t>跨越多个领域，因此组织存在运营不善的风险。</a:t>
            </a:r>
            <a:endParaRPr lang="en-US" altLang="zh-CN" dirty="0"/>
          </a:p>
          <a:p>
            <a:pPr lvl="1"/>
            <a:r>
              <a:rPr lang="zh-CN" altLang="en-US" dirty="0"/>
              <a:t>应用、安全、服务器、虚拟化</a:t>
            </a:r>
            <a:endParaRPr lang="en-US" dirty="0"/>
          </a:p>
          <a:p>
            <a:r>
              <a:rPr lang="en-US" altLang="zh-CN" dirty="0"/>
              <a:t>NFV</a:t>
            </a:r>
            <a:r>
              <a:rPr lang="zh-CN" altLang="en-US" dirty="0"/>
              <a:t>也对现有的团队提出了技能需求，包括虚拟机管理、管理程序、资源分配和服务链接等。</a:t>
            </a:r>
            <a:endParaRPr lang="en-US" altLang="zh-CN" dirty="0"/>
          </a:p>
          <a:p>
            <a:pPr lvl="1"/>
            <a:r>
              <a:rPr lang="zh-CN" altLang="en-US" dirty="0"/>
              <a:t>如果没有必备的知识和技能，</a:t>
            </a:r>
            <a:r>
              <a:rPr lang="en-US" dirty="0"/>
              <a:t>NFV</a:t>
            </a:r>
            <a:r>
              <a:rPr lang="zh-CN" altLang="en-US" dirty="0"/>
              <a:t>的举措将面临失败。</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性能与安全</a:t>
            </a:r>
            <a:endParaRPr lang="en-US" dirty="0"/>
          </a:p>
        </p:txBody>
      </p:sp>
      <p:sp>
        <p:nvSpPr>
          <p:cNvPr id="3" name="Content Placeholder 2"/>
          <p:cNvSpPr>
            <a:spLocks noGrp="1"/>
          </p:cNvSpPr>
          <p:nvPr>
            <p:ph idx="1"/>
          </p:nvPr>
        </p:nvSpPr>
        <p:spPr/>
        <p:txBody>
          <a:bodyPr/>
          <a:lstStyle/>
          <a:p>
            <a:r>
              <a:rPr lang="zh-CN" altLang="en-US" dirty="0"/>
              <a:t>很多企业应用程序是业务关键型应用程序，具有高流量、配置复杂、以及对合规性和最终用户体验的严格要求。</a:t>
            </a:r>
            <a:endParaRPr lang="en-US" altLang="zh-CN" dirty="0"/>
          </a:p>
          <a:p>
            <a:endParaRPr lang="en-US" dirty="0"/>
          </a:p>
          <a:p>
            <a:r>
              <a:rPr lang="zh-CN" altLang="en-US" dirty="0"/>
              <a:t>通用硬件、</a:t>
            </a:r>
            <a:r>
              <a:rPr lang="en-US" dirty="0"/>
              <a:t>hypervisor</a:t>
            </a:r>
            <a:r>
              <a:rPr lang="zh-CN" altLang="en-US" dirty="0"/>
              <a:t>支出、</a:t>
            </a:r>
            <a:r>
              <a:rPr lang="en-US" dirty="0"/>
              <a:t>VM</a:t>
            </a:r>
            <a:r>
              <a:rPr lang="zh-CN" altLang="en-US" dirty="0"/>
              <a:t>争用和虚拟交换机都可以性能级别协议（</a:t>
            </a:r>
            <a:r>
              <a:rPr lang="en-US" dirty="0" err="1"/>
              <a:t>SLA）冲突</a:t>
            </a:r>
            <a:endParaRPr lang="en-US" dirty="0"/>
          </a:p>
          <a:p>
            <a:r>
              <a:rPr lang="zh-CN" altLang="en-US" dirty="0"/>
              <a:t>共享虚拟环境本质上会与满足合规性要求的隔离相抵触。</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不确定性和无法量化的投资回报率</a:t>
            </a:r>
            <a:endParaRPr lang="en-US" dirty="0"/>
          </a:p>
        </p:txBody>
      </p:sp>
      <p:sp>
        <p:nvSpPr>
          <p:cNvPr id="3" name="Content Placeholder 2"/>
          <p:cNvSpPr>
            <a:spLocks noGrp="1"/>
          </p:cNvSpPr>
          <p:nvPr>
            <p:ph idx="1"/>
          </p:nvPr>
        </p:nvSpPr>
        <p:spPr/>
        <p:txBody>
          <a:bodyPr/>
          <a:lstStyle/>
          <a:p>
            <a:r>
              <a:rPr lang="zh-CN" altLang="en-US" dirty="0"/>
              <a:t>技术标准的不确定性</a:t>
            </a:r>
            <a:endParaRPr lang="en-US" altLang="zh-CN" dirty="0"/>
          </a:p>
          <a:p>
            <a:pPr lvl="1"/>
            <a:r>
              <a:rPr lang="en-US" dirty="0"/>
              <a:t>NFV</a:t>
            </a:r>
            <a:r>
              <a:rPr lang="zh-CN" altLang="en-US" dirty="0"/>
              <a:t>带来的复杂性有点被低估</a:t>
            </a:r>
            <a:endParaRPr lang="en-US" altLang="zh-CN" dirty="0"/>
          </a:p>
          <a:p>
            <a:r>
              <a:rPr lang="zh-CN" altLang="en-US" dirty="0"/>
              <a:t>可靠的投资回报率</a:t>
            </a:r>
            <a:endParaRPr lang="en-US" altLang="zh-CN" dirty="0"/>
          </a:p>
          <a:p>
            <a:pPr lvl="1"/>
            <a:r>
              <a:rPr lang="zh-CN" altLang="en-US" dirty="0"/>
              <a:t>提高敏捷性、降低资本支出和运营成本的目标在特定实施或用例不相关的情况下是模糊的。</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2"/>
          <p:cNvSpPr>
            <a:spLocks noChangeShapeType="1"/>
          </p:cNvSpPr>
          <p:nvPr/>
        </p:nvSpPr>
        <p:spPr bwMode="gray">
          <a:xfrm flipV="1">
            <a:off x="3382966" y="2278063"/>
            <a:ext cx="962025" cy="723900"/>
          </a:xfrm>
          <a:prstGeom prst="line">
            <a:avLst/>
          </a:prstGeom>
          <a:noFill/>
          <a:ln w="76200">
            <a:solidFill>
              <a:srgbClr val="B2B2B2"/>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6" name="Line 3"/>
          <p:cNvSpPr>
            <a:spLocks noChangeShapeType="1"/>
          </p:cNvSpPr>
          <p:nvPr/>
        </p:nvSpPr>
        <p:spPr bwMode="gray">
          <a:xfrm flipH="1" flipV="1">
            <a:off x="4935541" y="2278063"/>
            <a:ext cx="962025" cy="733425"/>
          </a:xfrm>
          <a:prstGeom prst="line">
            <a:avLst/>
          </a:prstGeom>
          <a:noFill/>
          <a:ln w="76200">
            <a:solidFill>
              <a:srgbClr val="B2B2B2"/>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7" name="Line 4"/>
          <p:cNvSpPr>
            <a:spLocks noChangeShapeType="1"/>
          </p:cNvSpPr>
          <p:nvPr/>
        </p:nvSpPr>
        <p:spPr bwMode="gray">
          <a:xfrm flipH="1">
            <a:off x="4021141" y="5078413"/>
            <a:ext cx="1203325" cy="0"/>
          </a:xfrm>
          <a:prstGeom prst="line">
            <a:avLst/>
          </a:prstGeom>
          <a:noFill/>
          <a:ln w="76200">
            <a:solidFill>
              <a:srgbClr val="B2B2B2"/>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8" name="Line 5"/>
          <p:cNvSpPr>
            <a:spLocks noChangeShapeType="1"/>
          </p:cNvSpPr>
          <p:nvPr/>
        </p:nvSpPr>
        <p:spPr bwMode="gray">
          <a:xfrm flipH="1">
            <a:off x="5726116" y="3621088"/>
            <a:ext cx="381000" cy="1114425"/>
          </a:xfrm>
          <a:prstGeom prst="line">
            <a:avLst/>
          </a:prstGeom>
          <a:noFill/>
          <a:ln w="76200">
            <a:solidFill>
              <a:srgbClr val="B2B2B2"/>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9" name="Line 6"/>
          <p:cNvSpPr>
            <a:spLocks noChangeShapeType="1"/>
          </p:cNvSpPr>
          <p:nvPr/>
        </p:nvSpPr>
        <p:spPr bwMode="gray">
          <a:xfrm>
            <a:off x="3154366" y="3621088"/>
            <a:ext cx="381000" cy="1114425"/>
          </a:xfrm>
          <a:prstGeom prst="line">
            <a:avLst/>
          </a:prstGeom>
          <a:noFill/>
          <a:ln w="76200">
            <a:solidFill>
              <a:srgbClr val="B2B2B2"/>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0" name="AutoShape 7"/>
          <p:cNvSpPr>
            <a:spLocks noChangeArrowheads="1"/>
          </p:cNvSpPr>
          <p:nvPr/>
        </p:nvSpPr>
        <p:spPr bwMode="grayWhite">
          <a:xfrm>
            <a:off x="3067053" y="4716463"/>
            <a:ext cx="962025" cy="914400"/>
          </a:xfrm>
          <a:prstGeom prst="pentagon">
            <a:avLst/>
          </a:prstGeom>
          <a:solidFill>
            <a:srgbClr val="CC3300">
              <a:alpha val="50000"/>
            </a:srgbClr>
          </a:solidFill>
          <a:ln w="76200" algn="ctr">
            <a:solidFill>
              <a:srgbClr val="CC33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1" name="AutoShape 8"/>
          <p:cNvSpPr>
            <a:spLocks noChangeArrowheads="1"/>
          </p:cNvSpPr>
          <p:nvPr/>
        </p:nvSpPr>
        <p:spPr bwMode="grayWhite">
          <a:xfrm>
            <a:off x="2285984" y="2500306"/>
            <a:ext cx="1643074" cy="1500198"/>
          </a:xfrm>
          <a:prstGeom prst="pentagon">
            <a:avLst/>
          </a:prstGeom>
          <a:solidFill>
            <a:srgbClr val="FCC704">
              <a:alpha val="50000"/>
            </a:srgbClr>
          </a:solidFill>
          <a:ln w="76200" algn="ctr">
            <a:solidFill>
              <a:srgbClr val="F29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2" name="AutoShape 9"/>
          <p:cNvSpPr>
            <a:spLocks noChangeArrowheads="1"/>
          </p:cNvSpPr>
          <p:nvPr/>
        </p:nvSpPr>
        <p:spPr bwMode="grayWhite">
          <a:xfrm>
            <a:off x="5643570" y="2571744"/>
            <a:ext cx="1255708" cy="1039819"/>
          </a:xfrm>
          <a:prstGeom prst="pentagon">
            <a:avLst/>
          </a:prstGeom>
          <a:solidFill>
            <a:srgbClr val="FF0000">
              <a:alpha val="50000"/>
            </a:srgbClr>
          </a:solidFill>
          <a:ln w="76200" algn="ctr">
            <a:solidFill>
              <a:srgbClr val="FF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3" name="AutoShape 10"/>
          <p:cNvSpPr>
            <a:spLocks noChangeArrowheads="1"/>
          </p:cNvSpPr>
          <p:nvPr/>
        </p:nvSpPr>
        <p:spPr bwMode="grayWhite">
          <a:xfrm>
            <a:off x="4173541" y="1438275"/>
            <a:ext cx="942975" cy="895350"/>
          </a:xfrm>
          <a:prstGeom prst="pentagon">
            <a:avLst/>
          </a:prstGeom>
          <a:solidFill>
            <a:srgbClr val="0099CC">
              <a:alpha val="50000"/>
            </a:srgbClr>
          </a:solidFill>
          <a:ln w="76200" algn="ctr">
            <a:solidFill>
              <a:srgbClr val="0099CC"/>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4" name="AutoShape 11"/>
          <p:cNvSpPr>
            <a:spLocks noChangeArrowheads="1"/>
          </p:cNvSpPr>
          <p:nvPr/>
        </p:nvSpPr>
        <p:spPr bwMode="grayWhite">
          <a:xfrm>
            <a:off x="5232403" y="4710113"/>
            <a:ext cx="962025" cy="914400"/>
          </a:xfrm>
          <a:prstGeom prst="pentagon">
            <a:avLst/>
          </a:prstGeom>
          <a:solidFill>
            <a:srgbClr val="339966">
              <a:alpha val="50000"/>
            </a:srgbClr>
          </a:solidFill>
          <a:ln w="76200" algn="ctr">
            <a:solidFill>
              <a:srgbClr val="008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34"/>
          <p:cNvSpPr>
            <a:spLocks noChangeArrowheads="1"/>
          </p:cNvSpPr>
          <p:nvPr/>
        </p:nvSpPr>
        <p:spPr bwMode="auto">
          <a:xfrm>
            <a:off x="3357554" y="3071810"/>
            <a:ext cx="2832110" cy="1200329"/>
          </a:xfrm>
          <a:prstGeom prst="rect">
            <a:avLst/>
          </a:prstGeom>
          <a:noFill/>
          <a:ln w="9525" algn="ctr">
            <a:noFill/>
            <a:miter lim="800000"/>
          </a:ln>
          <a:effectLst/>
        </p:spPr>
        <p:txBody>
          <a:bodyPr wrap="squar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altLang="zh-CN" sz="3600" b="1" cap="all" dirty="0">
                <a:effectLst>
                  <a:outerShdw blurRad="19685" dist="12700" dir="5400000" algn="tl" rotWithShape="0">
                    <a:schemeClr val="accent1">
                      <a:satMod val="130000"/>
                      <a:alpha val="60000"/>
                    </a:schemeClr>
                  </a:outerShdw>
                  <a:reflection blurRad="10000" stA="55000" endPos="48000" dist="500" dir="5400000" sy="-100000" algn="bl" rotWithShape="0"/>
                </a:effectLst>
                <a:ea typeface="宋体" panose="02010600030101010101" pitchFamily="2" charset="-122"/>
              </a:rPr>
              <a:t>Eco-system</a:t>
            </a:r>
            <a:endParaRPr lang="en-US" altLang="zh-CN" sz="3600" b="1" cap="all" dirty="0">
              <a:effectLst>
                <a:outerShdw blurRad="19685" dist="12700" dir="5400000" algn="tl" rotWithShape="0">
                  <a:schemeClr val="accent1">
                    <a:satMod val="130000"/>
                    <a:alpha val="60000"/>
                  </a:schemeClr>
                </a:outerShdw>
                <a:reflection blurRad="10000" stA="55000" endPos="48000" dist="500" dir="5400000" sy="-100000" algn="bl" rotWithShape="0"/>
              </a:effectLst>
              <a:ea typeface="宋体" panose="02010600030101010101" pitchFamily="2" charset="-122"/>
            </a:endParaRPr>
          </a:p>
        </p:txBody>
      </p:sp>
      <p:sp>
        <p:nvSpPr>
          <p:cNvPr id="78" name="AutoShape 35"/>
          <p:cNvSpPr/>
          <p:nvPr/>
        </p:nvSpPr>
        <p:spPr bwMode="auto">
          <a:xfrm>
            <a:off x="1714480" y="1462088"/>
            <a:ext cx="2000265" cy="609600"/>
          </a:xfrm>
          <a:prstGeom prst="accentCallout2">
            <a:avLst>
              <a:gd name="adj1" fmla="val 18750"/>
              <a:gd name="adj2" fmla="val 104532"/>
              <a:gd name="adj3" fmla="val 18750"/>
              <a:gd name="adj4" fmla="val 118509"/>
              <a:gd name="adj5" fmla="val 46093"/>
              <a:gd name="adj6" fmla="val 133051"/>
            </a:avLst>
          </a:prstGeom>
          <a:noFill/>
          <a:ln w="28575">
            <a:solidFill>
              <a:srgbClr val="53AADB"/>
            </a:solidFill>
            <a:miter lim="800000"/>
          </a:ln>
          <a:effectLst/>
        </p:spPr>
        <p:txBody>
          <a:bodyPr anchor="ctr"/>
          <a:lstStyle/>
          <a:p>
            <a:pPr lvl="0" algn="ctr"/>
            <a:r>
              <a:rPr lang="zh-CN" altLang="en-US" sz="1600" b="1" kern="0" dirty="0">
                <a:solidFill>
                  <a:srgbClr val="000000"/>
                </a:solidFill>
                <a:latin typeface="微软雅黑" panose="020B0503020204020204" pitchFamily="34" charset="-122"/>
                <a:ea typeface="微软雅黑" panose="020B0503020204020204" pitchFamily="34" charset="-122"/>
              </a:rPr>
              <a:t>个人用户</a:t>
            </a:r>
            <a:endParaRPr lang="en-US" altLang="zh-CN" sz="1600" b="1" kern="0" dirty="0">
              <a:solidFill>
                <a:srgbClr val="000000"/>
              </a:solidFill>
              <a:latin typeface="微软雅黑" panose="020B0503020204020204" pitchFamily="34" charset="-122"/>
              <a:ea typeface="微软雅黑" panose="020B0503020204020204" pitchFamily="34" charset="-122"/>
            </a:endParaRPr>
          </a:p>
          <a:p>
            <a:pPr lvl="0"/>
            <a:r>
              <a:rPr lang="zh-CN" altLang="en-US" sz="1600" b="1" kern="0" dirty="0">
                <a:solidFill>
                  <a:srgbClr val="000000"/>
                </a:solidFill>
                <a:latin typeface="微软雅黑" panose="020B0503020204020204" pitchFamily="34" charset="-122"/>
                <a:ea typeface="微软雅黑" panose="020B0503020204020204" pitchFamily="34" charset="-122"/>
              </a:rPr>
              <a:t>不关心用什么技术，只关心业务和体验</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79" name="AutoShape 36"/>
          <p:cNvSpPr/>
          <p:nvPr/>
        </p:nvSpPr>
        <p:spPr bwMode="auto">
          <a:xfrm>
            <a:off x="142876" y="2643182"/>
            <a:ext cx="1857356" cy="1500198"/>
          </a:xfrm>
          <a:prstGeom prst="accentCallout2">
            <a:avLst>
              <a:gd name="adj1" fmla="val 30350"/>
              <a:gd name="adj2" fmla="val 100731"/>
              <a:gd name="adj3" fmla="val 71845"/>
              <a:gd name="adj4" fmla="val 118615"/>
              <a:gd name="adj5" fmla="val 75371"/>
              <a:gd name="adj6" fmla="val 132646"/>
            </a:avLst>
          </a:prstGeom>
          <a:noFill/>
          <a:ln w="38100">
            <a:solidFill>
              <a:srgbClr val="F29000"/>
            </a:solidFill>
            <a:miter lim="800000"/>
          </a:ln>
          <a:effectLst/>
        </p:spPr>
        <p:txBody>
          <a:bodyPr anchor="ctr"/>
          <a:lstStyle/>
          <a:p>
            <a:pPr marL="36195" indent="107950">
              <a:buFont typeface="Arial" panose="020B0604020202020204" pitchFamily="34" charset="0"/>
              <a:buChar char="•"/>
            </a:pPr>
            <a:r>
              <a:rPr lang="zh-CN" altLang="en-US" sz="1600" b="1" kern="0" dirty="0">
                <a:solidFill>
                  <a:srgbClr val="000000"/>
                </a:solidFill>
                <a:latin typeface="微软雅黑" panose="020B0503020204020204" pitchFamily="34" charset="-122"/>
                <a:ea typeface="微软雅黑" panose="020B0503020204020204" pitchFamily="34" charset="-122"/>
              </a:rPr>
              <a:t>创新的网络承载创新的业务</a:t>
            </a:r>
            <a:endParaRPr lang="zh-CN" altLang="en-US" sz="1600" b="1" kern="0" dirty="0">
              <a:solidFill>
                <a:srgbClr val="000000"/>
              </a:solidFill>
              <a:latin typeface="微软雅黑" panose="020B0503020204020204" pitchFamily="34" charset="-122"/>
              <a:ea typeface="微软雅黑" panose="020B0503020204020204" pitchFamily="34" charset="-122"/>
            </a:endParaRPr>
          </a:p>
          <a:p>
            <a:pPr marL="36195" indent="107950">
              <a:buFont typeface="Arial" panose="020B0604020202020204" pitchFamily="34" charset="0"/>
              <a:buChar char="•"/>
            </a:pPr>
            <a:r>
              <a:rPr lang="zh-CN" altLang="en-US" sz="1600" b="1" kern="0" dirty="0">
                <a:solidFill>
                  <a:srgbClr val="000000"/>
                </a:solidFill>
                <a:latin typeface="微软雅黑" panose="020B0503020204020204" pitchFamily="34" charset="-122"/>
                <a:ea typeface="微软雅黑" panose="020B0503020204020204" pitchFamily="34" charset="-122"/>
              </a:rPr>
              <a:t>网络能力的开放和定制</a:t>
            </a:r>
            <a:endParaRPr lang="zh-CN" altLang="en-US" sz="1600" b="1" kern="0" dirty="0">
              <a:solidFill>
                <a:srgbClr val="000000"/>
              </a:solidFill>
              <a:latin typeface="微软雅黑" panose="020B0503020204020204" pitchFamily="34" charset="-122"/>
              <a:ea typeface="微软雅黑" panose="020B0503020204020204" pitchFamily="34" charset="-122"/>
            </a:endParaRPr>
          </a:p>
          <a:p>
            <a:pPr marL="36195" indent="107950">
              <a:buFont typeface="Arial" panose="020B0604020202020204" pitchFamily="34" charset="0"/>
              <a:buChar char="•"/>
            </a:pPr>
            <a:r>
              <a:rPr lang="zh-CN" altLang="en-US" sz="1600" b="1" kern="0" dirty="0">
                <a:solidFill>
                  <a:srgbClr val="000000"/>
                </a:solidFill>
                <a:latin typeface="微软雅黑" panose="020B0503020204020204" pitchFamily="34" charset="-122"/>
                <a:ea typeface="微软雅黑" panose="020B0503020204020204" pitchFamily="34" charset="-122"/>
              </a:rPr>
              <a:t>云计算和虚拟网络的统一服务架构</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80" name="AutoShape 37"/>
          <p:cNvSpPr/>
          <p:nvPr/>
        </p:nvSpPr>
        <p:spPr bwMode="auto">
          <a:xfrm>
            <a:off x="0" y="4714884"/>
            <a:ext cx="2717803" cy="1571612"/>
          </a:xfrm>
          <a:prstGeom prst="accentCallout2">
            <a:avLst>
              <a:gd name="adj1" fmla="val 11477"/>
              <a:gd name="adj2" fmla="val 105025"/>
              <a:gd name="adj3" fmla="val 10871"/>
              <a:gd name="adj4" fmla="val 113410"/>
              <a:gd name="adj5" fmla="val 16789"/>
              <a:gd name="adj6" fmla="val 118606"/>
            </a:avLst>
          </a:prstGeom>
          <a:noFill/>
          <a:ln w="28575">
            <a:solidFill>
              <a:schemeClr val="accent2"/>
            </a:solidFill>
            <a:miter lim="800000"/>
          </a:ln>
          <a:effectLst/>
        </p:spPr>
        <p:txBody>
          <a:bodyPr anchor="ctr"/>
          <a:lstStyle/>
          <a:p>
            <a:pPr lvl="1"/>
            <a:r>
              <a:rPr lang="zh-CN" altLang="en-US" sz="2000" b="1" dirty="0">
                <a:latin typeface="微软雅黑" panose="020B0503020204020204" pitchFamily="34" charset="-122"/>
                <a:ea typeface="微软雅黑" panose="020B0503020204020204" pitchFamily="34" charset="-122"/>
              </a:rPr>
              <a:t>内应</a:t>
            </a:r>
            <a:endParaRPr lang="en-US" altLang="zh-CN" sz="20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降低设备更新成本</a:t>
            </a:r>
            <a:endParaRPr lang="en-US" altLang="zh-CN" sz="14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降低管理运维成本</a:t>
            </a:r>
            <a:endParaRPr lang="en-US" altLang="zh-CN" sz="14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提供新业务，提高收益</a:t>
            </a:r>
            <a:endParaRPr lang="en-US" altLang="zh-CN" sz="1400" b="1" dirty="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外应</a:t>
            </a:r>
            <a:endParaRPr lang="en-US" altLang="zh-CN" sz="2000" b="1" dirty="0">
              <a:latin typeface="微软雅黑" panose="020B0503020204020204" pitchFamily="34" charset="-122"/>
              <a:ea typeface="微软雅黑" panose="020B0503020204020204" pitchFamily="34" charset="-122"/>
            </a:endParaRPr>
          </a:p>
          <a:p>
            <a:pPr lvl="1"/>
            <a:r>
              <a:rPr lang="zh-CN" altLang="en-US" sz="1400" b="1" dirty="0">
                <a:latin typeface="微软雅黑" panose="020B0503020204020204" pitchFamily="34" charset="-122"/>
                <a:ea typeface="微软雅黑" panose="020B0503020204020204" pitchFamily="34" charset="-122"/>
              </a:rPr>
              <a:t>面临愈来愈强势的</a:t>
            </a:r>
            <a:r>
              <a:rPr lang="en-US" altLang="zh-CN" sz="1400" b="1" dirty="0">
                <a:latin typeface="微软雅黑" panose="020B0503020204020204" pitchFamily="34" charset="-122"/>
                <a:ea typeface="微软雅黑" panose="020B0503020204020204" pitchFamily="34" charset="-122"/>
              </a:rPr>
              <a:t>SP</a:t>
            </a:r>
            <a:r>
              <a:rPr lang="zh-CN" altLang="en-US" sz="1400" b="1" dirty="0">
                <a:latin typeface="微软雅黑" panose="020B0503020204020204" pitchFamily="34" charset="-122"/>
                <a:ea typeface="微软雅黑" panose="020B0503020204020204" pitchFamily="34" charset="-122"/>
              </a:rPr>
              <a:t>，不得不提高服务水平</a:t>
            </a:r>
            <a:endParaRPr lang="en-US" altLang="zh-CN" sz="1400" b="1" dirty="0">
              <a:latin typeface="微软雅黑" panose="020B0503020204020204" pitchFamily="34" charset="-122"/>
              <a:ea typeface="微软雅黑" panose="020B0503020204020204" pitchFamily="34" charset="-122"/>
            </a:endParaRPr>
          </a:p>
        </p:txBody>
      </p:sp>
      <p:sp>
        <p:nvSpPr>
          <p:cNvPr id="81" name="AutoShape 38"/>
          <p:cNvSpPr/>
          <p:nvPr/>
        </p:nvSpPr>
        <p:spPr bwMode="auto">
          <a:xfrm>
            <a:off x="6715140" y="4929198"/>
            <a:ext cx="2214578" cy="1143008"/>
          </a:xfrm>
          <a:prstGeom prst="accentCallout2">
            <a:avLst>
              <a:gd name="adj1" fmla="val 33194"/>
              <a:gd name="adj2" fmla="val -3022"/>
              <a:gd name="adj3" fmla="val 33194"/>
              <a:gd name="adj4" fmla="val -20584"/>
              <a:gd name="adj5" fmla="val 12084"/>
              <a:gd name="adj6" fmla="val -35977"/>
            </a:avLst>
          </a:prstGeom>
          <a:noFill/>
          <a:ln w="28575">
            <a:solidFill>
              <a:srgbClr val="00B050"/>
            </a:solidFill>
            <a:miter lim="800000"/>
          </a:ln>
          <a:effectLst/>
        </p:spPr>
        <p:txBody>
          <a:bodyPr anchor="ctr"/>
          <a:lstStyle/>
          <a:p>
            <a:pPr marL="36195" lvl="1" indent="107950">
              <a:buFont typeface="Arial" panose="020B0604020202020204" pitchFamily="34" charset="0"/>
              <a:buChar char="•"/>
            </a:pPr>
            <a:r>
              <a:rPr lang="zh-CN" altLang="en-US" sz="1600" b="1" kern="0" dirty="0">
                <a:solidFill>
                  <a:srgbClr val="000000"/>
                </a:solidFill>
                <a:latin typeface="微软雅黑" panose="020B0503020204020204" pitchFamily="34" charset="-122"/>
                <a:ea typeface="微软雅黑" panose="020B0503020204020204" pitchFamily="34" charset="-122"/>
              </a:rPr>
              <a:t>传统：跟进、压制、并购（</a:t>
            </a:r>
            <a:r>
              <a:rPr lang="en-US" altLang="zh-CN" sz="1600" b="1" kern="0" dirty="0">
                <a:solidFill>
                  <a:srgbClr val="000000"/>
                </a:solidFill>
                <a:latin typeface="微软雅黑" panose="020B0503020204020204" pitchFamily="34" charset="-122"/>
                <a:ea typeface="微软雅黑" panose="020B0503020204020204" pitchFamily="34" charset="-122"/>
              </a:rPr>
              <a:t>Cisco</a:t>
            </a:r>
            <a:r>
              <a:rPr lang="zh-CN" altLang="en-US" sz="1600" b="1" kern="0" dirty="0">
                <a:solidFill>
                  <a:srgbClr val="000000"/>
                </a:solidFill>
                <a:latin typeface="微软雅黑" panose="020B0503020204020204" pitchFamily="34" charset="-122"/>
                <a:ea typeface="微软雅黑" panose="020B0503020204020204" pitchFamily="34" charset="-122"/>
              </a:rPr>
              <a:t>）</a:t>
            </a:r>
            <a:endParaRPr lang="en-US" altLang="zh-CN" sz="1600" b="1" kern="0" dirty="0">
              <a:solidFill>
                <a:srgbClr val="000000"/>
              </a:solidFill>
              <a:latin typeface="微软雅黑" panose="020B0503020204020204" pitchFamily="34" charset="-122"/>
              <a:ea typeface="微软雅黑" panose="020B0503020204020204" pitchFamily="34" charset="-122"/>
            </a:endParaRPr>
          </a:p>
          <a:p>
            <a:pPr marL="36195" lvl="1" indent="107950">
              <a:buFont typeface="Arial" panose="020B0604020202020204" pitchFamily="34" charset="0"/>
              <a:buChar char="•"/>
            </a:pPr>
            <a:r>
              <a:rPr lang="zh-CN" altLang="en-US" sz="1600" b="1" kern="0" dirty="0">
                <a:solidFill>
                  <a:srgbClr val="000000"/>
                </a:solidFill>
                <a:latin typeface="微软雅黑" panose="020B0503020204020204" pitchFamily="34" charset="-122"/>
                <a:ea typeface="微软雅黑" panose="020B0503020204020204" pitchFamily="34" charset="-122"/>
              </a:rPr>
              <a:t>新型：积极推动（</a:t>
            </a:r>
            <a:r>
              <a:rPr lang="en-US" altLang="zh-CN" sz="1600" b="1" kern="0" dirty="0">
                <a:solidFill>
                  <a:srgbClr val="000000"/>
                </a:solidFill>
                <a:latin typeface="微软雅黑" panose="020B0503020204020204" pitchFamily="34" charset="-122"/>
                <a:ea typeface="微软雅黑" panose="020B0503020204020204" pitchFamily="34" charset="-122"/>
              </a:rPr>
              <a:t>NEC</a:t>
            </a:r>
            <a:r>
              <a:rPr lang="zh-CN" altLang="en-US" sz="1600" b="1" kern="0" dirty="0">
                <a:solidFill>
                  <a:srgbClr val="000000"/>
                </a:solidFill>
                <a:latin typeface="微软雅黑" panose="020B0503020204020204" pitchFamily="34" charset="-122"/>
                <a:ea typeface="微软雅黑" panose="020B0503020204020204" pitchFamily="34" charset="-122"/>
              </a:rPr>
              <a:t>）</a:t>
            </a:r>
            <a:endParaRPr lang="en-US" altLang="zh-CN" sz="1600" b="1" kern="0" dirty="0">
              <a:solidFill>
                <a:srgbClr val="000000"/>
              </a:solidFill>
              <a:latin typeface="微软雅黑" panose="020B0503020204020204" pitchFamily="34" charset="-122"/>
              <a:ea typeface="微软雅黑" panose="020B0503020204020204" pitchFamily="34" charset="-122"/>
            </a:endParaRPr>
          </a:p>
        </p:txBody>
      </p:sp>
      <p:sp>
        <p:nvSpPr>
          <p:cNvPr id="82" name="AutoShape 39"/>
          <p:cNvSpPr/>
          <p:nvPr/>
        </p:nvSpPr>
        <p:spPr bwMode="auto">
          <a:xfrm>
            <a:off x="7062791" y="3695700"/>
            <a:ext cx="1724051" cy="609600"/>
          </a:xfrm>
          <a:prstGeom prst="accentCallout2">
            <a:avLst>
              <a:gd name="adj1" fmla="val 18750"/>
              <a:gd name="adj2" fmla="val -4532"/>
              <a:gd name="adj3" fmla="val 18750"/>
              <a:gd name="adj4" fmla="val -12750"/>
              <a:gd name="adj5" fmla="val -7551"/>
              <a:gd name="adj6" fmla="val -27914"/>
            </a:avLst>
          </a:prstGeom>
          <a:noFill/>
          <a:ln w="38100">
            <a:solidFill>
              <a:srgbClr val="98C630"/>
            </a:solidFill>
            <a:miter lim="800000"/>
          </a:ln>
          <a:effectLst/>
        </p:spPr>
        <p:txBody>
          <a:bodyPr anchor="ctr"/>
          <a:lstStyle/>
          <a:p>
            <a:pPr>
              <a:defRPr/>
            </a:pPr>
            <a:r>
              <a:rPr lang="zh-CN" altLang="en-US" b="1" kern="0" dirty="0">
                <a:solidFill>
                  <a:srgbClr val="000000"/>
                </a:solidFill>
                <a:latin typeface="微软雅黑" panose="020B0503020204020204" pitchFamily="34" charset="-122"/>
                <a:ea typeface="微软雅黑" panose="020B0503020204020204" pitchFamily="34" charset="-122"/>
              </a:rPr>
              <a:t>新生力量，最活跃，最激进</a:t>
            </a:r>
            <a:endParaRPr lang="zh-CN" altLang="en-US" b="1" kern="0" dirty="0">
              <a:solidFill>
                <a:srgbClr val="000000"/>
              </a:solidFill>
              <a:latin typeface="微软雅黑" panose="020B0503020204020204" pitchFamily="34" charset="-122"/>
              <a:ea typeface="微软雅黑" panose="020B0503020204020204" pitchFamily="34" charset="-122"/>
            </a:endParaRPr>
          </a:p>
        </p:txBody>
      </p:sp>
      <p:sp>
        <p:nvSpPr>
          <p:cNvPr id="84" name="矩形 83"/>
          <p:cNvSpPr/>
          <p:nvPr/>
        </p:nvSpPr>
        <p:spPr>
          <a:xfrm>
            <a:off x="4314384" y="1627884"/>
            <a:ext cx="697627" cy="707886"/>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最终</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用户</a:t>
            </a:r>
            <a:endParaRPr lang="en-US" altLang="zh-CN" sz="2000" b="1" dirty="0">
              <a:latin typeface="微软雅黑" panose="020B0503020204020204" pitchFamily="34" charset="-122"/>
              <a:ea typeface="微软雅黑" panose="020B0503020204020204" pitchFamily="34" charset="-122"/>
            </a:endParaRPr>
          </a:p>
        </p:txBody>
      </p:sp>
      <p:sp>
        <p:nvSpPr>
          <p:cNvPr id="85" name="矩形 84"/>
          <p:cNvSpPr/>
          <p:nvPr/>
        </p:nvSpPr>
        <p:spPr>
          <a:xfrm>
            <a:off x="1815184" y="2955193"/>
            <a:ext cx="2613940" cy="830997"/>
          </a:xfrm>
          <a:prstGeom prst="rect">
            <a:avLst/>
          </a:prstGeom>
        </p:spPr>
        <p:txBody>
          <a:bodyPr wrap="square">
            <a:spAutoFit/>
          </a:bodyPr>
          <a:lstStyle/>
          <a:p>
            <a:pPr algn="ctr"/>
            <a:r>
              <a:rPr lang="en-US" altLang="zh-CN" sz="2400" b="1" dirty="0">
                <a:latin typeface="微软雅黑" panose="020B0503020204020204" pitchFamily="34" charset="-122"/>
                <a:ea typeface="微软雅黑" panose="020B0503020204020204" pitchFamily="34" charset="-122"/>
              </a:rPr>
              <a:t>SP</a:t>
            </a:r>
            <a:r>
              <a:rPr lang="zh-CN" altLang="en-US" sz="2400" b="1" dirty="0">
                <a:latin typeface="微软雅黑" panose="020B0503020204020204" pitchFamily="34" charset="-122"/>
                <a:ea typeface="微软雅黑" panose="020B0503020204020204" pitchFamily="34" charset="-122"/>
              </a:rPr>
              <a:t>互联网</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运营商</a:t>
            </a:r>
            <a:endParaRPr lang="en-US" altLang="zh-CN" sz="2400" b="1" dirty="0">
              <a:latin typeface="微软雅黑" panose="020B0503020204020204" pitchFamily="34" charset="-122"/>
              <a:ea typeface="微软雅黑" panose="020B0503020204020204" pitchFamily="34" charset="-122"/>
            </a:endParaRPr>
          </a:p>
        </p:txBody>
      </p:sp>
      <p:sp>
        <p:nvSpPr>
          <p:cNvPr id="86" name="矩形 85"/>
          <p:cNvSpPr/>
          <p:nvPr/>
        </p:nvSpPr>
        <p:spPr>
          <a:xfrm>
            <a:off x="3071802" y="5031796"/>
            <a:ext cx="95410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运营商</a:t>
            </a:r>
            <a:endParaRPr lang="en-US" altLang="zh-CN" sz="2000" b="1" dirty="0">
              <a:latin typeface="微软雅黑" panose="020B0503020204020204" pitchFamily="34" charset="-122"/>
              <a:ea typeface="微软雅黑" panose="020B0503020204020204" pitchFamily="34" charset="-122"/>
            </a:endParaRPr>
          </a:p>
        </p:txBody>
      </p:sp>
      <p:sp>
        <p:nvSpPr>
          <p:cNvPr id="87" name="矩形 86"/>
          <p:cNvSpPr/>
          <p:nvPr/>
        </p:nvSpPr>
        <p:spPr>
          <a:xfrm>
            <a:off x="5292728" y="4899964"/>
            <a:ext cx="954107" cy="707886"/>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系统</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设备商</a:t>
            </a:r>
            <a:endParaRPr lang="en-US" altLang="zh-CN" sz="2000" b="1" dirty="0">
              <a:latin typeface="微软雅黑" panose="020B0503020204020204" pitchFamily="34" charset="-122"/>
              <a:ea typeface="微软雅黑" panose="020B0503020204020204" pitchFamily="34" charset="-122"/>
            </a:endParaRPr>
          </a:p>
        </p:txBody>
      </p:sp>
      <p:sp>
        <p:nvSpPr>
          <p:cNvPr id="88" name="矩形 87"/>
          <p:cNvSpPr/>
          <p:nvPr/>
        </p:nvSpPr>
        <p:spPr>
          <a:xfrm>
            <a:off x="5786446" y="2863990"/>
            <a:ext cx="954107" cy="707886"/>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中间件</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厂商</a:t>
            </a:r>
            <a:endParaRPr lang="zh-CN" altLang="en-US" sz="2000" b="1" dirty="0">
              <a:latin typeface="微软雅黑" panose="020B0503020204020204" pitchFamily="34" charset="-122"/>
              <a:ea typeface="微软雅黑" panose="020B0503020204020204" pitchFamily="34" charset="-122"/>
            </a:endParaRPr>
          </a:p>
        </p:txBody>
      </p:sp>
      <p:sp>
        <p:nvSpPr>
          <p:cNvPr id="24" name="标题 1"/>
          <p:cNvSpPr>
            <a:spLocks noGrp="1"/>
          </p:cNvSpPr>
          <p:nvPr>
            <p:ph type="title"/>
          </p:nvPr>
        </p:nvSpPr>
        <p:spPr>
          <a:xfrm>
            <a:off x="314324" y="-100806"/>
            <a:ext cx="8229600" cy="1143000"/>
          </a:xfrm>
        </p:spPr>
        <p:txBody>
          <a:bodyPr>
            <a:normAutofit/>
          </a:bodyPr>
          <a:lstStyle/>
          <a:p>
            <a:r>
              <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rPr>
              <a:t>各利益方诉求</a:t>
            </a:r>
            <a:endParaRPr lang="zh-CN" altLang="en-US" b="1" dirty="0">
              <a:ln w="10160">
                <a:solidFill>
                  <a:schemeClr val="accent1"/>
                </a:solidFill>
                <a:prstDash val="solid"/>
              </a:ln>
              <a:solidFill>
                <a:srgbClr val="FFFFFF"/>
              </a:solidFill>
              <a:latin typeface="微软雅黑" panose="020B0503020204020204" pitchFamily="34" charset="-122"/>
              <a:ea typeface="微软雅黑" panose="020B0503020204020204" pitchFamily="34" charset="-122"/>
            </a:endParaRPr>
          </a:p>
        </p:txBody>
      </p:sp>
      <p:sp>
        <p:nvSpPr>
          <p:cNvPr id="27" name="线形标注 2(带强调线) 26"/>
          <p:cNvSpPr/>
          <p:nvPr/>
        </p:nvSpPr>
        <p:spPr>
          <a:xfrm>
            <a:off x="5715008" y="1428736"/>
            <a:ext cx="2286016" cy="642942"/>
          </a:xfrm>
          <a:prstGeom prst="accentCallout2">
            <a:avLst>
              <a:gd name="adj1" fmla="val 18750"/>
              <a:gd name="adj2" fmla="val -8333"/>
              <a:gd name="adj3" fmla="val 18750"/>
              <a:gd name="adj4" fmla="val -16667"/>
              <a:gd name="adj5" fmla="val 81128"/>
              <a:gd name="adj6" fmla="val -340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kern="0" dirty="0">
                <a:solidFill>
                  <a:srgbClr val="000000"/>
                </a:solidFill>
                <a:latin typeface="微软雅黑" panose="020B0503020204020204" pitchFamily="34" charset="-122"/>
                <a:ea typeface="微软雅黑" panose="020B0503020204020204" pitchFamily="34" charset="-122"/>
              </a:rPr>
              <a:t>企业用户：</a:t>
            </a:r>
            <a:endParaRPr lang="en-US" altLang="zh-CN" sz="1600" b="1" kern="0" dirty="0">
              <a:solidFill>
                <a:srgbClr val="000000"/>
              </a:solidFill>
              <a:latin typeface="微软雅黑" panose="020B0503020204020204" pitchFamily="34" charset="-122"/>
              <a:ea typeface="微软雅黑" panose="020B0503020204020204" pitchFamily="34" charset="-122"/>
            </a:endParaRPr>
          </a:p>
          <a:p>
            <a:r>
              <a:rPr lang="zh-CN" altLang="en-US" sz="1600" b="1" kern="0" dirty="0">
                <a:solidFill>
                  <a:srgbClr val="000000"/>
                </a:solidFill>
                <a:latin typeface="微软雅黑" panose="020B0503020204020204" pitchFamily="34" charset="-122"/>
                <a:ea typeface="微软雅黑" panose="020B0503020204020204" pitchFamily="34" charset="-122"/>
              </a:rPr>
              <a:t>降低复杂度</a:t>
            </a:r>
            <a:endParaRPr lang="en-US" altLang="zh-CN" sz="1600" b="1" kern="0" dirty="0">
              <a:solidFill>
                <a:srgbClr val="000000"/>
              </a:solidFill>
              <a:latin typeface="微软雅黑" panose="020B0503020204020204" pitchFamily="34" charset="-122"/>
              <a:ea typeface="微软雅黑" panose="020B0503020204020204" pitchFamily="34" charset="-122"/>
            </a:endParaRPr>
          </a:p>
          <a:p>
            <a:r>
              <a:rPr lang="zh-CN" altLang="en-US" sz="1600" b="1" kern="0" dirty="0">
                <a:solidFill>
                  <a:srgbClr val="000000"/>
                </a:solidFill>
                <a:latin typeface="微软雅黑" panose="020B0503020204020204" pitchFamily="34" charset="-122"/>
                <a:ea typeface="微软雅黑" panose="020B0503020204020204" pitchFamily="34" charset="-122"/>
              </a:rPr>
              <a:t>降低成本</a:t>
            </a:r>
            <a:endParaRPr lang="en-US" altLang="zh-CN" sz="1600" b="1" kern="0" dirty="0">
              <a:solidFill>
                <a:srgbClr val="000000"/>
              </a:solidFill>
              <a:latin typeface="微软雅黑" panose="020B0503020204020204" pitchFamily="34" charset="-122"/>
              <a:ea typeface="微软雅黑" panose="020B0503020204020204" pitchFamily="34" charset="-122"/>
            </a:endParaRPr>
          </a:p>
          <a:p>
            <a:r>
              <a:rPr lang="zh-CN" altLang="en-US" sz="1600" b="1" kern="0" dirty="0">
                <a:solidFill>
                  <a:srgbClr val="000000"/>
                </a:solidFill>
                <a:latin typeface="微软雅黑" panose="020B0503020204020204" pitchFamily="34" charset="-122"/>
                <a:ea typeface="微软雅黑" panose="020B0503020204020204" pitchFamily="34" charset="-122"/>
              </a:rPr>
              <a:t>提高安全性和管理能力</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ctrTitle"/>
          </p:nvPr>
        </p:nvSpPr>
        <p:spPr>
          <a:xfrm>
            <a:off x="714375" y="4143375"/>
            <a:ext cx="7848600" cy="2209800"/>
          </a:xfrm>
        </p:spPr>
        <p:txBody>
          <a:bodyPr/>
          <a:lstStyle/>
          <a:p>
            <a:pPr eaLnBrk="1" hangingPunct="1"/>
            <a:br>
              <a:rPr lang="en-US" altLang="zh-CN" sz="2800">
                <a:solidFill>
                  <a:srgbClr val="264D99"/>
                </a:solidFill>
                <a:latin typeface="Arial" panose="020B0604020202020204" pitchFamily="34" charset="0"/>
                <a:ea typeface="宋体" panose="02010600030101010101" pitchFamily="2" charset="-122"/>
              </a:rPr>
            </a:br>
            <a:r>
              <a:rPr lang="en-US" altLang="zh-CN" sz="4400">
                <a:latin typeface="Arial" panose="020B0604020202020204" pitchFamily="34" charset="0"/>
                <a:ea typeface="宋体" panose="02010600030101010101" pitchFamily="2" charset="-122"/>
              </a:rPr>
              <a:t>Thank You.</a:t>
            </a:r>
            <a:br>
              <a:rPr lang="en-US" altLang="zh-CN" sz="2800">
                <a:solidFill>
                  <a:srgbClr val="264D99"/>
                </a:solidFill>
                <a:latin typeface="Arial" panose="020B0604020202020204" pitchFamily="34" charset="0"/>
                <a:ea typeface="宋体" panose="02010600030101010101" pitchFamily="2" charset="-122"/>
              </a:rPr>
            </a:br>
            <a:r>
              <a:rPr lang="en-US" altLang="zh-CN" sz="2800">
                <a:solidFill>
                  <a:srgbClr val="264D99"/>
                </a:solidFill>
                <a:latin typeface="Arial" panose="020B0604020202020204" pitchFamily="34" charset="0"/>
                <a:ea typeface="宋体" panose="02010600030101010101" pitchFamily="2" charset="-122"/>
              </a:rPr>
              <a:t>	</a:t>
            </a:r>
            <a:br>
              <a:rPr lang="en-US" altLang="zh-CN" sz="2800">
                <a:solidFill>
                  <a:srgbClr val="264D99"/>
                </a:solidFill>
                <a:latin typeface="Arial" panose="020B0604020202020204" pitchFamily="34" charset="0"/>
                <a:ea typeface="宋体" panose="02010600030101010101" pitchFamily="2" charset="-122"/>
              </a:rPr>
            </a:br>
            <a:endParaRPr lang="en-US" altLang="zh-CN" sz="2800">
              <a:solidFill>
                <a:srgbClr val="264D99"/>
              </a:solidFill>
              <a:latin typeface="Arial" panose="020B0604020202020204" pitchFamily="34" charset="0"/>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noChangeArrowheads="1"/>
          </p:cNvSpPr>
          <p:nvPr>
            <p:ph type="title"/>
          </p:nvPr>
        </p:nvSpPr>
        <p:spPr/>
        <p:txBody>
          <a:bodyPr/>
          <a:lstStyle/>
          <a:p>
            <a:r>
              <a:rPr lang="zh-CN" altLang="en-US" dirty="0">
                <a:ea typeface="宋体" panose="02010600030101010101" pitchFamily="2" charset="-122"/>
              </a:rPr>
              <a:t>什么是网络软件化？</a:t>
            </a:r>
            <a:endParaRPr lang="en-US" altLang="zh-CN" dirty="0">
              <a:ea typeface="宋体" panose="02010600030101010101" pitchFamily="2" charset="-122"/>
            </a:endParaRPr>
          </a:p>
        </p:txBody>
      </p:sp>
      <p:sp>
        <p:nvSpPr>
          <p:cNvPr id="14338" name="Content Placeholder 2"/>
          <p:cNvSpPr>
            <a:spLocks noGrp="1" noChangeArrowheads="1"/>
          </p:cNvSpPr>
          <p:nvPr>
            <p:ph idx="1"/>
          </p:nvPr>
        </p:nvSpPr>
        <p:spPr/>
        <p:txBody>
          <a:bodyPr/>
          <a:lstStyle/>
          <a:p>
            <a:r>
              <a:rPr lang="en-US" altLang="zh-CN" sz="2800" dirty="0">
                <a:ea typeface="宋体" panose="02010600030101010101" pitchFamily="2" charset="-122"/>
              </a:rPr>
              <a:t>FG IMT-2020 Report on Standards Gap Analysis</a:t>
            </a:r>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lvl="1"/>
            <a:endParaRPr lang="en-US" altLang="zh-CN" dirty="0">
              <a:ea typeface="宋体" panose="02010600030101010101" pitchFamily="2" charset="-122"/>
            </a:endParaRPr>
          </a:p>
          <a:p>
            <a:pPr marL="0" indent="0">
              <a:buNone/>
            </a:pPr>
            <a:endParaRPr lang="en-US" altLang="zh-CN" dirty="0">
              <a:ea typeface="宋体" panose="02010600030101010101" pitchFamily="2" charset="-122"/>
            </a:endParaRPr>
          </a:p>
        </p:txBody>
      </p:sp>
      <p:pic>
        <p:nvPicPr>
          <p:cNvPr id="2" name="Picture 1"/>
          <p:cNvPicPr>
            <a:picLocks noChangeAspect="1"/>
          </p:cNvPicPr>
          <p:nvPr/>
        </p:nvPicPr>
        <p:blipFill>
          <a:blip r:embed="rId1"/>
          <a:stretch>
            <a:fillRect/>
          </a:stretch>
        </p:blipFill>
        <p:spPr>
          <a:xfrm>
            <a:off x="466835" y="1916832"/>
            <a:ext cx="4786630" cy="4573270"/>
          </a:xfrm>
          <a:prstGeom prst="rect">
            <a:avLst/>
          </a:prstGeom>
        </p:spPr>
      </p:pic>
      <p:sp>
        <p:nvSpPr>
          <p:cNvPr id="3" name="Text Box 2"/>
          <p:cNvSpPr txBox="1"/>
          <p:nvPr/>
        </p:nvSpPr>
        <p:spPr>
          <a:xfrm>
            <a:off x="5434965" y="2492896"/>
            <a:ext cx="3465830" cy="1476375"/>
          </a:xfrm>
          <a:prstGeom prst="rect">
            <a:avLst/>
          </a:prstGeom>
          <a:noFill/>
        </p:spPr>
        <p:txBody>
          <a:bodyPr wrap="square" rtlCol="0" anchor="t">
            <a:spAutoFit/>
          </a:bodyPr>
          <a:lstStyle/>
          <a:p>
            <a:r>
              <a:rPr lang="en-US" dirty="0"/>
              <a:t>Network </a:t>
            </a:r>
            <a:r>
              <a:rPr lang="en-US" dirty="0" err="1"/>
              <a:t>softwarization</a:t>
            </a:r>
            <a:r>
              <a:rPr lang="en-US" dirty="0"/>
              <a:t> technologies including SDN, NFV and their extensions for supporting IMT-2020 mobile networks</a:t>
            </a:r>
            <a:endParaRPr lang="en-US" dirty="0"/>
          </a:p>
        </p:txBody>
      </p:sp>
      <p:sp>
        <p:nvSpPr>
          <p:cNvPr id="5" name="Text Box 4"/>
          <p:cNvSpPr txBox="1"/>
          <p:nvPr/>
        </p:nvSpPr>
        <p:spPr>
          <a:xfrm>
            <a:off x="5434965" y="4773930"/>
            <a:ext cx="3465830" cy="1323439"/>
          </a:xfrm>
          <a:prstGeom prst="rect">
            <a:avLst/>
          </a:prstGeom>
          <a:noFill/>
        </p:spPr>
        <p:txBody>
          <a:bodyPr wrap="square" rtlCol="0" anchor="t">
            <a:spAutoFit/>
          </a:bodyPr>
          <a:lstStyle/>
          <a:p>
            <a:r>
              <a:rPr lang="zh-CN" altLang="en-US" sz="2000" dirty="0">
                <a:solidFill>
                  <a:schemeClr val="tx1">
                    <a:lumMod val="60000"/>
                    <a:lumOff val="40000"/>
                  </a:schemeClr>
                </a:solidFill>
                <a:sym typeface="+mn-ea"/>
              </a:rPr>
              <a:t>网络软件化： 为</a:t>
            </a:r>
            <a:r>
              <a:rPr lang="en-US" altLang="zh-CN" sz="2000" dirty="0" err="1">
                <a:solidFill>
                  <a:srgbClr val="FF0000"/>
                </a:solidFill>
                <a:sym typeface="+mn-ea"/>
              </a:rPr>
              <a:t>软件定义网络（SDN</a:t>
            </a:r>
            <a:r>
              <a:rPr lang="en-US" altLang="zh-CN" sz="2000" dirty="0">
                <a:solidFill>
                  <a:srgbClr val="FF0000"/>
                </a:solidFill>
                <a:sym typeface="+mn-ea"/>
              </a:rPr>
              <a:t>），</a:t>
            </a:r>
            <a:r>
              <a:rPr lang="en-US" altLang="zh-CN" sz="2000" dirty="0" err="1">
                <a:solidFill>
                  <a:srgbClr val="FF0000"/>
                </a:solidFill>
                <a:sym typeface="+mn-ea"/>
              </a:rPr>
              <a:t>网络功能虚拟化（NFV）</a:t>
            </a:r>
            <a:r>
              <a:rPr lang="en-US" altLang="zh-CN" sz="2000" dirty="0" err="1">
                <a:sym typeface="+mn-ea"/>
              </a:rPr>
              <a:t>等技术提供了一个总称</a:t>
            </a:r>
            <a:endParaRPr lang="en-US" altLang="zh-CN" sz="2000" dirty="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SDN</a:t>
            </a:r>
            <a:r>
              <a:rPr lang="zh-CN" altLang="en-US" dirty="0"/>
              <a:t>，</a:t>
            </a:r>
            <a:r>
              <a:rPr lang="en-US" altLang="zh-CN" dirty="0"/>
              <a:t>NFV</a:t>
            </a:r>
            <a:r>
              <a:rPr lang="zh-CN" altLang="en-US" dirty="0"/>
              <a:t>是什么？</a:t>
            </a:r>
            <a:endParaRPr lang="en-US" dirty="0"/>
          </a:p>
        </p:txBody>
      </p:sp>
      <p:sp>
        <p:nvSpPr>
          <p:cNvPr id="4" name="Slide Number Placeholder 3"/>
          <p:cNvSpPr>
            <a:spLocks noGrp="1"/>
          </p:cNvSpPr>
          <p:nvPr>
            <p:ph type="sldNum" sz="quarter" idx="12"/>
          </p:nvPr>
        </p:nvSpPr>
        <p:spPr/>
        <p:txBody>
          <a:bodyPr/>
          <a:lstStyle/>
          <a:p>
            <a:fld id="{8CCDEDB8-5EE3-ED4D-8E14-17E202469B77}" type="slidenum">
              <a:rPr lang="en-US" smtClean="0"/>
            </a:fld>
            <a:endParaRPr lang="en-US" dirty="0"/>
          </a:p>
        </p:txBody>
      </p:sp>
      <p:sp>
        <p:nvSpPr>
          <p:cNvPr id="5" name="Freeform 4"/>
          <p:cNvSpPr/>
          <p:nvPr/>
        </p:nvSpPr>
        <p:spPr>
          <a:xfrm>
            <a:off x="582135" y="2077418"/>
            <a:ext cx="8099641" cy="1923669"/>
          </a:xfrm>
          <a:custGeom>
            <a:avLst/>
            <a:gdLst>
              <a:gd name="connsiteX0" fmla="*/ 0 w 7877908"/>
              <a:gd name="connsiteY0" fmla="*/ 1970813 h 2011327"/>
              <a:gd name="connsiteX1" fmla="*/ 1004835 w 7877908"/>
              <a:gd name="connsiteY1" fmla="*/ 1126751 h 2011327"/>
              <a:gd name="connsiteX2" fmla="*/ 1748413 w 7877908"/>
              <a:gd name="connsiteY2" fmla="*/ 2011006 h 2011327"/>
              <a:gd name="connsiteX3" fmla="*/ 2723103 w 7877908"/>
              <a:gd name="connsiteY3" fmla="*/ 1237283 h 2011327"/>
              <a:gd name="connsiteX4" fmla="*/ 3587262 w 7877908"/>
              <a:gd name="connsiteY4" fmla="*/ 1940668 h 2011327"/>
              <a:gd name="connsiteX5" fmla="*/ 4149969 w 7877908"/>
              <a:gd name="connsiteY5" fmla="*/ 1377960 h 2011327"/>
              <a:gd name="connsiteX6" fmla="*/ 5727561 w 7877908"/>
              <a:gd name="connsiteY6" fmla="*/ 152061 h 2011327"/>
              <a:gd name="connsiteX7" fmla="*/ 7174523 w 7877908"/>
              <a:gd name="connsiteY7" fmla="*/ 202303 h 2011327"/>
              <a:gd name="connsiteX8" fmla="*/ 7877908 w 7877908"/>
              <a:gd name="connsiteY8" fmla="*/ 1810039 h 201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7908" h="2011327">
                <a:moveTo>
                  <a:pt x="0" y="1970813"/>
                </a:moveTo>
                <a:cubicBezTo>
                  <a:pt x="356716" y="1545432"/>
                  <a:pt x="713433" y="1120052"/>
                  <a:pt x="1004835" y="1126751"/>
                </a:cubicBezTo>
                <a:cubicBezTo>
                  <a:pt x="1296237" y="1133450"/>
                  <a:pt x="1462035" y="1992584"/>
                  <a:pt x="1748413" y="2011006"/>
                </a:cubicBezTo>
                <a:cubicBezTo>
                  <a:pt x="2034791" y="2029428"/>
                  <a:pt x="2416628" y="1249006"/>
                  <a:pt x="2723103" y="1237283"/>
                </a:cubicBezTo>
                <a:cubicBezTo>
                  <a:pt x="3029578" y="1225560"/>
                  <a:pt x="3349451" y="1917222"/>
                  <a:pt x="3587262" y="1940668"/>
                </a:cubicBezTo>
                <a:cubicBezTo>
                  <a:pt x="3825073" y="1964114"/>
                  <a:pt x="3793253" y="1676061"/>
                  <a:pt x="4149969" y="1377960"/>
                </a:cubicBezTo>
                <a:cubicBezTo>
                  <a:pt x="4506685" y="1079859"/>
                  <a:pt x="5223469" y="348004"/>
                  <a:pt x="5727561" y="152061"/>
                </a:cubicBezTo>
                <a:cubicBezTo>
                  <a:pt x="6231653" y="-43882"/>
                  <a:pt x="6816132" y="-74027"/>
                  <a:pt x="7174523" y="202303"/>
                </a:cubicBezTo>
                <a:cubicBezTo>
                  <a:pt x="7532914" y="478633"/>
                  <a:pt x="7705411" y="1144336"/>
                  <a:pt x="7877908" y="18100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56268" y="2551365"/>
            <a:ext cx="7877908" cy="2011327"/>
          </a:xfrm>
          <a:custGeom>
            <a:avLst/>
            <a:gdLst>
              <a:gd name="connsiteX0" fmla="*/ 0 w 7877908"/>
              <a:gd name="connsiteY0" fmla="*/ 1970813 h 2011327"/>
              <a:gd name="connsiteX1" fmla="*/ 1004835 w 7877908"/>
              <a:gd name="connsiteY1" fmla="*/ 1126751 h 2011327"/>
              <a:gd name="connsiteX2" fmla="*/ 1748413 w 7877908"/>
              <a:gd name="connsiteY2" fmla="*/ 2011006 h 2011327"/>
              <a:gd name="connsiteX3" fmla="*/ 2723103 w 7877908"/>
              <a:gd name="connsiteY3" fmla="*/ 1237283 h 2011327"/>
              <a:gd name="connsiteX4" fmla="*/ 3587262 w 7877908"/>
              <a:gd name="connsiteY4" fmla="*/ 1940668 h 2011327"/>
              <a:gd name="connsiteX5" fmla="*/ 4149969 w 7877908"/>
              <a:gd name="connsiteY5" fmla="*/ 1377960 h 2011327"/>
              <a:gd name="connsiteX6" fmla="*/ 5727561 w 7877908"/>
              <a:gd name="connsiteY6" fmla="*/ 152061 h 2011327"/>
              <a:gd name="connsiteX7" fmla="*/ 7174523 w 7877908"/>
              <a:gd name="connsiteY7" fmla="*/ 202303 h 2011327"/>
              <a:gd name="connsiteX8" fmla="*/ 7877908 w 7877908"/>
              <a:gd name="connsiteY8" fmla="*/ 1810039 h 201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7908" h="2011327">
                <a:moveTo>
                  <a:pt x="0" y="1970813"/>
                </a:moveTo>
                <a:cubicBezTo>
                  <a:pt x="356716" y="1545432"/>
                  <a:pt x="713433" y="1120052"/>
                  <a:pt x="1004835" y="1126751"/>
                </a:cubicBezTo>
                <a:cubicBezTo>
                  <a:pt x="1296237" y="1133450"/>
                  <a:pt x="1462035" y="1992584"/>
                  <a:pt x="1748413" y="2011006"/>
                </a:cubicBezTo>
                <a:cubicBezTo>
                  <a:pt x="2034791" y="2029428"/>
                  <a:pt x="2416628" y="1249006"/>
                  <a:pt x="2723103" y="1237283"/>
                </a:cubicBezTo>
                <a:cubicBezTo>
                  <a:pt x="3029578" y="1225560"/>
                  <a:pt x="3349451" y="1917222"/>
                  <a:pt x="3587262" y="1940668"/>
                </a:cubicBezTo>
                <a:cubicBezTo>
                  <a:pt x="3825073" y="1964114"/>
                  <a:pt x="3793253" y="1676061"/>
                  <a:pt x="4149969" y="1377960"/>
                </a:cubicBezTo>
                <a:cubicBezTo>
                  <a:pt x="4506685" y="1079859"/>
                  <a:pt x="5223469" y="348004"/>
                  <a:pt x="5727561" y="152061"/>
                </a:cubicBezTo>
                <a:cubicBezTo>
                  <a:pt x="6231653" y="-43882"/>
                  <a:pt x="6816132" y="-74027"/>
                  <a:pt x="7174523" y="202303"/>
                </a:cubicBezTo>
                <a:cubicBezTo>
                  <a:pt x="7532914" y="478633"/>
                  <a:pt x="7705411" y="1144336"/>
                  <a:pt x="7877908" y="1810039"/>
                </a:cubicBezTo>
              </a:path>
            </a:pathLst>
          </a:custGeom>
          <a:noFill/>
          <a:ln>
            <a:solidFill>
              <a:srgbClr val="FF0000"/>
            </a:solidFill>
          </a:ln>
          <a:scene3d>
            <a:camera prst="orthographicFront">
              <a:rot lat="10800000" lon="0" rev="54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341" y="2854586"/>
            <a:ext cx="2137124" cy="369332"/>
          </a:xfrm>
          <a:prstGeom prst="rect">
            <a:avLst/>
          </a:prstGeom>
          <a:noFill/>
        </p:spPr>
        <p:txBody>
          <a:bodyPr wrap="none" rtlCol="0">
            <a:spAutoFit/>
          </a:bodyPr>
          <a:lstStyle/>
          <a:p>
            <a:r>
              <a:rPr lang="en-US" dirty="0">
                <a:solidFill>
                  <a:srgbClr val="FF0000"/>
                </a:solidFill>
              </a:rPr>
              <a:t>NFV</a:t>
            </a:r>
            <a:r>
              <a:rPr lang="zh-CN" altLang="en-US" dirty="0">
                <a:solidFill>
                  <a:srgbClr val="FF0000"/>
                </a:solidFill>
              </a:rPr>
              <a:t>，</a:t>
            </a:r>
            <a:r>
              <a:rPr lang="en-US" altLang="zh-CN" dirty="0">
                <a:solidFill>
                  <a:srgbClr val="FF0000"/>
                </a:solidFill>
              </a:rPr>
              <a:t>2012</a:t>
            </a:r>
            <a:r>
              <a:rPr lang="zh-CN" altLang="en-US" dirty="0">
                <a:solidFill>
                  <a:srgbClr val="FF0000"/>
                </a:solidFill>
              </a:rPr>
              <a:t>，</a:t>
            </a:r>
            <a:r>
              <a:rPr lang="en-US" altLang="zh-CN" dirty="0">
                <a:solidFill>
                  <a:srgbClr val="FF0000"/>
                </a:solidFill>
              </a:rPr>
              <a:t>ETSI</a:t>
            </a:r>
            <a:endParaRPr lang="en-US" dirty="0">
              <a:solidFill>
                <a:srgbClr val="FF0000"/>
              </a:solidFill>
            </a:endParaRPr>
          </a:p>
        </p:txBody>
      </p:sp>
      <p:sp>
        <p:nvSpPr>
          <p:cNvPr id="8" name="TextBox 7"/>
          <p:cNvSpPr txBox="1"/>
          <p:nvPr/>
        </p:nvSpPr>
        <p:spPr>
          <a:xfrm>
            <a:off x="26341" y="4179337"/>
            <a:ext cx="2598788" cy="369332"/>
          </a:xfrm>
          <a:prstGeom prst="rect">
            <a:avLst/>
          </a:prstGeom>
          <a:noFill/>
        </p:spPr>
        <p:txBody>
          <a:bodyPr wrap="none" rtlCol="0">
            <a:spAutoFit/>
          </a:bodyPr>
          <a:lstStyle/>
          <a:p>
            <a:r>
              <a:rPr lang="en-US" dirty="0">
                <a:solidFill>
                  <a:schemeClr val="tx2"/>
                </a:solidFill>
              </a:rPr>
              <a:t>SDN</a:t>
            </a:r>
            <a:r>
              <a:rPr lang="zh-CN" altLang="en-US" dirty="0">
                <a:solidFill>
                  <a:schemeClr val="tx2"/>
                </a:solidFill>
              </a:rPr>
              <a:t>，</a:t>
            </a:r>
            <a:r>
              <a:rPr lang="en-US" altLang="zh-CN" dirty="0">
                <a:solidFill>
                  <a:schemeClr val="tx2"/>
                </a:solidFill>
              </a:rPr>
              <a:t>2008</a:t>
            </a:r>
            <a:r>
              <a:rPr lang="zh-CN" altLang="en-US" dirty="0">
                <a:solidFill>
                  <a:schemeClr val="tx2"/>
                </a:solidFill>
              </a:rPr>
              <a:t>，</a:t>
            </a:r>
            <a:r>
              <a:rPr lang="en-US" altLang="zh-CN" dirty="0">
                <a:solidFill>
                  <a:schemeClr val="tx2"/>
                </a:solidFill>
              </a:rPr>
              <a:t>Stanford</a:t>
            </a:r>
            <a:endParaRPr lang="en-US" dirty="0">
              <a:solidFill>
                <a:schemeClr val="tx2"/>
              </a:solidFill>
            </a:endParaRPr>
          </a:p>
        </p:txBody>
      </p:sp>
      <p:sp>
        <p:nvSpPr>
          <p:cNvPr id="9" name="TextBox 8"/>
          <p:cNvSpPr txBox="1"/>
          <p:nvPr/>
        </p:nvSpPr>
        <p:spPr>
          <a:xfrm>
            <a:off x="232878" y="5096164"/>
            <a:ext cx="3225563" cy="923330"/>
          </a:xfrm>
          <a:prstGeom prst="rect">
            <a:avLst/>
          </a:prstGeom>
          <a:noFill/>
        </p:spPr>
        <p:txBody>
          <a:bodyPr wrap="none" rtlCol="0">
            <a:spAutoFit/>
          </a:bodyPr>
          <a:lstStyle/>
          <a:p>
            <a:r>
              <a:rPr lang="en-US" dirty="0"/>
              <a:t>NFV</a:t>
            </a:r>
            <a:r>
              <a:rPr lang="zh-CN" altLang="en-US" dirty="0"/>
              <a:t>和</a:t>
            </a:r>
            <a:r>
              <a:rPr lang="en-US" altLang="zh-CN" dirty="0"/>
              <a:t>SDN</a:t>
            </a:r>
            <a:r>
              <a:rPr lang="zh-CN" altLang="en-US" dirty="0"/>
              <a:t>是两种不同的技术</a:t>
            </a:r>
            <a:endParaRPr lang="en-US" altLang="zh-CN" dirty="0"/>
          </a:p>
          <a:p>
            <a:r>
              <a:rPr lang="zh-CN" altLang="en-US" dirty="0"/>
              <a:t>差不多出现的时间相同</a:t>
            </a:r>
            <a:endParaRPr lang="en-US" altLang="zh-CN" dirty="0"/>
          </a:p>
          <a:p>
            <a:r>
              <a:rPr lang="zh-CN" altLang="en-US" dirty="0"/>
              <a:t>经常是不可分割，容易混淆</a:t>
            </a:r>
            <a:endParaRPr lang="en-US" dirty="0"/>
          </a:p>
        </p:txBody>
      </p:sp>
      <p:sp>
        <p:nvSpPr>
          <p:cNvPr id="11" name="TextBox 10"/>
          <p:cNvSpPr txBox="1"/>
          <p:nvPr/>
        </p:nvSpPr>
        <p:spPr>
          <a:xfrm>
            <a:off x="6810843" y="4378026"/>
            <a:ext cx="1811714" cy="369332"/>
          </a:xfrm>
          <a:prstGeom prst="rect">
            <a:avLst/>
          </a:prstGeom>
          <a:noFill/>
        </p:spPr>
        <p:txBody>
          <a:bodyPr wrap="none" rtlCol="0">
            <a:spAutoFit/>
          </a:bodyPr>
          <a:lstStyle/>
          <a:p>
            <a:r>
              <a:rPr lang="zh-CN" altLang="en-US" dirty="0"/>
              <a:t>独立，融合演进</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NFV</a:t>
            </a:r>
            <a:r>
              <a:rPr lang="zh-CN" altLang="en-US" dirty="0"/>
              <a:t>一句话说到底是什么？</a:t>
            </a:r>
            <a:endParaRPr lang="en-US" dirty="0"/>
          </a:p>
        </p:txBody>
      </p:sp>
      <p:sp>
        <p:nvSpPr>
          <p:cNvPr id="3" name="Content Placeholder 2"/>
          <p:cNvSpPr>
            <a:spLocks noGrp="1"/>
          </p:cNvSpPr>
          <p:nvPr>
            <p:ph idx="1"/>
          </p:nvPr>
        </p:nvSpPr>
        <p:spPr/>
        <p:txBody>
          <a:bodyPr/>
          <a:lstStyle/>
          <a:p>
            <a:r>
              <a:rPr lang="zh-CN" altLang="en-US" dirty="0"/>
              <a:t>网络功能虚拟化（</a:t>
            </a:r>
            <a:r>
              <a:rPr lang="en-US" altLang="zh-CN" dirty="0"/>
              <a:t>NFV</a:t>
            </a:r>
            <a:r>
              <a:rPr lang="zh-CN" altLang="en-US" dirty="0"/>
              <a:t>）</a:t>
            </a:r>
            <a:endParaRPr lang="en-US" altLang="zh-CN" dirty="0"/>
          </a:p>
          <a:p>
            <a:pPr lvl="1"/>
            <a:r>
              <a:rPr lang="zh-CN" altLang="en-US" dirty="0"/>
              <a:t>网络功能用软件实现，通过减小对硬件的依赖，提高网络灵活性</a:t>
            </a:r>
            <a:endParaRPr lang="en-US" altLang="zh-CN" dirty="0"/>
          </a:p>
          <a:p>
            <a:pPr lvl="1"/>
            <a:endParaRPr lang="en-US" altLang="zh-CN" dirty="0"/>
          </a:p>
          <a:p>
            <a:endParaRPr lang="en-US" dirty="0"/>
          </a:p>
          <a:p>
            <a:endParaRPr lang="en-US" dirty="0"/>
          </a:p>
          <a:p>
            <a:endParaRPr lang="en-US" dirty="0"/>
          </a:p>
        </p:txBody>
      </p:sp>
      <p:grpSp>
        <p:nvGrpSpPr>
          <p:cNvPr id="5" name="2 Grupo"/>
          <p:cNvGrpSpPr/>
          <p:nvPr/>
        </p:nvGrpSpPr>
        <p:grpSpPr bwMode="auto">
          <a:xfrm>
            <a:off x="4572000" y="2822029"/>
            <a:ext cx="4392613" cy="3343275"/>
            <a:chOff x="4572000" y="1268760"/>
            <a:chExt cx="4392488" cy="3341973"/>
          </a:xfrm>
        </p:grpSpPr>
        <p:sp>
          <p:nvSpPr>
            <p:cNvPr id="6" name="140 Rectángulo redondeado"/>
            <p:cNvSpPr/>
            <p:nvPr/>
          </p:nvSpPr>
          <p:spPr bwMode="auto">
            <a:xfrm>
              <a:off x="4572000" y="1268760"/>
              <a:ext cx="4392488" cy="3341973"/>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p>
              <a:pPr algn="ctr" eaLnBrk="1" fontAlgn="auto" hangingPunct="1">
                <a:spcBef>
                  <a:spcPts val="0"/>
                </a:spcBef>
                <a:spcAft>
                  <a:spcPts val="0"/>
                </a:spcAft>
                <a:defRPr/>
              </a:pPr>
              <a:r>
                <a:rPr lang="en-GB" sz="4000" kern="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rPr>
                <a:t>v</a:t>
              </a:r>
              <a:endParaRPr lang="en-GB" sz="4000" kern="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7" name="12 Rectángulo"/>
            <p:cNvSpPr>
              <a:spLocks noChangeArrowheads="1"/>
            </p:cNvSpPr>
            <p:nvPr/>
          </p:nvSpPr>
          <p:spPr bwMode="auto">
            <a:xfrm>
              <a:off x="4903330" y="3370680"/>
              <a:ext cx="3701118" cy="601783"/>
            </a:xfrm>
            <a:prstGeom prst="rect">
              <a:avLst/>
            </a:prstGeom>
            <a:noFill/>
            <a:ln w="28575">
              <a:solidFill>
                <a:srgbClr val="0070C0"/>
              </a:solidFill>
              <a:prstDash val="dash"/>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900">
                <a:solidFill>
                  <a:srgbClr val="123E51"/>
                </a:solidFill>
              </a:endParaRPr>
            </a:p>
          </p:txBody>
        </p:sp>
        <p:sp>
          <p:nvSpPr>
            <p:cNvPr id="8" name="Marcador de contenido 3"/>
            <p:cNvSpPr txBox="1"/>
            <p:nvPr/>
          </p:nvSpPr>
          <p:spPr bwMode="auto">
            <a:xfrm>
              <a:off x="4643436" y="3996610"/>
              <a:ext cx="4321052" cy="499867"/>
            </a:xfrm>
            <a:prstGeom prst="rect">
              <a:avLst/>
            </a:prstGeom>
            <a:noFill/>
            <a:ln w="9525" algn="ctr">
              <a:noFill/>
              <a:miter lim="800000"/>
            </a:ln>
            <a:effectLst/>
          </p:spPr>
          <p:txBody>
            <a:bodyPr/>
            <a:lstStyle/>
            <a:p>
              <a:pPr marL="171450" indent="-171450" defTabSz="457200" eaLnBrk="1" fontAlgn="auto" hangingPunct="1">
                <a:spcBef>
                  <a:spcPts val="0"/>
                </a:spcBef>
                <a:spcAft>
                  <a:spcPts val="600"/>
                </a:spcAft>
                <a:buClr>
                  <a:srgbClr val="65C3D4"/>
                </a:buClr>
                <a:buSzPct val="150000"/>
                <a:buFont typeface="Wingdings" panose="05000000000000000000" pitchFamily="2" charset="2"/>
                <a:buChar char="§"/>
                <a:defRPr/>
              </a:pPr>
              <a:r>
                <a:rPr lang="zh-CN" altLang="en-GB" sz="1200" kern="0" dirty="0">
                  <a:solidFill>
                    <a:srgbClr val="123E51"/>
                  </a:solidFill>
                  <a:latin typeface="Arial" panose="020B0604020202020204"/>
                  <a:ea typeface="+mn-ea"/>
                </a:rPr>
                <a:t>网络</a:t>
              </a:r>
              <a:r>
                <a:rPr lang="zh-CN" altLang="en-US" sz="1200" kern="0" dirty="0">
                  <a:solidFill>
                    <a:srgbClr val="123E51"/>
                  </a:solidFill>
                  <a:latin typeface="Arial" panose="020B0604020202020204"/>
                  <a:ea typeface="+mn-ea"/>
                </a:rPr>
                <a:t>功能集于通用硬件</a:t>
              </a:r>
              <a:r>
                <a:rPr lang="en-US" altLang="zh-CN" sz="1200" kern="0" dirty="0">
                  <a:solidFill>
                    <a:srgbClr val="123E51"/>
                  </a:solidFill>
                  <a:latin typeface="Arial" panose="020B0604020202020204"/>
                  <a:ea typeface="+mn-ea"/>
                </a:rPr>
                <a:t>+</a:t>
              </a:r>
              <a:r>
                <a:rPr lang="zh-CN" altLang="en-US" sz="1200" kern="0" dirty="0">
                  <a:solidFill>
                    <a:srgbClr val="123E51"/>
                  </a:solidFill>
                  <a:latin typeface="Arial" panose="020B0604020202020204"/>
                  <a:ea typeface="+mn-ea"/>
                </a:rPr>
                <a:t>软件（商用</a:t>
              </a:r>
              <a:r>
                <a:rPr lang="en-US" altLang="zh-CN" sz="1200" kern="0" dirty="0">
                  <a:solidFill>
                    <a:srgbClr val="123E51"/>
                  </a:solidFill>
                  <a:latin typeface="Arial" panose="020B0604020202020204"/>
                  <a:ea typeface="+mn-ea"/>
                </a:rPr>
                <a:t>/</a:t>
              </a:r>
              <a:r>
                <a:rPr lang="zh-CN" altLang="en-US" sz="1200" kern="0" dirty="0">
                  <a:solidFill>
                    <a:srgbClr val="123E51"/>
                  </a:solidFill>
                  <a:latin typeface="Arial" panose="020B0604020202020204"/>
                  <a:ea typeface="+mn-ea"/>
                </a:rPr>
                <a:t>开源）</a:t>
              </a:r>
              <a:endParaRPr lang="en-GB" sz="1200" b="1" kern="0" dirty="0">
                <a:solidFill>
                  <a:srgbClr val="123E51"/>
                </a:solidFill>
                <a:latin typeface="Arial" panose="020B0604020202020204"/>
                <a:ea typeface="+mn-ea"/>
              </a:endParaRPr>
            </a:p>
            <a:p>
              <a:pPr marL="171450" indent="-171450" defTabSz="457200" eaLnBrk="1" fontAlgn="auto" hangingPunct="1">
                <a:spcBef>
                  <a:spcPts val="0"/>
                </a:spcBef>
                <a:spcAft>
                  <a:spcPts val="600"/>
                </a:spcAft>
                <a:buClr>
                  <a:srgbClr val="65C3D4"/>
                </a:buClr>
                <a:buSzPct val="150000"/>
                <a:buFont typeface="Wingdings" panose="05000000000000000000" pitchFamily="2" charset="2"/>
                <a:buChar char="§"/>
                <a:defRPr/>
              </a:pPr>
              <a:r>
                <a:rPr lang="zh-CN" altLang="en-GB" sz="1200" kern="0" dirty="0">
                  <a:solidFill>
                    <a:srgbClr val="123E51"/>
                  </a:solidFill>
                  <a:latin typeface="Arial" panose="020B0604020202020204"/>
                  <a:ea typeface="+mn-ea"/>
                </a:rPr>
                <a:t>多种</a:t>
              </a:r>
              <a:r>
                <a:rPr lang="zh-CN" altLang="en-US" sz="1200" kern="0" dirty="0">
                  <a:solidFill>
                    <a:srgbClr val="123E51"/>
                  </a:solidFill>
                  <a:latin typeface="Arial" panose="020B0604020202020204"/>
                  <a:ea typeface="+mn-ea"/>
                </a:rPr>
                <a:t>功能可以运行于同一个设备</a:t>
              </a:r>
              <a:endParaRPr lang="en-GB" sz="1200" kern="0" dirty="0">
                <a:solidFill>
                  <a:srgbClr val="123E51"/>
                </a:solidFill>
                <a:latin typeface="Arial" panose="020B0604020202020204"/>
                <a:ea typeface="+mn-ea"/>
              </a:endParaRPr>
            </a:p>
          </p:txBody>
        </p:sp>
        <p:sp>
          <p:nvSpPr>
            <p:cNvPr id="9" name="70 CuadroTexto"/>
            <p:cNvSpPr txBox="1">
              <a:spLocks noChangeArrowheads="1"/>
            </p:cNvSpPr>
            <p:nvPr/>
          </p:nvSpPr>
          <p:spPr bwMode="auto">
            <a:xfrm>
              <a:off x="6158779" y="2925019"/>
              <a:ext cx="2661693"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r" eaLnBrk="1" hangingPunct="1"/>
              <a:r>
                <a:rPr kumimoji="0" lang="zh-CN" altLang="en-GB" sz="1200" b="1" i="1" dirty="0">
                  <a:solidFill>
                    <a:srgbClr val="123E51"/>
                  </a:solidFill>
                  <a:latin typeface="Arial" panose="020B0604020202020204" pitchFamily="34" charset="0"/>
                  <a:cs typeface="Arial" panose="020B0604020202020204" pitchFamily="34" charset="0"/>
                </a:rPr>
                <a:t>编排</a:t>
              </a:r>
              <a:r>
                <a:rPr kumimoji="0" lang="zh-CN" altLang="en-US" sz="1200" b="1" i="1" dirty="0">
                  <a:solidFill>
                    <a:srgbClr val="123E51"/>
                  </a:solidFill>
                  <a:latin typeface="Arial" panose="020B0604020202020204" pitchFamily="34" charset="0"/>
                  <a:cs typeface="Arial" panose="020B0604020202020204" pitchFamily="34" charset="0"/>
                </a:rPr>
                <a:t>自动化</a:t>
              </a:r>
              <a:endParaRPr kumimoji="0" lang="en-GB" altLang="zh-CN" sz="1200" b="1" i="1" dirty="0">
                <a:solidFill>
                  <a:srgbClr val="123E51"/>
                </a:solidFill>
                <a:latin typeface="Arial" panose="020B0604020202020204" pitchFamily="34" charset="0"/>
                <a:cs typeface="Arial" panose="020B0604020202020204" pitchFamily="34" charset="0"/>
              </a:endParaRPr>
            </a:p>
          </p:txBody>
        </p:sp>
        <p:sp>
          <p:nvSpPr>
            <p:cNvPr id="10" name="71 Flecha abajo"/>
            <p:cNvSpPr>
              <a:spLocks noChangeArrowheads="1"/>
            </p:cNvSpPr>
            <p:nvPr/>
          </p:nvSpPr>
          <p:spPr bwMode="auto">
            <a:xfrm>
              <a:off x="5901319" y="2977056"/>
              <a:ext cx="285429" cy="327326"/>
            </a:xfrm>
            <a:prstGeom prst="downArrow">
              <a:avLst>
                <a:gd name="adj1" fmla="val 50000"/>
                <a:gd name="adj2" fmla="val 50002"/>
              </a:avLst>
            </a:prstGeom>
            <a:solidFill>
              <a:srgbClr val="CEE9F8"/>
            </a:solidFill>
            <a:ln w="3175">
              <a:solidFill>
                <a:srgbClr val="668EAE"/>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1800"/>
            </a:p>
          </p:txBody>
        </p:sp>
        <p:sp>
          <p:nvSpPr>
            <p:cNvPr id="11" name="13 Rectángulo"/>
            <p:cNvSpPr>
              <a:spLocks noChangeArrowheads="1"/>
            </p:cNvSpPr>
            <p:nvPr/>
          </p:nvSpPr>
          <p:spPr bwMode="auto">
            <a:xfrm>
              <a:off x="4910202" y="2137052"/>
              <a:ext cx="3694245" cy="779416"/>
            </a:xfrm>
            <a:prstGeom prst="rect">
              <a:avLst/>
            </a:prstGeom>
            <a:noFill/>
            <a:ln w="28575">
              <a:solidFill>
                <a:srgbClr val="C00000"/>
              </a:solidFill>
              <a:prstDash val="dash"/>
              <a:rou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900">
                <a:solidFill>
                  <a:srgbClr val="123E51"/>
                </a:solidFill>
              </a:endParaRPr>
            </a:p>
          </p:txBody>
        </p:sp>
        <p:sp>
          <p:nvSpPr>
            <p:cNvPr id="12" name="73 Flecha abajo"/>
            <p:cNvSpPr>
              <a:spLocks noChangeArrowheads="1"/>
            </p:cNvSpPr>
            <p:nvPr/>
          </p:nvSpPr>
          <p:spPr bwMode="auto">
            <a:xfrm>
              <a:off x="5259949" y="2990485"/>
              <a:ext cx="285429" cy="327326"/>
            </a:xfrm>
            <a:prstGeom prst="downArrow">
              <a:avLst>
                <a:gd name="adj1" fmla="val 50000"/>
                <a:gd name="adj2" fmla="val 50002"/>
              </a:avLst>
            </a:prstGeom>
            <a:solidFill>
              <a:srgbClr val="CEE9F8"/>
            </a:solidFill>
            <a:ln w="3175">
              <a:solidFill>
                <a:srgbClr val="668EAE"/>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1800"/>
            </a:p>
          </p:txBody>
        </p:sp>
        <p:sp>
          <p:nvSpPr>
            <p:cNvPr id="13" name="75 CuadroTexto"/>
            <p:cNvSpPr txBox="1">
              <a:spLocks noChangeArrowheads="1"/>
            </p:cNvSpPr>
            <p:nvPr/>
          </p:nvSpPr>
          <p:spPr bwMode="auto">
            <a:xfrm>
              <a:off x="4932040" y="2280141"/>
              <a:ext cx="4198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DPI</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14" name="76 CuadroTexto"/>
            <p:cNvSpPr txBox="1">
              <a:spLocks noChangeArrowheads="1"/>
            </p:cNvSpPr>
            <p:nvPr/>
          </p:nvSpPr>
          <p:spPr bwMode="auto">
            <a:xfrm>
              <a:off x="5137109" y="2425319"/>
              <a:ext cx="5843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BRAS</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15" name="77 CuadroTexto"/>
            <p:cNvSpPr txBox="1">
              <a:spLocks noChangeArrowheads="1"/>
            </p:cNvSpPr>
            <p:nvPr/>
          </p:nvSpPr>
          <p:spPr bwMode="auto">
            <a:xfrm>
              <a:off x="6669988" y="2289617"/>
              <a:ext cx="639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GGSN/</a:t>
              </a:r>
              <a:br>
                <a:rPr kumimoji="0" lang="en-GB" altLang="zh-CN" sz="1100" b="1">
                  <a:solidFill>
                    <a:srgbClr val="7F7F7F"/>
                  </a:solidFill>
                  <a:latin typeface="Arial" panose="020B0604020202020204" pitchFamily="34" charset="0"/>
                  <a:cs typeface="Arial" panose="020B0604020202020204" pitchFamily="34" charset="0"/>
                </a:rPr>
              </a:br>
              <a:r>
                <a:rPr kumimoji="0" lang="en-GB" altLang="zh-CN" sz="1100" b="1">
                  <a:solidFill>
                    <a:srgbClr val="7F7F7F"/>
                  </a:solidFill>
                  <a:latin typeface="Arial" panose="020B0604020202020204" pitchFamily="34" charset="0"/>
                  <a:cs typeface="Arial" panose="020B0604020202020204" pitchFamily="34" charset="0"/>
                </a:rPr>
                <a:t>SGSN</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16" name="78 CuadroTexto"/>
            <p:cNvSpPr txBox="1">
              <a:spLocks noChangeArrowheads="1"/>
            </p:cNvSpPr>
            <p:nvPr/>
          </p:nvSpPr>
          <p:spPr bwMode="auto">
            <a:xfrm>
              <a:off x="5520939" y="2621714"/>
              <a:ext cx="7099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Firewall</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17" name="79 CuadroTexto"/>
            <p:cNvSpPr txBox="1">
              <a:spLocks noChangeArrowheads="1"/>
            </p:cNvSpPr>
            <p:nvPr/>
          </p:nvSpPr>
          <p:spPr bwMode="auto">
            <a:xfrm>
              <a:off x="5625035" y="2294388"/>
              <a:ext cx="7226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CG-NAT</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18" name="80 CuadroTexto"/>
            <p:cNvSpPr txBox="1">
              <a:spLocks noChangeArrowheads="1"/>
            </p:cNvSpPr>
            <p:nvPr/>
          </p:nvSpPr>
          <p:spPr bwMode="auto">
            <a:xfrm>
              <a:off x="6152727" y="2609704"/>
              <a:ext cx="866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PE Router</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19" name="81 Rectángulo redondeado"/>
            <p:cNvSpPr/>
            <p:nvPr/>
          </p:nvSpPr>
          <p:spPr bwMode="auto">
            <a:xfrm>
              <a:off x="5076811" y="2193913"/>
              <a:ext cx="122235" cy="119016"/>
            </a:xfrm>
            <a:prstGeom prst="roundRect">
              <a:avLst/>
            </a:prstGeom>
            <a:solidFill>
              <a:schemeClr val="tx2">
                <a:lumMod val="20000"/>
                <a:lumOff val="80000"/>
              </a:schemeClr>
            </a:solidFill>
            <a:ln w="25400" cap="flat" cmpd="sng" algn="ctr">
              <a:solidFill>
                <a:schemeClr val="accent1">
                  <a:lumMod val="90000"/>
                </a:schemeClr>
              </a:solidFill>
              <a:prstDash val="solid"/>
              <a:round/>
              <a:headEnd type="none" w="med" len="med"/>
              <a:tailEnd type="none" w="med" len="med"/>
            </a:ln>
            <a:effectLst/>
          </p:spPr>
          <p:txBody>
            <a:bodyPr/>
            <a:lstStyle/>
            <a:p>
              <a:pPr eaLnBrk="1" hangingPunct="1">
                <a:defRPr/>
              </a:pPr>
              <a:endParaRPr lang="en-GB">
                <a:latin typeface="Calibri" panose="020F0502020204030204" pitchFamily="34" charset="0"/>
                <a:ea typeface="宋体" panose="02010600030101010101" pitchFamily="2" charset="-122"/>
              </a:endParaRPr>
            </a:p>
          </p:txBody>
        </p:sp>
        <p:sp>
          <p:nvSpPr>
            <p:cNvPr id="20" name="82 Rectángulo redondeado"/>
            <p:cNvSpPr>
              <a:spLocks noChangeArrowheads="1"/>
            </p:cNvSpPr>
            <p:nvPr/>
          </p:nvSpPr>
          <p:spPr bwMode="auto">
            <a:xfrm>
              <a:off x="5385824" y="2347843"/>
              <a:ext cx="122280" cy="118920"/>
            </a:xfrm>
            <a:prstGeom prst="roundRect">
              <a:avLst>
                <a:gd name="adj" fmla="val 16667"/>
              </a:avLst>
            </a:prstGeom>
            <a:solidFill>
              <a:srgbClr val="FA754C"/>
            </a:solidFill>
            <a:ln w="25400">
              <a:solidFill>
                <a:srgbClr val="FF0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1800"/>
            </a:p>
          </p:txBody>
        </p:sp>
        <p:sp>
          <p:nvSpPr>
            <p:cNvPr id="21" name="83 Rectángulo redondeado"/>
            <p:cNvSpPr>
              <a:spLocks noChangeArrowheads="1"/>
            </p:cNvSpPr>
            <p:nvPr/>
          </p:nvSpPr>
          <p:spPr bwMode="auto">
            <a:xfrm>
              <a:off x="5817872" y="2532228"/>
              <a:ext cx="122280" cy="118920"/>
            </a:xfrm>
            <a:prstGeom prst="roundRect">
              <a:avLst>
                <a:gd name="adj" fmla="val 16667"/>
              </a:avLst>
            </a:prstGeom>
            <a:solidFill>
              <a:srgbClr val="FFFF00"/>
            </a:solidFill>
            <a:ln w="25400">
              <a:solidFill>
                <a:srgbClr val="FFC000"/>
              </a:solidFill>
              <a:round/>
            </a:ln>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endParaRPr kumimoji="0" lang="en-GB" altLang="en-US" sz="1800"/>
            </a:p>
          </p:txBody>
        </p:sp>
        <p:sp>
          <p:nvSpPr>
            <p:cNvPr id="22" name="84 Rectángulo redondeado"/>
            <p:cNvSpPr/>
            <p:nvPr/>
          </p:nvSpPr>
          <p:spPr bwMode="auto">
            <a:xfrm>
              <a:off x="5870538" y="2201846"/>
              <a:ext cx="122235" cy="119017"/>
            </a:xfrm>
            <a:prstGeom prst="roundRect">
              <a:avLst/>
            </a:prstGeom>
            <a:solidFill>
              <a:schemeClr val="accent6">
                <a:lumMod val="40000"/>
                <a:lumOff val="60000"/>
              </a:schemeClr>
            </a:solidFill>
            <a:ln w="25400" cap="flat" cmpd="sng" algn="ctr">
              <a:solidFill>
                <a:schemeClr val="accent6">
                  <a:lumMod val="60000"/>
                  <a:lumOff val="40000"/>
                </a:schemeClr>
              </a:solidFill>
              <a:prstDash val="solid"/>
              <a:round/>
              <a:headEnd type="none" w="med" len="med"/>
              <a:tailEnd type="none" w="med" len="med"/>
            </a:ln>
            <a:effectLst/>
          </p:spPr>
          <p:txBody>
            <a:bodyPr/>
            <a:lstStyle/>
            <a:p>
              <a:pPr eaLnBrk="1" hangingPunct="1">
                <a:defRPr/>
              </a:pPr>
              <a:endParaRPr lang="en-GB">
                <a:latin typeface="Calibri" panose="020F0502020204030204" pitchFamily="34" charset="0"/>
                <a:ea typeface="宋体" panose="02010600030101010101" pitchFamily="2" charset="-122"/>
              </a:endParaRPr>
            </a:p>
          </p:txBody>
        </p:sp>
        <p:sp>
          <p:nvSpPr>
            <p:cNvPr id="23" name="85 Rectángulo redondeado"/>
            <p:cNvSpPr/>
            <p:nvPr/>
          </p:nvSpPr>
          <p:spPr bwMode="auto">
            <a:xfrm>
              <a:off x="6950007" y="2205020"/>
              <a:ext cx="123821" cy="119017"/>
            </a:xfrm>
            <a:prstGeom prst="roundRect">
              <a:avLst/>
            </a:prstGeom>
            <a:solidFill>
              <a:schemeClr val="accent1">
                <a:lumMod val="50000"/>
              </a:schemeClr>
            </a:solidFill>
            <a:ln w="25400" cap="flat" cmpd="sng" algn="ctr">
              <a:solidFill>
                <a:schemeClr val="accent1">
                  <a:lumMod val="90000"/>
                </a:schemeClr>
              </a:solidFill>
              <a:prstDash val="solid"/>
              <a:round/>
              <a:headEnd type="none" w="med" len="med"/>
              <a:tailEnd type="none" w="med" len="med"/>
            </a:ln>
            <a:effectLst/>
          </p:spPr>
          <p:txBody>
            <a:bodyPr/>
            <a:lstStyle/>
            <a:p>
              <a:pPr eaLnBrk="1" hangingPunct="1">
                <a:defRPr/>
              </a:pPr>
              <a:endParaRPr lang="en-GB">
                <a:latin typeface="Calibri" panose="020F0502020204030204" pitchFamily="34" charset="0"/>
                <a:ea typeface="宋体" panose="02010600030101010101" pitchFamily="2" charset="-122"/>
              </a:endParaRPr>
            </a:p>
          </p:txBody>
        </p:sp>
        <p:sp>
          <p:nvSpPr>
            <p:cNvPr id="24" name="86 Rectángulo redondeado"/>
            <p:cNvSpPr/>
            <p:nvPr/>
          </p:nvSpPr>
          <p:spPr bwMode="auto">
            <a:xfrm>
              <a:off x="6495995" y="2466856"/>
              <a:ext cx="122235" cy="119016"/>
            </a:xfrm>
            <a:prstGeom prst="roundRect">
              <a:avLst/>
            </a:prstGeom>
            <a:solidFill>
              <a:schemeClr val="bg1">
                <a:lumMod val="85000"/>
              </a:schemeClr>
            </a:solidFill>
            <a:ln w="25400" cap="flat" cmpd="sng" algn="ctr">
              <a:solidFill>
                <a:schemeClr val="accent1">
                  <a:lumMod val="90000"/>
                </a:schemeClr>
              </a:solidFill>
              <a:prstDash val="solid"/>
              <a:round/>
              <a:headEnd type="none" w="med" len="med"/>
              <a:tailEnd type="none" w="med" len="med"/>
            </a:ln>
            <a:effectLst/>
          </p:spPr>
          <p:txBody>
            <a:bodyPr/>
            <a:lstStyle/>
            <a:p>
              <a:pPr eaLnBrk="1" hangingPunct="1">
                <a:defRPr/>
              </a:pPr>
              <a:endParaRPr lang="en-GB">
                <a:latin typeface="Calibri" panose="020F0502020204030204" pitchFamily="34" charset="0"/>
                <a:ea typeface="宋体" panose="02010600030101010101" pitchFamily="2" charset="-122"/>
              </a:endParaRPr>
            </a:p>
          </p:txBody>
        </p:sp>
        <p:sp>
          <p:nvSpPr>
            <p:cNvPr id="25" name="87 Rectángulo redondeado"/>
            <p:cNvSpPr/>
            <p:nvPr/>
          </p:nvSpPr>
          <p:spPr bwMode="auto">
            <a:xfrm>
              <a:off x="7543715" y="2205020"/>
              <a:ext cx="988985" cy="393547"/>
            </a:xfrm>
            <a:prstGeom prst="round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1" hangingPunct="1">
                <a:defRPr/>
              </a:pPr>
              <a:endParaRPr lang="en-GB">
                <a:solidFill>
                  <a:srgbClr val="000000"/>
                </a:solidFill>
                <a:ea typeface="ヒラギノ角ゴ ProN W3" panose="020B0300000000000000" charset="-128"/>
                <a:cs typeface="ヒラギノ角ゴ ProN W3" panose="020B0300000000000000" charset="-128"/>
              </a:endParaRPr>
            </a:p>
          </p:txBody>
        </p:sp>
        <p:sp>
          <p:nvSpPr>
            <p:cNvPr id="26" name="88 CuadroTexto"/>
            <p:cNvSpPr txBox="1">
              <a:spLocks noChangeArrowheads="1"/>
            </p:cNvSpPr>
            <p:nvPr/>
          </p:nvSpPr>
          <p:spPr bwMode="auto">
            <a:xfrm>
              <a:off x="7380312" y="2130989"/>
              <a:ext cx="1224136" cy="794031"/>
            </a:xfrm>
            <a:prstGeom prst="rect">
              <a:avLst/>
            </a:prstGeom>
            <a:solidFill>
              <a:srgbClr val="C00000"/>
            </a:solidFill>
            <a:ln w="28575">
              <a:solidFill>
                <a:srgbClr val="C00000"/>
              </a:solidFill>
              <a:round/>
            </a:ln>
          </p:spPr>
          <p:txBody>
            <a:bodyPr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200" dirty="0">
                  <a:solidFill>
                    <a:srgbClr val="FFFFFF"/>
                  </a:solidFill>
                  <a:latin typeface="Arial" panose="020B0604020202020204" pitchFamily="34" charset="0"/>
                  <a:cs typeface="Arial" panose="020B0604020202020204" pitchFamily="34" charset="0"/>
                </a:rPr>
                <a:t>虚拟</a:t>
              </a:r>
              <a:r>
                <a:rPr kumimoji="0" lang="zh-CN" altLang="en-US" sz="1200" dirty="0">
                  <a:solidFill>
                    <a:srgbClr val="FFFFFF"/>
                  </a:solidFill>
                  <a:latin typeface="Arial" panose="020B0604020202020204" pitchFamily="34" charset="0"/>
                  <a:cs typeface="Arial" panose="020B0604020202020204" pitchFamily="34" charset="0"/>
                </a:rPr>
                <a:t>设备</a:t>
              </a:r>
              <a:endParaRPr kumimoji="0" lang="en-GB" altLang="zh-CN" sz="1200" dirty="0">
                <a:solidFill>
                  <a:srgbClr val="FFFFFF"/>
                </a:solidFill>
                <a:latin typeface="Arial" panose="020B0604020202020204" pitchFamily="34" charset="0"/>
                <a:cs typeface="Arial" panose="020B0604020202020204" pitchFamily="34" charset="0"/>
              </a:endParaRPr>
            </a:p>
          </p:txBody>
        </p:sp>
        <p:sp>
          <p:nvSpPr>
            <p:cNvPr id="27" name="89 CuadroTexto"/>
            <p:cNvSpPr txBox="1">
              <a:spLocks noChangeArrowheads="1"/>
            </p:cNvSpPr>
            <p:nvPr/>
          </p:nvSpPr>
          <p:spPr bwMode="auto">
            <a:xfrm>
              <a:off x="7380312" y="3374828"/>
              <a:ext cx="1224136" cy="597635"/>
            </a:xfrm>
            <a:prstGeom prst="rect">
              <a:avLst/>
            </a:prstGeom>
            <a:solidFill>
              <a:srgbClr val="0070C0"/>
            </a:solidFill>
            <a:ln w="28575">
              <a:solidFill>
                <a:srgbClr val="0070C0"/>
              </a:solidFill>
              <a:round/>
            </a:ln>
          </p:spPr>
          <p:txBody>
            <a:bodyPr lIns="0" tIns="0" rIns="0" bIns="0"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zh-CN" altLang="en-GB" sz="1200" dirty="0">
                  <a:solidFill>
                    <a:srgbClr val="FFFFFF"/>
                  </a:solidFill>
                  <a:latin typeface="Arial" panose="020B0604020202020204" pitchFamily="34" charset="0"/>
                  <a:cs typeface="Arial" panose="020B0604020202020204" pitchFamily="34" charset="0"/>
                </a:rPr>
                <a:t>通用</a:t>
              </a:r>
              <a:r>
                <a:rPr kumimoji="0" lang="zh-CN" altLang="en-US" sz="1200" dirty="0">
                  <a:solidFill>
                    <a:srgbClr val="FFFFFF"/>
                  </a:solidFill>
                  <a:latin typeface="Arial" panose="020B0604020202020204" pitchFamily="34" charset="0"/>
                  <a:cs typeface="Arial" panose="020B0604020202020204" pitchFamily="34" charset="0"/>
                </a:rPr>
                <a:t>高性能服务器</a:t>
              </a:r>
              <a:endParaRPr kumimoji="0" lang="en-GB" altLang="zh-CN" sz="1200" dirty="0">
                <a:solidFill>
                  <a:srgbClr val="FFFFFF"/>
                </a:solidFill>
                <a:latin typeface="Arial" panose="020B0604020202020204" pitchFamily="34" charset="0"/>
                <a:cs typeface="Arial" panose="020B0604020202020204" pitchFamily="34" charset="0"/>
              </a:endParaRPr>
            </a:p>
          </p:txBody>
        </p:sp>
        <p:pic>
          <p:nvPicPr>
            <p:cNvPr id="2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1312" y="3377778"/>
              <a:ext cx="1295400" cy="59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142 Rectángulo redondeado"/>
            <p:cNvSpPr>
              <a:spLocks noChangeArrowheads="1"/>
            </p:cNvSpPr>
            <p:nvPr/>
          </p:nvSpPr>
          <p:spPr bwMode="auto">
            <a:xfrm>
              <a:off x="4818056" y="1311606"/>
              <a:ext cx="4001973" cy="641100"/>
            </a:xfrm>
            <a:prstGeom prst="roundRect">
              <a:avLst>
                <a:gd name="adj" fmla="val 16667"/>
              </a:avLst>
            </a:prstGeom>
            <a:solidFill>
              <a:srgbClr val="043F52"/>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25400">
                  <a:solidFill>
                    <a:srgbClr val="000000"/>
                  </a:solidFill>
                  <a:round/>
                </a14:hiddenLine>
              </a:ext>
            </a:extLst>
          </p:spPr>
          <p:txBody>
            <a:bodyPr/>
            <a:lstStyle/>
            <a:p>
              <a:pPr eaLnBrk="1" fontAlgn="auto" hangingPunct="1">
                <a:spcBef>
                  <a:spcPts val="0"/>
                </a:spcBef>
                <a:spcAft>
                  <a:spcPts val="0"/>
                </a:spcAft>
                <a:defRPr/>
              </a:pPr>
              <a:r>
                <a:rPr lang="zh-CN" altLang="en-GB" sz="1600" b="1" dirty="0">
                  <a:solidFill>
                    <a:srgbClr val="FFFFFF"/>
                  </a:solidFill>
                  <a:latin typeface="+mn-lt"/>
                  <a:ea typeface="+mn-ea"/>
                </a:rPr>
                <a:t>虚拟化</a:t>
              </a:r>
              <a:r>
                <a:rPr lang="zh-CN" altLang="en-US" sz="1600" b="1" dirty="0">
                  <a:solidFill>
                    <a:srgbClr val="FFFFFF"/>
                  </a:solidFill>
                  <a:latin typeface="+mn-lt"/>
                  <a:ea typeface="+mn-ea"/>
                </a:rPr>
                <a:t>网络模型</a:t>
              </a:r>
              <a:r>
                <a:rPr lang="en-GB" sz="1600" b="1" dirty="0">
                  <a:solidFill>
                    <a:srgbClr val="FFFFFF"/>
                  </a:solidFill>
                  <a:latin typeface="+mn-lt"/>
                  <a:ea typeface="+mn-ea"/>
                </a:rPr>
                <a:t>: </a:t>
              </a:r>
              <a:endParaRPr lang="en-GB" sz="1600" b="1" dirty="0">
                <a:solidFill>
                  <a:srgbClr val="FFFFFF"/>
                </a:solidFill>
                <a:latin typeface="+mn-lt"/>
                <a:ea typeface="+mn-ea"/>
              </a:endParaRPr>
            </a:p>
            <a:p>
              <a:pPr eaLnBrk="1" fontAlgn="auto" hangingPunct="1">
                <a:spcBef>
                  <a:spcPts val="0"/>
                </a:spcBef>
                <a:spcAft>
                  <a:spcPts val="0"/>
                </a:spcAft>
                <a:defRPr/>
              </a:pPr>
              <a:r>
                <a:rPr lang="zh-CN" altLang="en-GB" sz="1600" b="1" dirty="0">
                  <a:solidFill>
                    <a:srgbClr val="FFFFFF"/>
                  </a:solidFill>
                  <a:latin typeface="+mn-lt"/>
                  <a:ea typeface="+mn-ea"/>
                </a:rPr>
                <a:t>虚拟</a:t>
              </a:r>
              <a:r>
                <a:rPr lang="zh-CN" altLang="en-US" sz="1600" b="1" dirty="0">
                  <a:solidFill>
                    <a:srgbClr val="FFFFFF"/>
                  </a:solidFill>
                  <a:latin typeface="+mn-lt"/>
                  <a:ea typeface="+mn-ea"/>
                </a:rPr>
                <a:t>功能</a:t>
              </a:r>
              <a:endParaRPr lang="en-GB" sz="1600" b="1" dirty="0">
                <a:solidFill>
                  <a:srgbClr val="FFFFFF"/>
                </a:solidFill>
                <a:latin typeface="+mn-lt"/>
                <a:ea typeface="+mn-ea"/>
              </a:endParaRPr>
            </a:p>
          </p:txBody>
        </p:sp>
      </p:grpSp>
      <p:grpSp>
        <p:nvGrpSpPr>
          <p:cNvPr id="30" name="1 Grupo"/>
          <p:cNvGrpSpPr/>
          <p:nvPr/>
        </p:nvGrpSpPr>
        <p:grpSpPr bwMode="auto">
          <a:xfrm>
            <a:off x="215900" y="2822029"/>
            <a:ext cx="4175125" cy="3343275"/>
            <a:chOff x="215159" y="1268760"/>
            <a:chExt cx="4176464" cy="3341973"/>
          </a:xfrm>
        </p:grpSpPr>
        <p:sp>
          <p:nvSpPr>
            <p:cNvPr id="31" name="139 Rectángulo redondeado"/>
            <p:cNvSpPr/>
            <p:nvPr/>
          </p:nvSpPr>
          <p:spPr bwMode="auto">
            <a:xfrm>
              <a:off x="215159" y="1268760"/>
              <a:ext cx="4176464" cy="3341973"/>
            </a:xfrm>
            <a:prstGeom prst="roundRect">
              <a:avLst>
                <a:gd name="adj" fmla="val 4815"/>
              </a:avLst>
            </a:prstGeom>
            <a:solidFill>
              <a:srgbClr val="FFFFFF"/>
            </a:solidFill>
            <a:ln w="25400" cap="flat" cmpd="sng" algn="ctr">
              <a:noFill/>
              <a:prstDash val="solid"/>
              <a:round/>
              <a:headEnd type="none" w="med" len="med"/>
              <a:tailEnd type="none" w="med" len="med"/>
            </a:ln>
            <a:effectLst>
              <a:glow rad="228600">
                <a:srgbClr val="AAAAAA">
                  <a:satMod val="175000"/>
                  <a:alpha val="40000"/>
                </a:srgbClr>
              </a:glow>
            </a:effectLst>
          </p:spPr>
          <p:txBody>
            <a:bodyPr/>
            <a:lstStyle/>
            <a:p>
              <a:pPr algn="ctr" eaLnBrk="1" fontAlgn="auto" hangingPunct="1">
                <a:spcBef>
                  <a:spcPts val="0"/>
                </a:spcBef>
                <a:spcAft>
                  <a:spcPts val="0"/>
                </a:spcAft>
                <a:defRPr/>
              </a:pPr>
              <a:r>
                <a:rPr lang="en-GB" sz="4000" kern="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rPr>
                <a:t>v</a:t>
              </a:r>
              <a:endParaRPr lang="en-GB" sz="4000" kern="0">
                <a:solidFill>
                  <a:srgbClr val="FFFFFF"/>
                </a:solidFill>
                <a:latin typeface="Gill Sans" panose="020B0502020104020203" charset="0"/>
                <a:ea typeface="ヒラギノ角ゴ ProN W3" panose="020B0300000000000000" charset="-128"/>
                <a:cs typeface="ヒラギノ角ゴ ProN W3" panose="020B0300000000000000" charset="-128"/>
                <a:sym typeface="Gill Sans" panose="020B0502020104020203" charset="0"/>
              </a:endParaRPr>
            </a:p>
          </p:txBody>
        </p:sp>
        <p:sp>
          <p:nvSpPr>
            <p:cNvPr id="32" name="Marcador de contenido 3"/>
            <p:cNvSpPr txBox="1"/>
            <p:nvPr/>
          </p:nvSpPr>
          <p:spPr bwMode="auto">
            <a:xfrm>
              <a:off x="396192" y="3993436"/>
              <a:ext cx="3887446" cy="461782"/>
            </a:xfrm>
            <a:prstGeom prst="rect">
              <a:avLst/>
            </a:prstGeom>
            <a:noFill/>
            <a:ln w="9525" algn="ctr">
              <a:noFill/>
              <a:miter lim="800000"/>
            </a:ln>
            <a:effectLst/>
          </p:spPr>
          <p:txBody>
            <a:bodyPr/>
            <a:lstStyle/>
            <a:p>
              <a:pPr marL="171450" indent="-171450" defTabSz="457200" eaLnBrk="1" fontAlgn="auto" hangingPunct="1">
                <a:spcBef>
                  <a:spcPts val="0"/>
                </a:spcBef>
                <a:spcAft>
                  <a:spcPts val="600"/>
                </a:spcAft>
                <a:buClr>
                  <a:srgbClr val="65C3D4"/>
                </a:buClr>
                <a:buSzPct val="150000"/>
                <a:buFont typeface="Wingdings" panose="05000000000000000000" pitchFamily="2" charset="2"/>
                <a:buChar char="§"/>
                <a:defRPr/>
              </a:pPr>
              <a:r>
                <a:rPr lang="zh-CN" altLang="en-GB" sz="1200" kern="0" dirty="0">
                  <a:solidFill>
                    <a:srgbClr val="123E51"/>
                  </a:solidFill>
                  <a:latin typeface="Arial" panose="020B0604020202020204"/>
                  <a:ea typeface="+mn-ea"/>
                </a:rPr>
                <a:t>网络</a:t>
              </a:r>
              <a:r>
                <a:rPr lang="zh-CN" altLang="en-US" sz="1200" kern="0" dirty="0">
                  <a:solidFill>
                    <a:srgbClr val="123E51"/>
                  </a:solidFill>
                  <a:latin typeface="Arial" panose="020B0604020202020204"/>
                  <a:ea typeface="+mn-ea"/>
                </a:rPr>
                <a:t>功能是基于专用的硬件</a:t>
              </a:r>
              <a:endParaRPr lang="en-US" altLang="zh-CN" sz="1200" kern="0" dirty="0">
                <a:solidFill>
                  <a:srgbClr val="123E51"/>
                </a:solidFill>
                <a:latin typeface="Arial" panose="020B0604020202020204"/>
                <a:ea typeface="+mn-ea"/>
              </a:endParaRPr>
            </a:p>
            <a:p>
              <a:pPr marL="171450" indent="-171450" defTabSz="457200" eaLnBrk="1" fontAlgn="auto" hangingPunct="1">
                <a:spcBef>
                  <a:spcPts val="0"/>
                </a:spcBef>
                <a:spcAft>
                  <a:spcPts val="600"/>
                </a:spcAft>
                <a:buClr>
                  <a:srgbClr val="65C3D4"/>
                </a:buClr>
                <a:buSzPct val="150000"/>
                <a:buFont typeface="Wingdings" panose="05000000000000000000" pitchFamily="2" charset="2"/>
                <a:buChar char="§"/>
                <a:defRPr/>
              </a:pPr>
              <a:r>
                <a:rPr lang="zh-CN" altLang="en-GB" sz="1200" b="1" kern="0" dirty="0">
                  <a:solidFill>
                    <a:srgbClr val="123E51"/>
                  </a:solidFill>
                  <a:latin typeface="Arial" panose="020B0604020202020204"/>
                  <a:ea typeface="+mn-ea"/>
                </a:rPr>
                <a:t>一</a:t>
              </a:r>
              <a:r>
                <a:rPr lang="zh-CN" altLang="en-US" sz="1200" b="1" kern="0" dirty="0">
                  <a:solidFill>
                    <a:srgbClr val="123E51"/>
                  </a:solidFill>
                  <a:latin typeface="Arial" panose="020B0604020202020204"/>
                  <a:ea typeface="+mn-ea"/>
                </a:rPr>
                <a:t>种设备实现一个功能</a:t>
              </a:r>
              <a:endParaRPr lang="en-GB" sz="1200" b="1" kern="0" dirty="0">
                <a:solidFill>
                  <a:srgbClr val="123E51"/>
                </a:solidFill>
                <a:latin typeface="Arial" panose="020B0604020202020204"/>
                <a:ea typeface="+mn-ea"/>
              </a:endParaRPr>
            </a:p>
          </p:txBody>
        </p:sp>
        <p:sp>
          <p:nvSpPr>
            <p:cNvPr id="33" name="63 CuadroTexto"/>
            <p:cNvSpPr txBox="1">
              <a:spLocks noChangeArrowheads="1"/>
            </p:cNvSpPr>
            <p:nvPr/>
          </p:nvSpPr>
          <p:spPr bwMode="auto">
            <a:xfrm>
              <a:off x="466943" y="2523575"/>
              <a:ext cx="4198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DPI</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34" name="64 CuadroTexto"/>
            <p:cNvSpPr txBox="1">
              <a:spLocks noChangeArrowheads="1"/>
            </p:cNvSpPr>
            <p:nvPr/>
          </p:nvSpPr>
          <p:spPr bwMode="auto">
            <a:xfrm>
              <a:off x="1393532" y="2711418"/>
              <a:ext cx="5843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BRAS</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35" name="65 CuadroTexto"/>
            <p:cNvSpPr txBox="1">
              <a:spLocks noChangeArrowheads="1"/>
            </p:cNvSpPr>
            <p:nvPr/>
          </p:nvSpPr>
          <p:spPr bwMode="auto">
            <a:xfrm>
              <a:off x="2166266" y="2794925"/>
              <a:ext cx="10390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GGSN/SGSN</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36" name="66 CuadroTexto"/>
            <p:cNvSpPr txBox="1">
              <a:spLocks noChangeArrowheads="1"/>
            </p:cNvSpPr>
            <p:nvPr/>
          </p:nvSpPr>
          <p:spPr bwMode="auto">
            <a:xfrm>
              <a:off x="2150274" y="3449578"/>
              <a:ext cx="1125583"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000" b="1">
                  <a:solidFill>
                    <a:srgbClr val="7F7F7F"/>
                  </a:solidFill>
                  <a:latin typeface="Arial" panose="020B0604020202020204" pitchFamily="34" charset="0"/>
                  <a:cs typeface="Arial" panose="020B0604020202020204" pitchFamily="34" charset="0"/>
                </a:rPr>
                <a:t>Session Border Controller</a:t>
              </a:r>
              <a:endParaRPr kumimoji="0" lang="en-GB" altLang="zh-CN" sz="1000" b="1">
                <a:solidFill>
                  <a:srgbClr val="7F7F7F"/>
                </a:solidFill>
                <a:latin typeface="Arial" panose="020B0604020202020204" pitchFamily="34" charset="0"/>
                <a:cs typeface="Arial" panose="020B0604020202020204" pitchFamily="34" charset="0"/>
              </a:endParaRPr>
            </a:p>
          </p:txBody>
        </p:sp>
        <p:sp>
          <p:nvSpPr>
            <p:cNvPr id="37" name="67 CuadroTexto"/>
            <p:cNvSpPr txBox="1">
              <a:spLocks noChangeArrowheads="1"/>
            </p:cNvSpPr>
            <p:nvPr/>
          </p:nvSpPr>
          <p:spPr bwMode="auto">
            <a:xfrm>
              <a:off x="459982" y="3572620"/>
              <a:ext cx="7099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Firewall</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38" name="68 CuadroTexto"/>
            <p:cNvSpPr txBox="1">
              <a:spLocks noChangeArrowheads="1"/>
            </p:cNvSpPr>
            <p:nvPr/>
          </p:nvSpPr>
          <p:spPr bwMode="auto">
            <a:xfrm>
              <a:off x="1246267" y="3571019"/>
              <a:ext cx="7226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CG-NAT</a:t>
              </a:r>
              <a:endParaRPr kumimoji="0" lang="en-GB" altLang="zh-CN" sz="1100" b="1">
                <a:solidFill>
                  <a:srgbClr val="7F7F7F"/>
                </a:solidFill>
                <a:latin typeface="Arial" panose="020B0604020202020204" pitchFamily="34" charset="0"/>
                <a:cs typeface="Arial" panose="020B0604020202020204" pitchFamily="34" charset="0"/>
              </a:endParaRPr>
            </a:p>
          </p:txBody>
        </p:sp>
        <p:sp>
          <p:nvSpPr>
            <p:cNvPr id="39" name="69 CuadroTexto"/>
            <p:cNvSpPr txBox="1">
              <a:spLocks noChangeArrowheads="1"/>
            </p:cNvSpPr>
            <p:nvPr/>
          </p:nvSpPr>
          <p:spPr bwMode="auto">
            <a:xfrm>
              <a:off x="3417663" y="3306457"/>
              <a:ext cx="866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eaLnBrk="1" hangingPunct="1"/>
              <a:r>
                <a:rPr kumimoji="0" lang="en-GB" altLang="zh-CN" sz="1100" b="1">
                  <a:solidFill>
                    <a:srgbClr val="7F7F7F"/>
                  </a:solidFill>
                  <a:latin typeface="Arial" panose="020B0604020202020204" pitchFamily="34" charset="0"/>
                  <a:cs typeface="Arial" panose="020B0604020202020204" pitchFamily="34" charset="0"/>
                </a:rPr>
                <a:t>PE Router</a:t>
              </a:r>
              <a:endParaRPr kumimoji="0" lang="en-GB" altLang="zh-CN" sz="1100" b="1">
                <a:solidFill>
                  <a:srgbClr val="7F7F7F"/>
                </a:solidFill>
                <a:latin typeface="Arial" panose="020B0604020202020204" pitchFamily="34" charset="0"/>
                <a:cs typeface="Arial" panose="020B0604020202020204" pitchFamily="34" charset="0"/>
              </a:endParaRPr>
            </a:p>
          </p:txBody>
        </p:sp>
        <p:pic>
          <p:nvPicPr>
            <p:cNvPr id="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93" y="2064935"/>
              <a:ext cx="769937" cy="43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728" y="2171008"/>
              <a:ext cx="428625" cy="4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832" y="2157184"/>
              <a:ext cx="652463" cy="61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3460" y="2386976"/>
              <a:ext cx="615950" cy="82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879" y="2945175"/>
              <a:ext cx="704850" cy="64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3532" y="2961365"/>
              <a:ext cx="454025" cy="59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3133" y="3120122"/>
              <a:ext cx="1092200" cy="27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143 Rectángulo redondeado"/>
            <p:cNvSpPr>
              <a:spLocks noChangeArrowheads="1"/>
            </p:cNvSpPr>
            <p:nvPr/>
          </p:nvSpPr>
          <p:spPr bwMode="auto">
            <a:xfrm>
              <a:off x="302500" y="1311606"/>
              <a:ext cx="4001783" cy="641100"/>
            </a:xfrm>
            <a:prstGeom prst="roundRect">
              <a:avLst>
                <a:gd name="adj" fmla="val 16667"/>
              </a:avLst>
            </a:prstGeom>
            <a:solidFill>
              <a:srgbClr val="043F52"/>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25400">
                  <a:solidFill>
                    <a:srgbClr val="000000"/>
                  </a:solidFill>
                  <a:round/>
                </a14:hiddenLine>
              </a:ext>
            </a:extLst>
          </p:spPr>
          <p:txBody>
            <a:bodyPr/>
            <a:lstStyle/>
            <a:p>
              <a:pPr eaLnBrk="1" fontAlgn="auto" hangingPunct="1">
                <a:spcBef>
                  <a:spcPts val="0"/>
                </a:spcBef>
                <a:spcAft>
                  <a:spcPts val="0"/>
                </a:spcAft>
                <a:defRPr/>
              </a:pPr>
              <a:r>
                <a:rPr lang="zh-CN" altLang="en-GB" sz="1600" b="1" dirty="0">
                  <a:solidFill>
                    <a:srgbClr val="FFFFFF"/>
                  </a:solidFill>
                  <a:latin typeface="+mn-lt"/>
                  <a:ea typeface="+mn-ea"/>
                </a:rPr>
                <a:t>传统</a:t>
              </a:r>
              <a:r>
                <a:rPr lang="zh-CN" altLang="en-US" sz="1600" b="1" dirty="0">
                  <a:solidFill>
                    <a:srgbClr val="FFFFFF"/>
                  </a:solidFill>
                  <a:latin typeface="+mn-lt"/>
                  <a:ea typeface="+mn-ea"/>
                </a:rPr>
                <a:t>网络模型</a:t>
              </a:r>
              <a:r>
                <a:rPr lang="en-GB" sz="1600" b="1" dirty="0">
                  <a:solidFill>
                    <a:srgbClr val="FFFFFF"/>
                  </a:solidFill>
                  <a:latin typeface="+mn-lt"/>
                  <a:ea typeface="+mn-ea"/>
                </a:rPr>
                <a:t>: </a:t>
              </a:r>
              <a:endParaRPr lang="en-GB" sz="1600" b="1" dirty="0">
                <a:solidFill>
                  <a:srgbClr val="FFFFFF"/>
                </a:solidFill>
                <a:latin typeface="+mn-lt"/>
                <a:ea typeface="+mn-ea"/>
              </a:endParaRPr>
            </a:p>
            <a:p>
              <a:pPr eaLnBrk="1" fontAlgn="auto" hangingPunct="1">
                <a:spcBef>
                  <a:spcPts val="0"/>
                </a:spcBef>
                <a:spcAft>
                  <a:spcPts val="0"/>
                </a:spcAft>
                <a:defRPr/>
              </a:pPr>
              <a:r>
                <a:rPr lang="zh-CN" altLang="en-US" sz="1600" dirty="0">
                  <a:solidFill>
                    <a:srgbClr val="FFFFFF"/>
                  </a:solidFill>
                  <a:latin typeface="+mn-lt"/>
                  <a:ea typeface="+mn-ea"/>
                </a:rPr>
                <a:t>添加功能</a:t>
              </a:r>
              <a:r>
                <a:rPr lang="en-US" altLang="zh-CN" sz="1600" dirty="0">
                  <a:solidFill>
                    <a:srgbClr val="FFFFFF"/>
                  </a:solidFill>
                  <a:latin typeface="+mn-lt"/>
                  <a:ea typeface="+mn-ea"/>
                </a:rPr>
                <a:t>=</a:t>
              </a:r>
              <a:r>
                <a:rPr lang="zh-CN" altLang="en-US" sz="1600" dirty="0">
                  <a:solidFill>
                    <a:srgbClr val="FFFFFF"/>
                  </a:solidFill>
                  <a:latin typeface="+mn-lt"/>
                  <a:ea typeface="+mn-ea"/>
                </a:rPr>
                <a:t>添加</a:t>
              </a:r>
              <a:r>
                <a:rPr lang="zh-CN" altLang="en-GB" sz="1600" dirty="0">
                  <a:solidFill>
                    <a:srgbClr val="FFFFFF"/>
                  </a:solidFill>
                  <a:latin typeface="+mn-lt"/>
                  <a:ea typeface="+mn-ea"/>
                </a:rPr>
                <a:t>设备</a:t>
              </a:r>
              <a:endParaRPr lang="en-GB" sz="1600" b="1" dirty="0">
                <a:solidFill>
                  <a:srgbClr val="FFFFFF"/>
                </a:solidFill>
                <a:latin typeface="+mn-lt"/>
                <a:ea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noChangeArrowheads="1"/>
          </p:cNvSpPr>
          <p:nvPr>
            <p:ph type="title"/>
          </p:nvPr>
        </p:nvSpPr>
        <p:spPr/>
        <p:txBody>
          <a:bodyPr/>
          <a:lstStyle/>
          <a:p>
            <a:r>
              <a:rPr lang="zh-CN" altLang="en-US" dirty="0">
                <a:ea typeface="宋体" panose="02010600030101010101" pitchFamily="2" charset="-122"/>
              </a:rPr>
              <a:t>网络功能虚拟化</a:t>
            </a:r>
            <a:endParaRPr lang="zh-CN" altLang="en-US" dirty="0">
              <a:ea typeface="宋体" panose="02010600030101010101" pitchFamily="2" charset="-122"/>
            </a:endParaRPr>
          </a:p>
        </p:txBody>
      </p:sp>
      <p:sp>
        <p:nvSpPr>
          <p:cNvPr id="14338" name="Content Placeholder 2"/>
          <p:cNvSpPr>
            <a:spLocks noGrp="1" noChangeArrowheads="1"/>
          </p:cNvSpPr>
          <p:nvPr>
            <p:ph idx="1"/>
          </p:nvPr>
        </p:nvSpPr>
        <p:spPr/>
        <p:txBody>
          <a:bodyPr/>
          <a:lstStyle/>
          <a:p>
            <a:r>
              <a:rPr lang="zh-CN" altLang="en-US" dirty="0">
                <a:ea typeface="宋体" panose="02010600030101010101" pitchFamily="2" charset="-122"/>
              </a:rPr>
              <a:t>核心思想：</a:t>
            </a:r>
            <a:endParaRPr lang="en-US" altLang="zh-CN" dirty="0">
              <a:ea typeface="宋体" panose="02010600030101010101" pitchFamily="2" charset="-122"/>
            </a:endParaRPr>
          </a:p>
          <a:p>
            <a:pPr lvl="1"/>
            <a:r>
              <a:rPr lang="zh-CN" altLang="en-US" dirty="0">
                <a:ea typeface="宋体" panose="02010600030101010101" pitchFamily="2" charset="-122"/>
              </a:rPr>
              <a:t>用“通用服务器</a:t>
            </a:r>
            <a:r>
              <a:rPr lang="en-US" altLang="zh-CN" dirty="0">
                <a:ea typeface="宋体" panose="02010600030101010101" pitchFamily="2" charset="-122"/>
              </a:rPr>
              <a:t>+</a:t>
            </a:r>
            <a:r>
              <a:rPr lang="zh-CN" altLang="en-US" dirty="0">
                <a:ea typeface="宋体" panose="02010600030101010101" pitchFamily="2" charset="-122"/>
              </a:rPr>
              <a:t>软件”替代专属硬件</a:t>
            </a:r>
            <a:endParaRPr lang="en-US" altLang="zh-CN" dirty="0">
              <a:ea typeface="宋体" panose="02010600030101010101" pitchFamily="2" charset="-122"/>
            </a:endParaRPr>
          </a:p>
          <a:p>
            <a:pPr lvl="1"/>
            <a:r>
              <a:rPr lang="en-US" altLang="zh-CN" dirty="0" err="1">
                <a:ea typeface="宋体" panose="02010600030101010101" pitchFamily="2" charset="-122"/>
              </a:rPr>
              <a:t>通过软件编程来设计、实现、部署、管理、维护网络设备和网络组件</a:t>
            </a:r>
            <a:r>
              <a:rPr lang="en-US" altLang="zh-CN"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开放：</a:t>
            </a:r>
            <a:r>
              <a:rPr lang="zh-CN" altLang="en-US" dirty="0"/>
              <a:t>毋须再使用昂贵且复杂的专属软硬件设备</a:t>
            </a:r>
            <a:endParaRPr lang="en-US" altLang="zh-CN" dirty="0">
              <a:ea typeface="宋体" panose="02010600030101010101" pitchFamily="2" charset="-122"/>
            </a:endParaRPr>
          </a:p>
          <a:p>
            <a:pPr marL="457200" lvl="1" indent="0">
              <a:buNone/>
            </a:pPr>
            <a:endParaRPr lang="en-US" altLang="zh-CN" dirty="0">
              <a:ea typeface="宋体" panose="02010600030101010101" pitchFamily="2" charset="-122"/>
            </a:endParaRPr>
          </a:p>
          <a:p>
            <a:pPr marL="0" indent="0">
              <a:buNone/>
            </a:pPr>
            <a:endParaRPr lang="en-US" altLang="zh-CN" dirty="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TABLE_BEAUTIFY" val="smartTable{e04bef0c-bf80-4a7f-8dbe-e663b5fc589b}"/>
</p:tagLst>
</file>

<file path=ppt/tags/tag2.xml><?xml version="1.0" encoding="utf-8"?>
<p:tagLst xmlns:p="http://schemas.openxmlformats.org/presentationml/2006/main">
  <p:tag name="COMMONDATA" val="eyJoZGlkIjoiNzkwOTc4MWE2YTY1ZmYzOWQyZDc3ZjUxMjAwNmJlMDMifQ=="/>
</p:tagLst>
</file>

<file path=ppt/theme/theme1.xml><?xml version="1.0" encoding="utf-8"?>
<a:theme xmlns:a="http://schemas.openxmlformats.org/drawingml/2006/main" name="顶级ppt模版1">
  <a:themeElements>
    <a:clrScheme name="顶级ppt模版1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fontScheme name="顶级ppt模版1">
      <a:majorFont>
        <a:latin typeface="Verdana"/>
        <a:ea typeface=""/>
        <a:cs typeface=""/>
      </a:majorFont>
      <a:minorFont>
        <a:latin typeface="Arial"/>
        <a:ea typeface=""/>
        <a:cs typeface=""/>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顶级ppt模版1 1">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顶级ppt模版1 2">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A0963C"/>
        </a:folHlink>
      </a:clrScheme>
      <a:clrMap bg1="lt1" tx1="dk1" bg2="lt2" tx2="dk2" accent1="accent1" accent2="accent2" accent3="accent3" accent4="accent4" accent5="accent5" accent6="accent6" hlink="hlink" folHlink="folHlink"/>
    </a:extraClrScheme>
    <a:extraClrScheme>
      <a:clrScheme name="顶级ppt模版1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顶级ppt模版1</Template>
  <TotalTime>0</TotalTime>
  <Words>9577</Words>
  <Application>WPS 演示</Application>
  <PresentationFormat>Overhead</PresentationFormat>
  <Paragraphs>1458</Paragraphs>
  <Slides>59</Slides>
  <Notes>17</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59</vt:i4>
      </vt:variant>
    </vt:vector>
  </HeadingPairs>
  <TitlesOfParts>
    <vt:vector size="93" baseType="lpstr">
      <vt:lpstr>Arial</vt:lpstr>
      <vt:lpstr>宋体</vt:lpstr>
      <vt:lpstr>Wingdings</vt:lpstr>
      <vt:lpstr>Arial Narrow</vt:lpstr>
      <vt:lpstr>Verdana</vt:lpstr>
      <vt:lpstr>BiauKai</vt:lpstr>
      <vt:lpstr>Microsoft JhengHei UI</vt:lpstr>
      <vt:lpstr>黑体</vt:lpstr>
      <vt:lpstr>Gill Sans</vt:lpstr>
      <vt:lpstr>Gill Sans MT</vt:lpstr>
      <vt:lpstr>ヒラギノ角ゴ ProN W3</vt:lpstr>
      <vt:lpstr>Calibri</vt:lpstr>
      <vt:lpstr>Arial</vt:lpstr>
      <vt:lpstr>微软雅黑</vt:lpstr>
      <vt:lpstr>Calibri</vt:lpstr>
      <vt:lpstr>华文细黑</vt:lpstr>
      <vt:lpstr>Arial Unicode MS</vt:lpstr>
      <vt:lpstr>Gill Sans</vt:lpstr>
      <vt:lpstr>MS PGothic</vt:lpstr>
      <vt:lpstr>Times New Roman</vt:lpstr>
      <vt:lpstr>Helvetica Neue</vt:lpstr>
      <vt:lpstr>Yu Gothic UI Light</vt:lpstr>
      <vt:lpstr>Arial Unicode MS</vt:lpstr>
      <vt:lpstr>PMingLiU</vt:lpstr>
      <vt:lpstr>PMingLiU-ExtB</vt:lpstr>
      <vt:lpstr>Helvetica Light</vt:lpstr>
      <vt:lpstr>MS UI Gothic</vt:lpstr>
      <vt:lpstr>Helvetica</vt:lpstr>
      <vt:lpstr>ヒラギノ明朝 ProN W3</vt:lpstr>
      <vt:lpstr>Helvetica</vt:lpstr>
      <vt:lpstr>Tahoma</vt:lpstr>
      <vt:lpstr>Gill Sans MT</vt:lpstr>
      <vt:lpstr>Tahoma</vt:lpstr>
      <vt:lpstr>顶级ppt模版1</vt:lpstr>
      <vt:lpstr>网络软件化：趋势与挑战 Network Softwarization:  Trends and Challenges</vt:lpstr>
      <vt:lpstr>内容</vt:lpstr>
      <vt:lpstr>互联网体系结构的缺陷</vt:lpstr>
      <vt:lpstr>新的挑战</vt:lpstr>
      <vt:lpstr>互联网体系结构的争论</vt:lpstr>
      <vt:lpstr>什么是网络软件化？</vt:lpstr>
      <vt:lpstr>SDN，NFV是什么？</vt:lpstr>
      <vt:lpstr>NFV一句话说到底是什么？</vt:lpstr>
      <vt:lpstr>网络功能虚拟化</vt:lpstr>
      <vt:lpstr>SDN一句话说到底是什么？</vt:lpstr>
      <vt:lpstr>SDN</vt:lpstr>
      <vt:lpstr>网络软件化总结</vt:lpstr>
      <vt:lpstr>内容</vt:lpstr>
      <vt:lpstr>电信运营商演进vs互联网厂商演进</vt:lpstr>
      <vt:lpstr>进入软件定义时代</vt:lpstr>
      <vt:lpstr>当前运营商面临问题</vt:lpstr>
      <vt:lpstr>PowerPoint 演示文稿</vt:lpstr>
      <vt:lpstr>理想与现实</vt:lpstr>
      <vt:lpstr>理想与现实</vt:lpstr>
      <vt:lpstr>PowerPoint 演示文稿</vt:lpstr>
      <vt:lpstr>网络演进的需要</vt:lpstr>
      <vt:lpstr>为什么需要middlebox</vt:lpstr>
      <vt:lpstr>如何部署网络功能？</vt:lpstr>
      <vt:lpstr>PowerPoint 演示文稿</vt:lpstr>
      <vt:lpstr>NFV网络功能虚拟化</vt:lpstr>
      <vt:lpstr>NFV概念</vt:lpstr>
      <vt:lpstr>NFV</vt:lpstr>
      <vt:lpstr>PowerPoint 演示文稿</vt:lpstr>
      <vt:lpstr>NFV High Level Architecture</vt:lpstr>
      <vt:lpstr>NFV 分层</vt:lpstr>
      <vt:lpstr>传统网络 vs NFV</vt:lpstr>
      <vt:lpstr>优势</vt:lpstr>
      <vt:lpstr>有没有缺点？</vt:lpstr>
      <vt:lpstr>内容</vt:lpstr>
      <vt:lpstr>IP网络面临的问题</vt:lpstr>
      <vt:lpstr>网络设备的演进困难</vt:lpstr>
      <vt:lpstr>困境</vt:lpstr>
      <vt:lpstr>什么是SDN </vt:lpstr>
      <vt:lpstr>借鉴IT成功的思路</vt:lpstr>
      <vt:lpstr>IT设备：PC产业类比</vt:lpstr>
      <vt:lpstr>网络：路由器／交换机</vt:lpstr>
      <vt:lpstr>SDN Basics</vt:lpstr>
      <vt:lpstr>SDN</vt:lpstr>
      <vt:lpstr>ONF OpenFlow Architecture</vt:lpstr>
      <vt:lpstr>OpenFlow例子</vt:lpstr>
      <vt:lpstr>内容</vt:lpstr>
      <vt:lpstr>网络软件化的驱动力</vt:lpstr>
      <vt:lpstr>SDN与NFV的相似之处</vt:lpstr>
      <vt:lpstr>SDN与NFV关系</vt:lpstr>
      <vt:lpstr>SDN NFV对比</vt:lpstr>
      <vt:lpstr>特征互补</vt:lpstr>
      <vt:lpstr>SDN+NFV=网络灵活性/可编程</vt:lpstr>
      <vt:lpstr>NFV+SDN</vt:lpstr>
      <vt:lpstr>但为什么没有大规模部署？</vt:lpstr>
      <vt:lpstr>组织中断和技能缺失</vt:lpstr>
      <vt:lpstr>性能与安全</vt:lpstr>
      <vt:lpstr>不确定性和无法量化的投资回报率</vt:lpstr>
      <vt:lpstr>各利益方诉求</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SDN Research @ FNRG </dc:title>
  <dc:creator>Microsoft Office User</dc:creator>
  <cp:lastModifiedBy>郑源泽</cp:lastModifiedBy>
  <cp:revision>94</cp:revision>
  <cp:lastPrinted>2022-03-30T01:21:00Z</cp:lastPrinted>
  <dcterms:created xsi:type="dcterms:W3CDTF">2022-03-30T01:21:00Z</dcterms:created>
  <dcterms:modified xsi:type="dcterms:W3CDTF">2022-05-25T16:05:35Z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F5FABB70827146569B9F9DB5FCDC9951</vt:lpwstr>
  </property>
</Properties>
</file>